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vml" ContentType="application/vnd.openxmlformats-officedocument.vmlDrawing"/>
  <Default Extension="gif" ContentType="image/gif"/>
  <Default Extension="docx" ContentType="application/vnd.openxmlformats-officedocument.wordprocessingml.document"/>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embeddings/oleObject1.bin" ContentType="application/vnd.openxmlformats-officedocument.oleObject"/>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charts/chart5.xml" ContentType="application/vnd.openxmlformats-officedocument.drawingml.chart+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1"/>
  </p:sldMasterIdLst>
  <p:notesMasterIdLst>
    <p:notesMasterId r:id="rId40"/>
  </p:notesMasterIdLst>
  <p:handoutMasterIdLst>
    <p:handoutMasterId r:id="rId41"/>
  </p:handoutMasterIdLst>
  <p:sldIdLst>
    <p:sldId id="272" r:id="rId2"/>
    <p:sldId id="327" r:id="rId3"/>
    <p:sldId id="273" r:id="rId4"/>
    <p:sldId id="277" r:id="rId5"/>
    <p:sldId id="278" r:id="rId6"/>
    <p:sldId id="280" r:id="rId7"/>
    <p:sldId id="281" r:id="rId8"/>
    <p:sldId id="287" r:id="rId9"/>
    <p:sldId id="279" r:id="rId10"/>
    <p:sldId id="282" r:id="rId11"/>
    <p:sldId id="283" r:id="rId12"/>
    <p:sldId id="284" r:id="rId13"/>
    <p:sldId id="285" r:id="rId14"/>
    <p:sldId id="307" r:id="rId15"/>
    <p:sldId id="316" r:id="rId16"/>
    <p:sldId id="317" r:id="rId17"/>
    <p:sldId id="289" r:id="rId18"/>
    <p:sldId id="290" r:id="rId19"/>
    <p:sldId id="288" r:id="rId20"/>
    <p:sldId id="320" r:id="rId21"/>
    <p:sldId id="328" r:id="rId22"/>
    <p:sldId id="329" r:id="rId23"/>
    <p:sldId id="286" r:id="rId24"/>
    <p:sldId id="312" r:id="rId25"/>
    <p:sldId id="294" r:id="rId26"/>
    <p:sldId id="296" r:id="rId27"/>
    <p:sldId id="297" r:id="rId28"/>
    <p:sldId id="315" r:id="rId29"/>
    <p:sldId id="318" r:id="rId30"/>
    <p:sldId id="319" r:id="rId31"/>
    <p:sldId id="301" r:id="rId32"/>
    <p:sldId id="304" r:id="rId33"/>
    <p:sldId id="323" r:id="rId34"/>
    <p:sldId id="326" r:id="rId35"/>
    <p:sldId id="330" r:id="rId36"/>
    <p:sldId id="331" r:id="rId37"/>
    <p:sldId id="306" r:id="rId38"/>
    <p:sldId id="332" r:id="rId39"/>
  </p:sldIdLst>
  <p:sldSz cx="9144000" cy="6858000" type="screen4x3"/>
  <p:notesSz cx="7010400" cy="9296400"/>
  <p:defaultTextStyle>
    <a:defPPr>
      <a:defRPr lang="en-US"/>
    </a:defPPr>
    <a:lvl1pPr algn="l" rtl="0" eaLnBrk="0" fontAlgn="base" hangingPunct="0">
      <a:spcBef>
        <a:spcPct val="0"/>
      </a:spcBef>
      <a:spcAft>
        <a:spcPct val="0"/>
      </a:spcAft>
      <a:defRPr sz="2400" kern="1200">
        <a:solidFill>
          <a:schemeClr val="tx1"/>
        </a:solidFill>
        <a:latin typeface="Times New Roman" pitchFamily="18" charset="0"/>
        <a:ea typeface="+mn-ea"/>
        <a:cs typeface="+mn-cs"/>
      </a:defRPr>
    </a:lvl1pPr>
    <a:lvl2pPr marL="457200" algn="l" rtl="0" eaLnBrk="0" fontAlgn="base" hangingPunct="0">
      <a:spcBef>
        <a:spcPct val="0"/>
      </a:spcBef>
      <a:spcAft>
        <a:spcPct val="0"/>
      </a:spcAft>
      <a:defRPr sz="2400" kern="1200">
        <a:solidFill>
          <a:schemeClr val="tx1"/>
        </a:solidFill>
        <a:latin typeface="Times New Roman" pitchFamily="18" charset="0"/>
        <a:ea typeface="+mn-ea"/>
        <a:cs typeface="+mn-cs"/>
      </a:defRPr>
    </a:lvl2pPr>
    <a:lvl3pPr marL="914400" algn="l" rtl="0" eaLnBrk="0" fontAlgn="base" hangingPunct="0">
      <a:spcBef>
        <a:spcPct val="0"/>
      </a:spcBef>
      <a:spcAft>
        <a:spcPct val="0"/>
      </a:spcAft>
      <a:defRPr sz="2400" kern="1200">
        <a:solidFill>
          <a:schemeClr val="tx1"/>
        </a:solidFill>
        <a:latin typeface="Times New Roman" pitchFamily="18" charset="0"/>
        <a:ea typeface="+mn-ea"/>
        <a:cs typeface="+mn-cs"/>
      </a:defRPr>
    </a:lvl3pPr>
    <a:lvl4pPr marL="1371600" algn="l" rtl="0" eaLnBrk="0" fontAlgn="base" hangingPunct="0">
      <a:spcBef>
        <a:spcPct val="0"/>
      </a:spcBef>
      <a:spcAft>
        <a:spcPct val="0"/>
      </a:spcAft>
      <a:defRPr sz="2400" kern="1200">
        <a:solidFill>
          <a:schemeClr val="tx1"/>
        </a:solidFill>
        <a:latin typeface="Times New Roman" pitchFamily="18" charset="0"/>
        <a:ea typeface="+mn-ea"/>
        <a:cs typeface="+mn-cs"/>
      </a:defRPr>
    </a:lvl4pPr>
    <a:lvl5pPr marL="1828800" algn="l" rtl="0" eaLnBrk="0" fontAlgn="base" hangingPunct="0">
      <a:spcBef>
        <a:spcPct val="0"/>
      </a:spcBef>
      <a:spcAft>
        <a:spcPct val="0"/>
      </a:spcAft>
      <a:defRPr sz="2400" kern="1200">
        <a:solidFill>
          <a:schemeClr val="tx1"/>
        </a:solidFill>
        <a:latin typeface="Times New Roman" pitchFamily="18" charset="0"/>
        <a:ea typeface="+mn-ea"/>
        <a:cs typeface="+mn-cs"/>
      </a:defRPr>
    </a:lvl5pPr>
    <a:lvl6pPr marL="2286000" algn="l" defTabSz="914400" rtl="0" eaLnBrk="1" latinLnBrk="0" hangingPunct="1">
      <a:defRPr sz="2400" kern="1200">
        <a:solidFill>
          <a:schemeClr val="tx1"/>
        </a:solidFill>
        <a:latin typeface="Times New Roman" pitchFamily="18" charset="0"/>
        <a:ea typeface="+mn-ea"/>
        <a:cs typeface="+mn-cs"/>
      </a:defRPr>
    </a:lvl6pPr>
    <a:lvl7pPr marL="2743200" algn="l" defTabSz="914400" rtl="0" eaLnBrk="1" latinLnBrk="0" hangingPunct="1">
      <a:defRPr sz="2400" kern="1200">
        <a:solidFill>
          <a:schemeClr val="tx1"/>
        </a:solidFill>
        <a:latin typeface="Times New Roman" pitchFamily="18" charset="0"/>
        <a:ea typeface="+mn-ea"/>
        <a:cs typeface="+mn-cs"/>
      </a:defRPr>
    </a:lvl7pPr>
    <a:lvl8pPr marL="3200400" algn="l" defTabSz="914400" rtl="0" eaLnBrk="1" latinLnBrk="0" hangingPunct="1">
      <a:defRPr sz="2400" kern="1200">
        <a:solidFill>
          <a:schemeClr val="tx1"/>
        </a:solidFill>
        <a:latin typeface="Times New Roman" pitchFamily="18" charset="0"/>
        <a:ea typeface="+mn-ea"/>
        <a:cs typeface="+mn-cs"/>
      </a:defRPr>
    </a:lvl8pPr>
    <a:lvl9pPr marL="3657600" algn="l" defTabSz="914400" rtl="0" eaLnBrk="1" latinLnBrk="0" hangingPunct="1">
      <a:defRPr sz="2400" kern="1200">
        <a:solidFill>
          <a:schemeClr val="tx1"/>
        </a:solidFill>
        <a:latin typeface="Times New Roman" pitchFamily="18"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E300"/>
    <a:srgbClr val="FF6600"/>
    <a:srgbClr val="1A4DB2"/>
    <a:srgbClr val="0033CC"/>
    <a:srgbClr val="18481D"/>
    <a:srgbClr val="008080"/>
    <a:srgbClr val="339933"/>
    <a:srgbClr val="006600"/>
    <a:srgbClr val="7F7F7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p:scale>
          <a:sx n="90" d="100"/>
          <a:sy n="90" d="100"/>
        </p:scale>
        <p:origin x="-664" y="10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notesMaster" Target="notesMasters/notesMaster1.xml"/><Relationship Id="rId41" Type="http://schemas.openxmlformats.org/officeDocument/2006/relationships/handoutMaster" Target="handoutMasters/handoutMaster1.xml"/><Relationship Id="rId42" Type="http://schemas.openxmlformats.org/officeDocument/2006/relationships/printerSettings" Target="printerSettings/printerSettings1.bin"/><Relationship Id="rId43" Type="http://schemas.openxmlformats.org/officeDocument/2006/relationships/presProps" Target="presProps.xml"/><Relationship Id="rId44" Type="http://schemas.openxmlformats.org/officeDocument/2006/relationships/viewProps" Target="viewProps.xml"/><Relationship Id="rId45" Type="http://schemas.openxmlformats.org/officeDocument/2006/relationships/theme" Target="theme/theme1.xml"/></Relationships>
</file>

<file path=ppt/charts/_rels/chart1.xml.rels><?xml version="1.0" encoding="UTF-8" standalone="yes"?>
<Relationships xmlns="http://schemas.openxmlformats.org/package/2006/relationships"><Relationship Id="rId1" Type="http://schemas.openxmlformats.org/officeDocument/2006/relationships/oleObject" Target="Workbook1" TargetMode="External"/></Relationships>
</file>

<file path=ppt/charts/_rels/chart2.xml.rels><?xml version="1.0" encoding="UTF-8" standalone="yes"?>
<Relationships xmlns="http://schemas.openxmlformats.org/package/2006/relationships"><Relationship Id="rId1" Type="http://schemas.openxmlformats.org/officeDocument/2006/relationships/oleObject" Target="Workbook1" TargetMode="External"/></Relationships>
</file>

<file path=ppt/charts/_rels/chart3.xml.rels><?xml version="1.0" encoding="UTF-8" standalone="yes"?>
<Relationships xmlns="http://schemas.openxmlformats.org/package/2006/relationships"><Relationship Id="rId1" Type="http://schemas.openxmlformats.org/officeDocument/2006/relationships/oleObject" Target="Workbook1" TargetMode="External"/></Relationships>
</file>

<file path=ppt/charts/_rels/chart4.xml.rels><?xml version="1.0" encoding="UTF-8" standalone="yes"?>
<Relationships xmlns="http://schemas.openxmlformats.org/package/2006/relationships"><Relationship Id="rId1" Type="http://schemas.openxmlformats.org/officeDocument/2006/relationships/oleObject" Target="Workbook1" TargetMode="External"/></Relationships>
</file>

<file path=ppt/charts/_rels/chart5.xml.rels><?xml version="1.0" encoding="UTF-8" standalone="yes"?>
<Relationships xmlns="http://schemas.openxmlformats.org/package/2006/relationships"><Relationship Id="rId1" Type="http://schemas.openxmlformats.org/officeDocument/2006/relationships/oleObject" Target="Workbook1"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manualLayout>
          <c:layoutTarget val="inner"/>
          <c:xMode val="edge"/>
          <c:yMode val="edge"/>
          <c:x val="0.0813217410323709"/>
          <c:y val="0.0861111111111111"/>
          <c:w val="0.876150481189851"/>
          <c:h val="0.79654345290172"/>
        </c:manualLayout>
      </c:layout>
      <c:scatterChart>
        <c:scatterStyle val="smoothMarker"/>
        <c:varyColors val="0"/>
        <c:ser>
          <c:idx val="0"/>
          <c:order val="0"/>
          <c:tx>
            <c:strRef>
              <c:f>Sheet1!$C$1</c:f>
              <c:strCache>
                <c:ptCount val="1"/>
                <c:pt idx="0">
                  <c:v>CDF</c:v>
                </c:pt>
              </c:strCache>
            </c:strRef>
          </c:tx>
          <c:marker>
            <c:symbol val="none"/>
          </c:marker>
          <c:xVal>
            <c:numRef>
              <c:f>Sheet1!$A$2:$A$12</c:f>
              <c:numCache>
                <c:formatCode>General</c:formatCode>
                <c:ptCount val="11"/>
                <c:pt idx="0">
                  <c:v>200.0</c:v>
                </c:pt>
                <c:pt idx="1">
                  <c:v>220.0</c:v>
                </c:pt>
                <c:pt idx="2">
                  <c:v>240.0</c:v>
                </c:pt>
                <c:pt idx="3">
                  <c:v>260.0</c:v>
                </c:pt>
                <c:pt idx="4">
                  <c:v>280.0</c:v>
                </c:pt>
                <c:pt idx="5">
                  <c:v>300.0</c:v>
                </c:pt>
                <c:pt idx="6">
                  <c:v>320.0</c:v>
                </c:pt>
                <c:pt idx="7">
                  <c:v>340.0</c:v>
                </c:pt>
                <c:pt idx="8">
                  <c:v>360.0</c:v>
                </c:pt>
                <c:pt idx="9">
                  <c:v>380.0</c:v>
                </c:pt>
                <c:pt idx="10">
                  <c:v>400.0</c:v>
                </c:pt>
              </c:numCache>
            </c:numRef>
          </c:xVal>
          <c:yVal>
            <c:numRef>
              <c:f>Sheet1!$C$2:$C$12</c:f>
              <c:numCache>
                <c:formatCode>0.0%</c:formatCode>
                <c:ptCount val="11"/>
                <c:pt idx="0">
                  <c:v>0.00620966532577613</c:v>
                </c:pt>
                <c:pt idx="1">
                  <c:v>0.0227501319481792</c:v>
                </c:pt>
                <c:pt idx="2">
                  <c:v>0.066807201268858</c:v>
                </c:pt>
                <c:pt idx="3">
                  <c:v>0.158655253931457</c:v>
                </c:pt>
                <c:pt idx="4">
                  <c:v>0.308537538725987</c:v>
                </c:pt>
                <c:pt idx="5">
                  <c:v>0.5</c:v>
                </c:pt>
                <c:pt idx="6">
                  <c:v>0.691462461274013</c:v>
                </c:pt>
                <c:pt idx="7">
                  <c:v>0.841344746068543</c:v>
                </c:pt>
                <c:pt idx="8">
                  <c:v>0.933192798731142</c:v>
                </c:pt>
                <c:pt idx="9">
                  <c:v>0.977249868051821</c:v>
                </c:pt>
                <c:pt idx="10">
                  <c:v>0.993790334674224</c:v>
                </c:pt>
              </c:numCache>
            </c:numRef>
          </c:yVal>
          <c:smooth val="1"/>
        </c:ser>
        <c:dLbls>
          <c:showLegendKey val="0"/>
          <c:showVal val="0"/>
          <c:showCatName val="0"/>
          <c:showSerName val="0"/>
          <c:showPercent val="0"/>
          <c:showBubbleSize val="0"/>
        </c:dLbls>
        <c:axId val="-2029190744"/>
        <c:axId val="-2029187656"/>
      </c:scatterChart>
      <c:valAx>
        <c:axId val="-2029190744"/>
        <c:scaling>
          <c:orientation val="minMax"/>
          <c:max val="400.0"/>
          <c:min val="200.0"/>
        </c:scaling>
        <c:delete val="0"/>
        <c:axPos val="b"/>
        <c:numFmt formatCode="General" sourceLinked="1"/>
        <c:majorTickMark val="out"/>
        <c:minorTickMark val="none"/>
        <c:tickLblPos val="nextTo"/>
        <c:crossAx val="-2029187656"/>
        <c:crosses val="autoZero"/>
        <c:crossBetween val="midCat"/>
      </c:valAx>
      <c:valAx>
        <c:axId val="-2029187656"/>
        <c:scaling>
          <c:orientation val="minMax"/>
          <c:max val="1.01"/>
          <c:min val="0.0"/>
        </c:scaling>
        <c:delete val="0"/>
        <c:axPos val="l"/>
        <c:majorGridlines/>
        <c:numFmt formatCode="0.0%" sourceLinked="1"/>
        <c:majorTickMark val="out"/>
        <c:minorTickMark val="none"/>
        <c:tickLblPos val="nextTo"/>
        <c:crossAx val="-2029190744"/>
        <c:crosses val="autoZero"/>
        <c:crossBetween val="midCat"/>
      </c:valAx>
    </c:plotArea>
    <c:plotVisOnly val="1"/>
    <c:dispBlanksAs val="gap"/>
    <c:showDLblsOverMax val="0"/>
  </c:chart>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scatterChart>
        <c:scatterStyle val="smoothMarker"/>
        <c:varyColors val="0"/>
        <c:ser>
          <c:idx val="0"/>
          <c:order val="0"/>
          <c:tx>
            <c:strRef>
              <c:f>Sheet1!$B$1</c:f>
              <c:strCache>
                <c:ptCount val="1"/>
                <c:pt idx="0">
                  <c:v>Pb</c:v>
                </c:pt>
              </c:strCache>
            </c:strRef>
          </c:tx>
          <c:marker>
            <c:symbol val="none"/>
          </c:marker>
          <c:xVal>
            <c:numRef>
              <c:f>Sheet1!$A$2:$A$12</c:f>
              <c:numCache>
                <c:formatCode>General</c:formatCode>
                <c:ptCount val="11"/>
                <c:pt idx="0">
                  <c:v>200.0</c:v>
                </c:pt>
                <c:pt idx="1">
                  <c:v>220.0</c:v>
                </c:pt>
                <c:pt idx="2">
                  <c:v>240.0</c:v>
                </c:pt>
                <c:pt idx="3">
                  <c:v>260.0</c:v>
                </c:pt>
                <c:pt idx="4">
                  <c:v>280.0</c:v>
                </c:pt>
                <c:pt idx="5">
                  <c:v>300.0</c:v>
                </c:pt>
                <c:pt idx="6">
                  <c:v>320.0</c:v>
                </c:pt>
                <c:pt idx="7">
                  <c:v>340.0</c:v>
                </c:pt>
                <c:pt idx="8">
                  <c:v>360.0</c:v>
                </c:pt>
                <c:pt idx="9">
                  <c:v>380.0</c:v>
                </c:pt>
                <c:pt idx="10">
                  <c:v>400.0</c:v>
                </c:pt>
              </c:numCache>
            </c:numRef>
          </c:xVal>
          <c:yVal>
            <c:numRef>
              <c:f>Sheet1!$B$2:$B$12</c:f>
              <c:numCache>
                <c:formatCode>0.0%</c:formatCode>
                <c:ptCount val="11"/>
                <c:pt idx="0">
                  <c:v>0.0438207512339213</c:v>
                </c:pt>
                <c:pt idx="1">
                  <c:v>0.13497741628297</c:v>
                </c:pt>
                <c:pt idx="2">
                  <c:v>0.323793989164729</c:v>
                </c:pt>
                <c:pt idx="3">
                  <c:v>0.604926811297858</c:v>
                </c:pt>
                <c:pt idx="4">
                  <c:v>0.880163316910749</c:v>
                </c:pt>
                <c:pt idx="5">
                  <c:v>0.997355701003582</c:v>
                </c:pt>
                <c:pt idx="6">
                  <c:v>0.880163316910749</c:v>
                </c:pt>
                <c:pt idx="7">
                  <c:v>0.604926811297858</c:v>
                </c:pt>
                <c:pt idx="8">
                  <c:v>0.323793989164729</c:v>
                </c:pt>
                <c:pt idx="9">
                  <c:v>0.13497741628297</c:v>
                </c:pt>
                <c:pt idx="10">
                  <c:v>0.0438207512339213</c:v>
                </c:pt>
              </c:numCache>
            </c:numRef>
          </c:yVal>
          <c:smooth val="1"/>
        </c:ser>
        <c:dLbls>
          <c:showLegendKey val="0"/>
          <c:showVal val="0"/>
          <c:showCatName val="0"/>
          <c:showSerName val="0"/>
          <c:showPercent val="0"/>
          <c:showBubbleSize val="0"/>
        </c:dLbls>
        <c:axId val="-2029164856"/>
        <c:axId val="-2029161752"/>
      </c:scatterChart>
      <c:valAx>
        <c:axId val="-2029164856"/>
        <c:scaling>
          <c:orientation val="minMax"/>
          <c:max val="400.0"/>
          <c:min val="200.0"/>
        </c:scaling>
        <c:delete val="0"/>
        <c:axPos val="b"/>
        <c:numFmt formatCode="General" sourceLinked="1"/>
        <c:majorTickMark val="out"/>
        <c:minorTickMark val="none"/>
        <c:tickLblPos val="nextTo"/>
        <c:crossAx val="-2029161752"/>
        <c:crosses val="autoZero"/>
        <c:crossBetween val="midCat"/>
      </c:valAx>
      <c:valAx>
        <c:axId val="-2029161752"/>
        <c:scaling>
          <c:orientation val="minMax"/>
          <c:max val="1.1"/>
          <c:min val="0.0"/>
        </c:scaling>
        <c:delete val="0"/>
        <c:axPos val="l"/>
        <c:majorGridlines/>
        <c:numFmt formatCode="0.0%" sourceLinked="1"/>
        <c:majorTickMark val="out"/>
        <c:minorTickMark val="none"/>
        <c:tickLblPos val="nextTo"/>
        <c:crossAx val="-2029164856"/>
        <c:crosses val="autoZero"/>
        <c:crossBetween val="midCat"/>
      </c:valAx>
    </c:plotArea>
    <c:plotVisOnly val="1"/>
    <c:dispBlanksAs val="gap"/>
    <c:showDLblsOverMax val="0"/>
  </c:chart>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scatterChart>
        <c:scatterStyle val="smoothMarker"/>
        <c:varyColors val="0"/>
        <c:ser>
          <c:idx val="0"/>
          <c:order val="0"/>
          <c:tx>
            <c:strRef>
              <c:f>Sheet1!$B$21</c:f>
              <c:strCache>
                <c:ptCount val="1"/>
                <c:pt idx="0">
                  <c:v>pressure</c:v>
                </c:pt>
              </c:strCache>
            </c:strRef>
          </c:tx>
          <c:marker>
            <c:symbol val="none"/>
          </c:marker>
          <c:xVal>
            <c:numRef>
              <c:f>Sheet1!$A$22:$A$31</c:f>
              <c:numCache>
                <c:formatCode>General</c:formatCode>
                <c:ptCount val="10"/>
                <c:pt idx="0">
                  <c:v>1.0</c:v>
                </c:pt>
                <c:pt idx="1">
                  <c:v>2.0</c:v>
                </c:pt>
                <c:pt idx="2">
                  <c:v>3.0</c:v>
                </c:pt>
                <c:pt idx="3">
                  <c:v>4.0</c:v>
                </c:pt>
                <c:pt idx="4">
                  <c:v>5.0</c:v>
                </c:pt>
                <c:pt idx="5">
                  <c:v>6.0</c:v>
                </c:pt>
                <c:pt idx="6">
                  <c:v>7.0</c:v>
                </c:pt>
                <c:pt idx="7">
                  <c:v>8.0</c:v>
                </c:pt>
                <c:pt idx="8">
                  <c:v>9.0</c:v>
                </c:pt>
                <c:pt idx="9">
                  <c:v>10.0</c:v>
                </c:pt>
              </c:numCache>
            </c:numRef>
          </c:xVal>
          <c:yVal>
            <c:numRef>
              <c:f>Sheet1!$B$22:$B$31</c:f>
              <c:numCache>
                <c:formatCode>General</c:formatCode>
                <c:ptCount val="10"/>
                <c:pt idx="0">
                  <c:v>200.0</c:v>
                </c:pt>
                <c:pt idx="1">
                  <c:v>220.0</c:v>
                </c:pt>
                <c:pt idx="2">
                  <c:v>280.0</c:v>
                </c:pt>
                <c:pt idx="3">
                  <c:v>190.4</c:v>
                </c:pt>
                <c:pt idx="4">
                  <c:v>250.0</c:v>
                </c:pt>
                <c:pt idx="5">
                  <c:v>270.0</c:v>
                </c:pt>
                <c:pt idx="6">
                  <c:v>290.0</c:v>
                </c:pt>
                <c:pt idx="7">
                  <c:v>320.0</c:v>
                </c:pt>
                <c:pt idx="8">
                  <c:v>0.0</c:v>
                </c:pt>
                <c:pt idx="9">
                  <c:v>0.0</c:v>
                </c:pt>
              </c:numCache>
            </c:numRef>
          </c:yVal>
          <c:smooth val="1"/>
        </c:ser>
        <c:dLbls>
          <c:showLegendKey val="0"/>
          <c:showVal val="0"/>
          <c:showCatName val="0"/>
          <c:showSerName val="0"/>
          <c:showPercent val="0"/>
          <c:showBubbleSize val="0"/>
        </c:dLbls>
        <c:axId val="-2029126984"/>
        <c:axId val="-2029124024"/>
      </c:scatterChart>
      <c:valAx>
        <c:axId val="-2029126984"/>
        <c:scaling>
          <c:orientation val="minMax"/>
          <c:max val="11.0"/>
          <c:min val="0.0"/>
        </c:scaling>
        <c:delete val="0"/>
        <c:axPos val="b"/>
        <c:numFmt formatCode="General" sourceLinked="1"/>
        <c:majorTickMark val="out"/>
        <c:minorTickMark val="none"/>
        <c:tickLblPos val="nextTo"/>
        <c:crossAx val="-2029124024"/>
        <c:crosses val="autoZero"/>
        <c:crossBetween val="midCat"/>
      </c:valAx>
      <c:valAx>
        <c:axId val="-2029124024"/>
        <c:scaling>
          <c:orientation val="minMax"/>
          <c:max val="340.0"/>
          <c:min val="180.0"/>
        </c:scaling>
        <c:delete val="0"/>
        <c:axPos val="l"/>
        <c:majorGridlines/>
        <c:numFmt formatCode="General" sourceLinked="1"/>
        <c:majorTickMark val="out"/>
        <c:minorTickMark val="none"/>
        <c:tickLblPos val="nextTo"/>
        <c:crossAx val="-2029126984"/>
        <c:crosses val="autoZero"/>
        <c:crossBetween val="midCat"/>
      </c:valAx>
    </c:plotArea>
    <c:plotVisOnly val="1"/>
    <c:dispBlanksAs val="gap"/>
    <c:showDLblsOverMax val="0"/>
  </c:chart>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scatterChart>
        <c:scatterStyle val="smoothMarker"/>
        <c:varyColors val="0"/>
        <c:ser>
          <c:idx val="0"/>
          <c:order val="0"/>
          <c:tx>
            <c:strRef>
              <c:f>Sheet1!$C$21</c:f>
              <c:strCache>
                <c:ptCount val="1"/>
              </c:strCache>
            </c:strRef>
          </c:tx>
          <c:marker>
            <c:symbol val="none"/>
          </c:marker>
          <c:xVal>
            <c:numRef>
              <c:f>Sheet1!$A$22:$A$31</c:f>
              <c:numCache>
                <c:formatCode>General</c:formatCode>
                <c:ptCount val="10"/>
                <c:pt idx="0">
                  <c:v>1.0</c:v>
                </c:pt>
                <c:pt idx="1">
                  <c:v>2.0</c:v>
                </c:pt>
                <c:pt idx="2">
                  <c:v>3.0</c:v>
                </c:pt>
                <c:pt idx="3">
                  <c:v>4.0</c:v>
                </c:pt>
                <c:pt idx="4">
                  <c:v>5.0</c:v>
                </c:pt>
                <c:pt idx="5">
                  <c:v>6.0</c:v>
                </c:pt>
                <c:pt idx="6">
                  <c:v>7.0</c:v>
                </c:pt>
                <c:pt idx="7">
                  <c:v>8.0</c:v>
                </c:pt>
                <c:pt idx="8">
                  <c:v>9.0</c:v>
                </c:pt>
                <c:pt idx="9">
                  <c:v>10.0</c:v>
                </c:pt>
              </c:numCache>
            </c:numRef>
          </c:xVal>
          <c:yVal>
            <c:numRef>
              <c:f>Sheet1!$C$22:$C$31</c:f>
              <c:numCache>
                <c:formatCode>General</c:formatCode>
                <c:ptCount val="10"/>
                <c:pt idx="0">
                  <c:v>200.0</c:v>
                </c:pt>
                <c:pt idx="1">
                  <c:v>220.0</c:v>
                </c:pt>
                <c:pt idx="2">
                  <c:v>280.0</c:v>
                </c:pt>
                <c:pt idx="3">
                  <c:v>190.4</c:v>
                </c:pt>
                <c:pt idx="4">
                  <c:v>250.0</c:v>
                </c:pt>
                <c:pt idx="5">
                  <c:v>270.0</c:v>
                </c:pt>
                <c:pt idx="6">
                  <c:v>0.0</c:v>
                </c:pt>
                <c:pt idx="7">
                  <c:v>0.0</c:v>
                </c:pt>
                <c:pt idx="8">
                  <c:v>0.0</c:v>
                </c:pt>
                <c:pt idx="9">
                  <c:v>0.0</c:v>
                </c:pt>
              </c:numCache>
            </c:numRef>
          </c:yVal>
          <c:smooth val="1"/>
        </c:ser>
        <c:dLbls>
          <c:showLegendKey val="0"/>
          <c:showVal val="0"/>
          <c:showCatName val="0"/>
          <c:showSerName val="0"/>
          <c:showPercent val="0"/>
          <c:showBubbleSize val="0"/>
        </c:dLbls>
        <c:axId val="-2029103208"/>
        <c:axId val="-2029100184"/>
      </c:scatterChart>
      <c:valAx>
        <c:axId val="-2029103208"/>
        <c:scaling>
          <c:orientation val="minMax"/>
          <c:max val="11.0"/>
          <c:min val="0.0"/>
        </c:scaling>
        <c:delete val="0"/>
        <c:axPos val="b"/>
        <c:numFmt formatCode="General" sourceLinked="1"/>
        <c:majorTickMark val="out"/>
        <c:minorTickMark val="none"/>
        <c:tickLblPos val="nextTo"/>
        <c:crossAx val="-2029100184"/>
        <c:crosses val="autoZero"/>
        <c:crossBetween val="midCat"/>
      </c:valAx>
      <c:valAx>
        <c:axId val="-2029100184"/>
        <c:scaling>
          <c:orientation val="minMax"/>
          <c:max val="360.0"/>
          <c:min val="180.0"/>
        </c:scaling>
        <c:delete val="0"/>
        <c:axPos val="l"/>
        <c:majorGridlines/>
        <c:numFmt formatCode="General" sourceLinked="1"/>
        <c:majorTickMark val="out"/>
        <c:minorTickMark val="none"/>
        <c:tickLblPos val="nextTo"/>
        <c:crossAx val="-2029103208"/>
        <c:crosses val="autoZero"/>
        <c:crossBetween val="midCat"/>
      </c:valAx>
    </c:plotArea>
    <c:plotVisOnly val="1"/>
    <c:dispBlanksAs val="gap"/>
    <c:showDLblsOverMax val="0"/>
  </c:chart>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scatterChart>
        <c:scatterStyle val="smoothMarker"/>
        <c:varyColors val="0"/>
        <c:ser>
          <c:idx val="0"/>
          <c:order val="0"/>
          <c:tx>
            <c:strRef>
              <c:f>Sheet1!$D$21</c:f>
              <c:strCache>
                <c:ptCount val="1"/>
              </c:strCache>
            </c:strRef>
          </c:tx>
          <c:marker>
            <c:symbol val="none"/>
          </c:marker>
          <c:xVal>
            <c:numRef>
              <c:f>Sheet1!$A$22:$A$31</c:f>
              <c:numCache>
                <c:formatCode>General</c:formatCode>
                <c:ptCount val="10"/>
                <c:pt idx="0">
                  <c:v>1.0</c:v>
                </c:pt>
                <c:pt idx="1">
                  <c:v>2.0</c:v>
                </c:pt>
                <c:pt idx="2">
                  <c:v>3.0</c:v>
                </c:pt>
                <c:pt idx="3">
                  <c:v>4.0</c:v>
                </c:pt>
                <c:pt idx="4">
                  <c:v>5.0</c:v>
                </c:pt>
                <c:pt idx="5">
                  <c:v>6.0</c:v>
                </c:pt>
                <c:pt idx="6">
                  <c:v>7.0</c:v>
                </c:pt>
                <c:pt idx="7">
                  <c:v>8.0</c:v>
                </c:pt>
                <c:pt idx="8">
                  <c:v>9.0</c:v>
                </c:pt>
                <c:pt idx="9">
                  <c:v>10.0</c:v>
                </c:pt>
              </c:numCache>
            </c:numRef>
          </c:xVal>
          <c:yVal>
            <c:numRef>
              <c:f>Sheet1!$D$22:$D$31</c:f>
              <c:numCache>
                <c:formatCode>General</c:formatCode>
                <c:ptCount val="10"/>
                <c:pt idx="0">
                  <c:v>200.0</c:v>
                </c:pt>
                <c:pt idx="1">
                  <c:v>220.0</c:v>
                </c:pt>
                <c:pt idx="2">
                  <c:v>280.0</c:v>
                </c:pt>
                <c:pt idx="3">
                  <c:v>190.4</c:v>
                </c:pt>
                <c:pt idx="4">
                  <c:v>250.0</c:v>
                </c:pt>
                <c:pt idx="5">
                  <c:v>270.0</c:v>
                </c:pt>
                <c:pt idx="6">
                  <c:v>290.0</c:v>
                </c:pt>
                <c:pt idx="7">
                  <c:v>320.0</c:v>
                </c:pt>
                <c:pt idx="8">
                  <c:v>330.0</c:v>
                </c:pt>
                <c:pt idx="9">
                  <c:v>340.0</c:v>
                </c:pt>
              </c:numCache>
            </c:numRef>
          </c:yVal>
          <c:smooth val="1"/>
        </c:ser>
        <c:dLbls>
          <c:showLegendKey val="0"/>
          <c:showVal val="0"/>
          <c:showCatName val="0"/>
          <c:showSerName val="0"/>
          <c:showPercent val="0"/>
          <c:showBubbleSize val="0"/>
        </c:dLbls>
        <c:axId val="-2029057768"/>
        <c:axId val="-2029054808"/>
      </c:scatterChart>
      <c:valAx>
        <c:axId val="-2029057768"/>
        <c:scaling>
          <c:orientation val="minMax"/>
          <c:max val="11.0"/>
          <c:min val="0.0"/>
        </c:scaling>
        <c:delete val="0"/>
        <c:axPos val="b"/>
        <c:numFmt formatCode="General" sourceLinked="1"/>
        <c:majorTickMark val="out"/>
        <c:minorTickMark val="none"/>
        <c:tickLblPos val="nextTo"/>
        <c:crossAx val="-2029054808"/>
        <c:crosses val="autoZero"/>
        <c:crossBetween val="midCat"/>
      </c:valAx>
      <c:valAx>
        <c:axId val="-2029054808"/>
        <c:scaling>
          <c:orientation val="minMax"/>
          <c:max val="360.0"/>
          <c:min val="180.0"/>
        </c:scaling>
        <c:delete val="0"/>
        <c:axPos val="l"/>
        <c:majorGridlines/>
        <c:numFmt formatCode="General" sourceLinked="1"/>
        <c:majorTickMark val="out"/>
        <c:minorTickMark val="none"/>
        <c:tickLblPos val="nextTo"/>
        <c:crossAx val="-2029057768"/>
        <c:crosses val="autoZero"/>
        <c:crossBetween val="midCat"/>
      </c:valAx>
    </c:plotArea>
    <c:plotVisOnly val="1"/>
    <c:dispBlanksAs val="gap"/>
    <c:showDLblsOverMax val="0"/>
  </c:chart>
  <c:externalData r:id="rId1">
    <c:autoUpdate val="0"/>
  </c:externalData>
</c:chartSpace>
</file>

<file path=ppt/diagrams/colors1.xml><?xml version="1.0" encoding="utf-8"?>
<dgm:colorsDef xmlns:dgm="http://schemas.openxmlformats.org/drawingml/2006/diagram" xmlns:a="http://schemas.openxmlformats.org/drawingml/2006/main" uniqueId="urn:microsoft.com/office/officeart/2005/8/colors/accent2_5">
  <dgm:title val=""/>
  <dgm:desc val=""/>
  <dgm:catLst>
    <dgm:cat type="accent2" pri="11500"/>
  </dgm:catLst>
  <dgm:styleLbl name="node0">
    <dgm:fillClrLst meth="cycle">
      <a:schemeClr val="accent2">
        <a:alpha val="80000"/>
      </a:schemeClr>
    </dgm:fillClrLst>
    <dgm:linClrLst meth="repeat">
      <a:schemeClr val="lt1"/>
    </dgm:linClrLst>
    <dgm:effectClrLst/>
    <dgm:txLinClrLst/>
    <dgm:txFillClrLst/>
    <dgm:txEffectClrLst/>
  </dgm:styleLbl>
  <dgm:styleLbl name="node1">
    <dgm:fillClrLst>
      <a:schemeClr val="accent2">
        <a:alpha val="90000"/>
      </a:schemeClr>
      <a:schemeClr val="accent2">
        <a:alpha val="50000"/>
      </a:schemeClr>
    </dgm:fillClrLst>
    <dgm:linClrLst meth="repeat">
      <a:schemeClr val="lt1"/>
    </dgm:linClrLst>
    <dgm:effectClrLst/>
    <dgm:txLinClrLst/>
    <dgm:txFillClrLst/>
    <dgm:txEffectClrLst/>
  </dgm:styleLbl>
  <dgm:styleLbl name="alignNode1">
    <dgm:fillClrLst>
      <a:schemeClr val="accent2">
        <a:alpha val="90000"/>
      </a:schemeClr>
      <a:schemeClr val="accent2">
        <a:alpha val="50000"/>
      </a:schemeClr>
    </dgm:fillClrLst>
    <dgm:linClrLst>
      <a:schemeClr val="accent2">
        <a:alpha val="90000"/>
      </a:schemeClr>
      <a:schemeClr val="accent2">
        <a:alpha val="50000"/>
      </a:schemeClr>
    </dgm:linClrLst>
    <dgm:effectClrLst/>
    <dgm:txLinClrLst/>
    <dgm:txFillClrLst/>
    <dgm:txEffectClrLst/>
  </dgm:styleLbl>
  <dgm:styleLbl name="lnNode1">
    <dgm:fillClrLst>
      <a:schemeClr val="accent2">
        <a:shade val="90000"/>
      </a:schemeClr>
      <a:schemeClr val="accent2">
        <a:alpha val="50000"/>
        <a:tint val="5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alpha val="20000"/>
      </a:schemeClr>
    </dgm:fillClrLst>
    <dgm:linClrLst meth="repeat">
      <a:schemeClr val="lt1"/>
    </dgm:linClrLst>
    <dgm:effectClrLst/>
    <dgm:txLinClrLst/>
    <dgm:txFillClrLst/>
    <dgm:txEffectClrLst/>
  </dgm:styleLbl>
  <dgm:styleLbl name="node2">
    <dgm:fillClrLst>
      <a:schemeClr val="accent2">
        <a:alpha val="70000"/>
      </a:schemeClr>
    </dgm:fillClrLst>
    <dgm:linClrLst meth="repeat">
      <a:schemeClr val="lt1"/>
    </dgm:linClrLst>
    <dgm:effectClrLst/>
    <dgm:txLinClrLst/>
    <dgm:txFillClrLst/>
    <dgm:txEffectClrLst/>
  </dgm:styleLbl>
  <dgm:styleLbl name="node3">
    <dgm:fillClrLst>
      <a:schemeClr val="accent2">
        <a:alpha val="50000"/>
      </a:schemeClr>
    </dgm:fillClrLst>
    <dgm:linClrLst meth="repeat">
      <a:schemeClr val="lt1"/>
    </dgm:linClrLst>
    <dgm:effectClrLst/>
    <dgm:txLinClrLst/>
    <dgm:txFillClrLst/>
    <dgm:txEffectClrLst/>
  </dgm:styleLbl>
  <dgm:styleLbl name="node4">
    <dgm:fillClrLst>
      <a:schemeClr val="accent2">
        <a:alpha val="30000"/>
      </a:schemeClr>
    </dgm:fillClrLst>
    <dgm:linClrLst meth="repeat">
      <a:schemeClr val="lt1"/>
    </dgm:linClrLst>
    <dgm:effectClrLst/>
    <dgm:txLinClrLst/>
    <dgm:txFillClrLst/>
    <dgm:txEffectClrLst/>
  </dgm:styleLbl>
  <dgm:styleLbl name="fgImgPlace1">
    <dgm:fillClrLst>
      <a:schemeClr val="accent2">
        <a:tint val="50000"/>
        <a:alpha val="90000"/>
      </a:schemeClr>
      <a:schemeClr val="accent2">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f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b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sibTrans1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alpha val="90000"/>
      </a:schemeClr>
    </dgm:fillClrLst>
    <dgm:linClrLst meth="repeat">
      <a:schemeClr val="lt1"/>
    </dgm:linClrLst>
    <dgm:effectClrLst/>
    <dgm:txLinClrLst/>
    <dgm:txFillClrLst/>
    <dgm:txEffectClrLst/>
  </dgm:styleLbl>
  <dgm:styleLbl name="asst1">
    <dgm:fillClrLst meth="repeat">
      <a:schemeClr val="accent2">
        <a:alpha val="90000"/>
      </a:schemeClr>
    </dgm:fillClrLst>
    <dgm:linClrLst meth="repeat">
      <a:schemeClr val="lt1"/>
    </dgm:linClrLst>
    <dgm:effectClrLst/>
    <dgm:txLinClrLst/>
    <dgm:txFillClrLst/>
    <dgm:txEffectClrLst/>
  </dgm:styleLbl>
  <dgm:styleLbl name="asst2">
    <dgm:fillClrLst>
      <a:schemeClr val="accent2">
        <a:alpha val="90000"/>
      </a:schemeClr>
    </dgm:fillClrLst>
    <dgm:linClrLst meth="repeat">
      <a:schemeClr val="lt1"/>
    </dgm:linClrLst>
    <dgm:effectClrLst/>
    <dgm:txLinClrLst/>
    <dgm:txFillClrLst/>
    <dgm:txEffectClrLst/>
  </dgm:styleLbl>
  <dgm:styleLbl name="asst3">
    <dgm:fillClrLst>
      <a:schemeClr val="accent2">
        <a:alpha val="70000"/>
      </a:schemeClr>
    </dgm:fillClrLst>
    <dgm:linClrLst meth="repeat">
      <a:schemeClr val="lt1"/>
    </dgm:linClrLst>
    <dgm:effectClrLst/>
    <dgm:txLinClrLst/>
    <dgm:txFillClrLst/>
    <dgm:txEffectClrLst/>
  </dgm:styleLbl>
  <dgm:styleLbl name="asst4">
    <dgm:fillClrLst>
      <a:schemeClr val="accent2">
        <a:alpha val="50000"/>
      </a:schemeClr>
    </dgm:fillClrLst>
    <dgm:linClrLst meth="repeat">
      <a:schemeClr val="lt1"/>
    </dgm:linClrLst>
    <dgm:effectClrLst/>
    <dgm:txLinClrLst/>
    <dgm:txFillClrLst/>
    <dgm:txEffectClrLst/>
  </dgm:styleLbl>
  <dgm:styleLbl name="parChTrans2D1">
    <dgm:fillClrLst meth="repeat">
      <a:schemeClr val="accent2">
        <a:shade val="8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a:schemeClr val="accent2">
        <a:alpha val="90000"/>
        <a:tint val="40000"/>
      </a:schemeClr>
      <a:schemeClr val="accent2">
        <a:alpha val="5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9B309DA-D388-834C-88A9-D2BDB9BE9A19}" type="doc">
      <dgm:prSet loTypeId="urn:microsoft.com/office/officeart/2005/8/layout/hierarchy4" loCatId="" qsTypeId="urn:microsoft.com/office/officeart/2005/8/quickstyle/simple5" qsCatId="simple" csTypeId="urn:microsoft.com/office/officeart/2005/8/colors/accent2_5" csCatId="accent2" phldr="1"/>
      <dgm:spPr/>
      <dgm:t>
        <a:bodyPr/>
        <a:lstStyle/>
        <a:p>
          <a:endParaRPr lang="en-US"/>
        </a:p>
      </dgm:t>
    </dgm:pt>
    <dgm:pt modelId="{1DC08B2C-96E1-2541-A909-0CA4EA0F291B}">
      <dgm:prSet phldrT="[Text]"/>
      <dgm:spPr/>
      <dgm:t>
        <a:bodyPr/>
        <a:lstStyle/>
        <a:p>
          <a:r>
            <a:rPr lang="en-US" dirty="0" smtClean="0"/>
            <a:t>Risk Management</a:t>
          </a:r>
          <a:endParaRPr lang="en-US" dirty="0"/>
        </a:p>
      </dgm:t>
    </dgm:pt>
    <dgm:pt modelId="{5295A91A-797B-3D49-8592-AEEFAC68550B}" type="parTrans" cxnId="{46D5D778-B2F1-544A-A8EB-B96C15488E4C}">
      <dgm:prSet/>
      <dgm:spPr/>
      <dgm:t>
        <a:bodyPr/>
        <a:lstStyle/>
        <a:p>
          <a:endParaRPr lang="en-US"/>
        </a:p>
      </dgm:t>
    </dgm:pt>
    <dgm:pt modelId="{19C6B6A2-6EA9-844F-8B4C-8A71BF0F35A4}" type="sibTrans" cxnId="{46D5D778-B2F1-544A-A8EB-B96C15488E4C}">
      <dgm:prSet/>
      <dgm:spPr/>
      <dgm:t>
        <a:bodyPr/>
        <a:lstStyle/>
        <a:p>
          <a:endParaRPr lang="en-US"/>
        </a:p>
      </dgm:t>
    </dgm:pt>
    <dgm:pt modelId="{1EC67B5D-27FF-6645-ABCF-5B520C701B1D}">
      <dgm:prSet phldrT="[Text]"/>
      <dgm:spPr/>
      <dgm:t>
        <a:bodyPr/>
        <a:lstStyle/>
        <a:p>
          <a:r>
            <a:rPr lang="en-US" dirty="0" smtClean="0"/>
            <a:t>Risk Evaluation</a:t>
          </a:r>
          <a:endParaRPr lang="en-US" dirty="0"/>
        </a:p>
      </dgm:t>
    </dgm:pt>
    <dgm:pt modelId="{786D751F-C49B-1745-8F77-4E4BC51F6244}" type="parTrans" cxnId="{19EDA275-C087-D34D-8024-60FB6A3FC83F}">
      <dgm:prSet/>
      <dgm:spPr/>
      <dgm:t>
        <a:bodyPr/>
        <a:lstStyle/>
        <a:p>
          <a:endParaRPr lang="en-US"/>
        </a:p>
      </dgm:t>
    </dgm:pt>
    <dgm:pt modelId="{2795BFF6-C841-0A4B-A178-C7929EB59352}" type="sibTrans" cxnId="{19EDA275-C087-D34D-8024-60FB6A3FC83F}">
      <dgm:prSet/>
      <dgm:spPr/>
      <dgm:t>
        <a:bodyPr/>
        <a:lstStyle/>
        <a:p>
          <a:endParaRPr lang="en-US"/>
        </a:p>
      </dgm:t>
    </dgm:pt>
    <dgm:pt modelId="{B3E26602-60F9-E64E-BF43-1D68F1407BA5}">
      <dgm:prSet phldrT="[Text]"/>
      <dgm:spPr/>
      <dgm:t>
        <a:bodyPr/>
        <a:lstStyle/>
        <a:p>
          <a:r>
            <a:rPr lang="en-US" dirty="0" smtClean="0"/>
            <a:t>Risk Analysis</a:t>
          </a:r>
          <a:endParaRPr lang="en-US" dirty="0"/>
        </a:p>
      </dgm:t>
    </dgm:pt>
    <dgm:pt modelId="{22905D7D-875F-6A4D-9056-311988B133D7}" type="parTrans" cxnId="{E94EC422-BEC0-4247-9073-1E062CBD2A7F}">
      <dgm:prSet/>
      <dgm:spPr/>
      <dgm:t>
        <a:bodyPr/>
        <a:lstStyle/>
        <a:p>
          <a:endParaRPr lang="en-US"/>
        </a:p>
      </dgm:t>
    </dgm:pt>
    <dgm:pt modelId="{A2E79690-BF7F-714B-8E4E-18F78244CB10}" type="sibTrans" cxnId="{E94EC422-BEC0-4247-9073-1E062CBD2A7F}">
      <dgm:prSet/>
      <dgm:spPr/>
      <dgm:t>
        <a:bodyPr/>
        <a:lstStyle/>
        <a:p>
          <a:endParaRPr lang="en-US"/>
        </a:p>
      </dgm:t>
    </dgm:pt>
    <dgm:pt modelId="{728EB0B2-C1AE-C644-8603-2405C48296E5}">
      <dgm:prSet phldrT="[Text]"/>
      <dgm:spPr/>
      <dgm:t>
        <a:bodyPr/>
        <a:lstStyle/>
        <a:p>
          <a:r>
            <a:rPr lang="en-US" dirty="0" smtClean="0"/>
            <a:t>Risk Mitigation</a:t>
          </a:r>
          <a:endParaRPr lang="en-US" dirty="0"/>
        </a:p>
      </dgm:t>
    </dgm:pt>
    <dgm:pt modelId="{ADFB458E-92E0-0944-BBDA-ADED0FF534F2}" type="parTrans" cxnId="{98C3A334-E62E-754D-B833-77264E76AE3E}">
      <dgm:prSet/>
      <dgm:spPr/>
      <dgm:t>
        <a:bodyPr/>
        <a:lstStyle/>
        <a:p>
          <a:endParaRPr lang="en-US"/>
        </a:p>
      </dgm:t>
    </dgm:pt>
    <dgm:pt modelId="{F6AC0085-B64B-E94C-8AEC-6C5036418CDE}" type="sibTrans" cxnId="{98C3A334-E62E-754D-B833-77264E76AE3E}">
      <dgm:prSet/>
      <dgm:spPr/>
      <dgm:t>
        <a:bodyPr/>
        <a:lstStyle/>
        <a:p>
          <a:endParaRPr lang="en-US"/>
        </a:p>
      </dgm:t>
    </dgm:pt>
    <dgm:pt modelId="{AA11DDAA-045D-3447-8B49-5F1030504214}">
      <dgm:prSet phldrT="[Text]"/>
      <dgm:spPr/>
      <dgm:t>
        <a:bodyPr/>
        <a:lstStyle/>
        <a:p>
          <a:r>
            <a:rPr lang="en-US" dirty="0" smtClean="0"/>
            <a:t>Probability</a:t>
          </a:r>
          <a:endParaRPr lang="en-US" dirty="0"/>
        </a:p>
      </dgm:t>
    </dgm:pt>
    <dgm:pt modelId="{CA094F5E-8F4A-9340-8D16-D7297487E25A}" type="parTrans" cxnId="{73D1C934-F231-D94A-A573-83E637DF5E74}">
      <dgm:prSet/>
      <dgm:spPr/>
      <dgm:t>
        <a:bodyPr/>
        <a:lstStyle/>
        <a:p>
          <a:endParaRPr lang="en-US"/>
        </a:p>
      </dgm:t>
    </dgm:pt>
    <dgm:pt modelId="{AE7D4F05-3661-044C-9338-19E8CC0517CC}" type="sibTrans" cxnId="{73D1C934-F231-D94A-A573-83E637DF5E74}">
      <dgm:prSet/>
      <dgm:spPr/>
      <dgm:t>
        <a:bodyPr/>
        <a:lstStyle/>
        <a:p>
          <a:endParaRPr lang="en-US"/>
        </a:p>
      </dgm:t>
    </dgm:pt>
    <dgm:pt modelId="{E47F0AED-0D73-0F49-821C-F37D66697459}">
      <dgm:prSet phldrT="[Text]"/>
      <dgm:spPr/>
      <dgm:t>
        <a:bodyPr/>
        <a:lstStyle/>
        <a:p>
          <a:r>
            <a:rPr lang="en-US" dirty="0" smtClean="0"/>
            <a:t>Consequence</a:t>
          </a:r>
          <a:endParaRPr lang="en-US" dirty="0"/>
        </a:p>
      </dgm:t>
    </dgm:pt>
    <dgm:pt modelId="{BED94EC4-7514-C84D-ACEA-40FEC952E13D}" type="parTrans" cxnId="{EA057D8B-E164-E240-A1D6-1B3E3CC89B34}">
      <dgm:prSet/>
      <dgm:spPr/>
      <dgm:t>
        <a:bodyPr/>
        <a:lstStyle/>
        <a:p>
          <a:endParaRPr lang="en-US"/>
        </a:p>
      </dgm:t>
    </dgm:pt>
    <dgm:pt modelId="{4601A0E9-39B8-B14A-BA0E-B3DCADF0BE1B}" type="sibTrans" cxnId="{EA057D8B-E164-E240-A1D6-1B3E3CC89B34}">
      <dgm:prSet/>
      <dgm:spPr/>
      <dgm:t>
        <a:bodyPr/>
        <a:lstStyle/>
        <a:p>
          <a:endParaRPr lang="en-US"/>
        </a:p>
      </dgm:t>
    </dgm:pt>
    <dgm:pt modelId="{0A7DFFF1-E22C-7B44-9E2A-051A4937A72A}" type="pres">
      <dgm:prSet presAssocID="{F9B309DA-D388-834C-88A9-D2BDB9BE9A19}" presName="Name0" presStyleCnt="0">
        <dgm:presLayoutVars>
          <dgm:chPref val="1"/>
          <dgm:dir/>
          <dgm:animOne val="branch"/>
          <dgm:animLvl val="lvl"/>
          <dgm:resizeHandles/>
        </dgm:presLayoutVars>
      </dgm:prSet>
      <dgm:spPr/>
      <dgm:t>
        <a:bodyPr/>
        <a:lstStyle/>
        <a:p>
          <a:endParaRPr lang="en-US"/>
        </a:p>
      </dgm:t>
    </dgm:pt>
    <dgm:pt modelId="{FE7639E8-097E-4042-8DCB-DA13185DCF90}" type="pres">
      <dgm:prSet presAssocID="{1DC08B2C-96E1-2541-A909-0CA4EA0F291B}" presName="vertOne" presStyleCnt="0"/>
      <dgm:spPr/>
    </dgm:pt>
    <dgm:pt modelId="{7661F380-E64D-0A47-9161-70604C355497}" type="pres">
      <dgm:prSet presAssocID="{1DC08B2C-96E1-2541-A909-0CA4EA0F291B}" presName="txOne" presStyleLbl="node0" presStyleIdx="0" presStyleCnt="1">
        <dgm:presLayoutVars>
          <dgm:chPref val="3"/>
        </dgm:presLayoutVars>
      </dgm:prSet>
      <dgm:spPr/>
      <dgm:t>
        <a:bodyPr/>
        <a:lstStyle/>
        <a:p>
          <a:endParaRPr lang="en-US"/>
        </a:p>
      </dgm:t>
    </dgm:pt>
    <dgm:pt modelId="{F6C29637-5159-7D43-B7E0-43103504DC1F}" type="pres">
      <dgm:prSet presAssocID="{1DC08B2C-96E1-2541-A909-0CA4EA0F291B}" presName="parTransOne" presStyleCnt="0"/>
      <dgm:spPr/>
    </dgm:pt>
    <dgm:pt modelId="{6E99A6DD-A5DD-774C-8EA3-61A4F13E1ABD}" type="pres">
      <dgm:prSet presAssocID="{1DC08B2C-96E1-2541-A909-0CA4EA0F291B}" presName="horzOne" presStyleCnt="0"/>
      <dgm:spPr/>
    </dgm:pt>
    <dgm:pt modelId="{AA77E39F-66E0-4847-8283-9D79AFCDE4CE}" type="pres">
      <dgm:prSet presAssocID="{1EC67B5D-27FF-6645-ABCF-5B520C701B1D}" presName="vertTwo" presStyleCnt="0"/>
      <dgm:spPr/>
    </dgm:pt>
    <dgm:pt modelId="{073ACA42-C786-1E4D-B04B-0E14ED4F73B2}" type="pres">
      <dgm:prSet presAssocID="{1EC67B5D-27FF-6645-ABCF-5B520C701B1D}" presName="txTwo" presStyleLbl="node2" presStyleIdx="0" presStyleCnt="3">
        <dgm:presLayoutVars>
          <dgm:chPref val="3"/>
        </dgm:presLayoutVars>
      </dgm:prSet>
      <dgm:spPr/>
      <dgm:t>
        <a:bodyPr/>
        <a:lstStyle/>
        <a:p>
          <a:endParaRPr lang="en-US"/>
        </a:p>
      </dgm:t>
    </dgm:pt>
    <dgm:pt modelId="{FD9DBEEF-A2BC-9845-98E4-DA493FFC4197}" type="pres">
      <dgm:prSet presAssocID="{1EC67B5D-27FF-6645-ABCF-5B520C701B1D}" presName="parTransTwo" presStyleCnt="0"/>
      <dgm:spPr/>
    </dgm:pt>
    <dgm:pt modelId="{D33A53F0-4007-B240-9A85-49457924A3F6}" type="pres">
      <dgm:prSet presAssocID="{1EC67B5D-27FF-6645-ABCF-5B520C701B1D}" presName="horzTwo" presStyleCnt="0"/>
      <dgm:spPr/>
    </dgm:pt>
    <dgm:pt modelId="{148CFE2E-E838-E54E-B627-E5E2F358E8D3}" type="pres">
      <dgm:prSet presAssocID="{AA11DDAA-045D-3447-8B49-5F1030504214}" presName="vertThree" presStyleCnt="0"/>
      <dgm:spPr/>
    </dgm:pt>
    <dgm:pt modelId="{0262EF6E-91E9-F345-BAC3-2224126F7065}" type="pres">
      <dgm:prSet presAssocID="{AA11DDAA-045D-3447-8B49-5F1030504214}" presName="txThree" presStyleLbl="node3" presStyleIdx="0" presStyleCnt="2">
        <dgm:presLayoutVars>
          <dgm:chPref val="3"/>
        </dgm:presLayoutVars>
      </dgm:prSet>
      <dgm:spPr/>
      <dgm:t>
        <a:bodyPr/>
        <a:lstStyle/>
        <a:p>
          <a:endParaRPr lang="en-US"/>
        </a:p>
      </dgm:t>
    </dgm:pt>
    <dgm:pt modelId="{0FCF109D-E97A-2048-A1D7-8BE267F3F300}" type="pres">
      <dgm:prSet presAssocID="{AA11DDAA-045D-3447-8B49-5F1030504214}" presName="horzThree" presStyleCnt="0"/>
      <dgm:spPr/>
    </dgm:pt>
    <dgm:pt modelId="{FE2943D8-8705-D440-BCEA-D4423747FA47}" type="pres">
      <dgm:prSet presAssocID="{AE7D4F05-3661-044C-9338-19E8CC0517CC}" presName="sibSpaceThree" presStyleCnt="0"/>
      <dgm:spPr/>
    </dgm:pt>
    <dgm:pt modelId="{DF861726-1794-7149-BE5F-0E65C9EACB16}" type="pres">
      <dgm:prSet presAssocID="{E47F0AED-0D73-0F49-821C-F37D66697459}" presName="vertThree" presStyleCnt="0"/>
      <dgm:spPr/>
    </dgm:pt>
    <dgm:pt modelId="{FE440A0C-7DBE-E24D-914A-F4F63A978D8D}" type="pres">
      <dgm:prSet presAssocID="{E47F0AED-0D73-0F49-821C-F37D66697459}" presName="txThree" presStyleLbl="node3" presStyleIdx="1" presStyleCnt="2">
        <dgm:presLayoutVars>
          <dgm:chPref val="3"/>
        </dgm:presLayoutVars>
      </dgm:prSet>
      <dgm:spPr/>
      <dgm:t>
        <a:bodyPr/>
        <a:lstStyle/>
        <a:p>
          <a:endParaRPr lang="en-US"/>
        </a:p>
      </dgm:t>
    </dgm:pt>
    <dgm:pt modelId="{4B580D76-ADEC-1C47-88CA-AB101088133B}" type="pres">
      <dgm:prSet presAssocID="{E47F0AED-0D73-0F49-821C-F37D66697459}" presName="horzThree" presStyleCnt="0"/>
      <dgm:spPr/>
    </dgm:pt>
    <dgm:pt modelId="{B6425BAE-2D6C-C745-AFB6-A491753298B3}" type="pres">
      <dgm:prSet presAssocID="{2795BFF6-C841-0A4B-A178-C7929EB59352}" presName="sibSpaceTwo" presStyleCnt="0"/>
      <dgm:spPr/>
    </dgm:pt>
    <dgm:pt modelId="{7D22293E-88C0-C74E-952C-EFFA1D14C3CF}" type="pres">
      <dgm:prSet presAssocID="{B3E26602-60F9-E64E-BF43-1D68F1407BA5}" presName="vertTwo" presStyleCnt="0"/>
      <dgm:spPr/>
    </dgm:pt>
    <dgm:pt modelId="{8DDCF899-1C79-CC44-9AC7-E25B6F64F206}" type="pres">
      <dgm:prSet presAssocID="{B3E26602-60F9-E64E-BF43-1D68F1407BA5}" presName="txTwo" presStyleLbl="node2" presStyleIdx="1" presStyleCnt="3">
        <dgm:presLayoutVars>
          <dgm:chPref val="3"/>
        </dgm:presLayoutVars>
      </dgm:prSet>
      <dgm:spPr/>
      <dgm:t>
        <a:bodyPr/>
        <a:lstStyle/>
        <a:p>
          <a:endParaRPr lang="en-US"/>
        </a:p>
      </dgm:t>
    </dgm:pt>
    <dgm:pt modelId="{D04626FC-530F-244C-B9B2-BD6CE091DC44}" type="pres">
      <dgm:prSet presAssocID="{B3E26602-60F9-E64E-BF43-1D68F1407BA5}" presName="horzTwo" presStyleCnt="0"/>
      <dgm:spPr/>
    </dgm:pt>
    <dgm:pt modelId="{6DE25061-3FB1-8D40-A7EB-5B81556A08CF}" type="pres">
      <dgm:prSet presAssocID="{A2E79690-BF7F-714B-8E4E-18F78244CB10}" presName="sibSpaceTwo" presStyleCnt="0"/>
      <dgm:spPr/>
    </dgm:pt>
    <dgm:pt modelId="{46E8471F-8730-A644-9177-C452D5A4BA81}" type="pres">
      <dgm:prSet presAssocID="{728EB0B2-C1AE-C644-8603-2405C48296E5}" presName="vertTwo" presStyleCnt="0"/>
      <dgm:spPr/>
    </dgm:pt>
    <dgm:pt modelId="{C232FA8E-DCBA-5240-8558-0A2E80603462}" type="pres">
      <dgm:prSet presAssocID="{728EB0B2-C1AE-C644-8603-2405C48296E5}" presName="txTwo" presStyleLbl="node2" presStyleIdx="2" presStyleCnt="3">
        <dgm:presLayoutVars>
          <dgm:chPref val="3"/>
        </dgm:presLayoutVars>
      </dgm:prSet>
      <dgm:spPr/>
      <dgm:t>
        <a:bodyPr/>
        <a:lstStyle/>
        <a:p>
          <a:endParaRPr lang="en-US"/>
        </a:p>
      </dgm:t>
    </dgm:pt>
    <dgm:pt modelId="{1BD7E7A0-30EE-FE42-A28D-932D766641F9}" type="pres">
      <dgm:prSet presAssocID="{728EB0B2-C1AE-C644-8603-2405C48296E5}" presName="horzTwo" presStyleCnt="0"/>
      <dgm:spPr/>
    </dgm:pt>
  </dgm:ptLst>
  <dgm:cxnLst>
    <dgm:cxn modelId="{F3894BD5-728C-AE46-BA3E-F77AA49031AA}" type="presOf" srcId="{F9B309DA-D388-834C-88A9-D2BDB9BE9A19}" destId="{0A7DFFF1-E22C-7B44-9E2A-051A4937A72A}" srcOrd="0" destOrd="0" presId="urn:microsoft.com/office/officeart/2005/8/layout/hierarchy4"/>
    <dgm:cxn modelId="{D3B0A776-A0FB-EC44-9CB9-9F4FE381D1D2}" type="presOf" srcId="{1DC08B2C-96E1-2541-A909-0CA4EA0F291B}" destId="{7661F380-E64D-0A47-9161-70604C355497}" srcOrd="0" destOrd="0" presId="urn:microsoft.com/office/officeart/2005/8/layout/hierarchy4"/>
    <dgm:cxn modelId="{CFFF3ED8-AE34-D842-87E0-284AA53F20F5}" type="presOf" srcId="{AA11DDAA-045D-3447-8B49-5F1030504214}" destId="{0262EF6E-91E9-F345-BAC3-2224126F7065}" srcOrd="0" destOrd="0" presId="urn:microsoft.com/office/officeart/2005/8/layout/hierarchy4"/>
    <dgm:cxn modelId="{EA057D8B-E164-E240-A1D6-1B3E3CC89B34}" srcId="{1EC67B5D-27FF-6645-ABCF-5B520C701B1D}" destId="{E47F0AED-0D73-0F49-821C-F37D66697459}" srcOrd="1" destOrd="0" parTransId="{BED94EC4-7514-C84D-ACEA-40FEC952E13D}" sibTransId="{4601A0E9-39B8-B14A-BA0E-B3DCADF0BE1B}"/>
    <dgm:cxn modelId="{FDB10865-AC90-064C-BCEF-357E9A6E3D9E}" type="presOf" srcId="{1EC67B5D-27FF-6645-ABCF-5B520C701B1D}" destId="{073ACA42-C786-1E4D-B04B-0E14ED4F73B2}" srcOrd="0" destOrd="0" presId="urn:microsoft.com/office/officeart/2005/8/layout/hierarchy4"/>
    <dgm:cxn modelId="{7BCE4C9F-24D9-CF45-8DDB-D0D16B899206}" type="presOf" srcId="{E47F0AED-0D73-0F49-821C-F37D66697459}" destId="{FE440A0C-7DBE-E24D-914A-F4F63A978D8D}" srcOrd="0" destOrd="0" presId="urn:microsoft.com/office/officeart/2005/8/layout/hierarchy4"/>
    <dgm:cxn modelId="{98C3A334-E62E-754D-B833-77264E76AE3E}" srcId="{1DC08B2C-96E1-2541-A909-0CA4EA0F291B}" destId="{728EB0B2-C1AE-C644-8603-2405C48296E5}" srcOrd="2" destOrd="0" parTransId="{ADFB458E-92E0-0944-BBDA-ADED0FF534F2}" sibTransId="{F6AC0085-B64B-E94C-8AEC-6C5036418CDE}"/>
    <dgm:cxn modelId="{E94EC422-BEC0-4247-9073-1E062CBD2A7F}" srcId="{1DC08B2C-96E1-2541-A909-0CA4EA0F291B}" destId="{B3E26602-60F9-E64E-BF43-1D68F1407BA5}" srcOrd="1" destOrd="0" parTransId="{22905D7D-875F-6A4D-9056-311988B133D7}" sibTransId="{A2E79690-BF7F-714B-8E4E-18F78244CB10}"/>
    <dgm:cxn modelId="{46D5D778-B2F1-544A-A8EB-B96C15488E4C}" srcId="{F9B309DA-D388-834C-88A9-D2BDB9BE9A19}" destId="{1DC08B2C-96E1-2541-A909-0CA4EA0F291B}" srcOrd="0" destOrd="0" parTransId="{5295A91A-797B-3D49-8592-AEEFAC68550B}" sibTransId="{19C6B6A2-6EA9-844F-8B4C-8A71BF0F35A4}"/>
    <dgm:cxn modelId="{19EDA275-C087-D34D-8024-60FB6A3FC83F}" srcId="{1DC08B2C-96E1-2541-A909-0CA4EA0F291B}" destId="{1EC67B5D-27FF-6645-ABCF-5B520C701B1D}" srcOrd="0" destOrd="0" parTransId="{786D751F-C49B-1745-8F77-4E4BC51F6244}" sibTransId="{2795BFF6-C841-0A4B-A178-C7929EB59352}"/>
    <dgm:cxn modelId="{F81E435B-EF7D-CC43-A610-19E89258478C}" type="presOf" srcId="{B3E26602-60F9-E64E-BF43-1D68F1407BA5}" destId="{8DDCF899-1C79-CC44-9AC7-E25B6F64F206}" srcOrd="0" destOrd="0" presId="urn:microsoft.com/office/officeart/2005/8/layout/hierarchy4"/>
    <dgm:cxn modelId="{81A1FA18-9A2E-FA47-9DDA-953A1B4C278F}" type="presOf" srcId="{728EB0B2-C1AE-C644-8603-2405C48296E5}" destId="{C232FA8E-DCBA-5240-8558-0A2E80603462}" srcOrd="0" destOrd="0" presId="urn:microsoft.com/office/officeart/2005/8/layout/hierarchy4"/>
    <dgm:cxn modelId="{73D1C934-F231-D94A-A573-83E637DF5E74}" srcId="{1EC67B5D-27FF-6645-ABCF-5B520C701B1D}" destId="{AA11DDAA-045D-3447-8B49-5F1030504214}" srcOrd="0" destOrd="0" parTransId="{CA094F5E-8F4A-9340-8D16-D7297487E25A}" sibTransId="{AE7D4F05-3661-044C-9338-19E8CC0517CC}"/>
    <dgm:cxn modelId="{E358E747-36AF-924E-98C7-2ED4BF3927F8}" type="presParOf" srcId="{0A7DFFF1-E22C-7B44-9E2A-051A4937A72A}" destId="{FE7639E8-097E-4042-8DCB-DA13185DCF90}" srcOrd="0" destOrd="0" presId="urn:microsoft.com/office/officeart/2005/8/layout/hierarchy4"/>
    <dgm:cxn modelId="{FE04D55E-E4AB-8045-87E7-46A46B591F45}" type="presParOf" srcId="{FE7639E8-097E-4042-8DCB-DA13185DCF90}" destId="{7661F380-E64D-0A47-9161-70604C355497}" srcOrd="0" destOrd="0" presId="urn:microsoft.com/office/officeart/2005/8/layout/hierarchy4"/>
    <dgm:cxn modelId="{C473B630-93B8-8247-A41A-CACAC7095AB8}" type="presParOf" srcId="{FE7639E8-097E-4042-8DCB-DA13185DCF90}" destId="{F6C29637-5159-7D43-B7E0-43103504DC1F}" srcOrd="1" destOrd="0" presId="urn:microsoft.com/office/officeart/2005/8/layout/hierarchy4"/>
    <dgm:cxn modelId="{2EFFF41F-BBDA-9848-B8D5-631B0FE53568}" type="presParOf" srcId="{FE7639E8-097E-4042-8DCB-DA13185DCF90}" destId="{6E99A6DD-A5DD-774C-8EA3-61A4F13E1ABD}" srcOrd="2" destOrd="0" presId="urn:microsoft.com/office/officeart/2005/8/layout/hierarchy4"/>
    <dgm:cxn modelId="{07BF85A4-C232-C447-BF2F-138F25CCE35B}" type="presParOf" srcId="{6E99A6DD-A5DD-774C-8EA3-61A4F13E1ABD}" destId="{AA77E39F-66E0-4847-8283-9D79AFCDE4CE}" srcOrd="0" destOrd="0" presId="urn:microsoft.com/office/officeart/2005/8/layout/hierarchy4"/>
    <dgm:cxn modelId="{4A360D34-2FD3-D646-B948-517F2FD32973}" type="presParOf" srcId="{AA77E39F-66E0-4847-8283-9D79AFCDE4CE}" destId="{073ACA42-C786-1E4D-B04B-0E14ED4F73B2}" srcOrd="0" destOrd="0" presId="urn:microsoft.com/office/officeart/2005/8/layout/hierarchy4"/>
    <dgm:cxn modelId="{F6311E10-7A57-9243-BA0D-2213FF1F76D9}" type="presParOf" srcId="{AA77E39F-66E0-4847-8283-9D79AFCDE4CE}" destId="{FD9DBEEF-A2BC-9845-98E4-DA493FFC4197}" srcOrd="1" destOrd="0" presId="urn:microsoft.com/office/officeart/2005/8/layout/hierarchy4"/>
    <dgm:cxn modelId="{C71A87E3-E137-5E44-9BA6-C3F70EED3011}" type="presParOf" srcId="{AA77E39F-66E0-4847-8283-9D79AFCDE4CE}" destId="{D33A53F0-4007-B240-9A85-49457924A3F6}" srcOrd="2" destOrd="0" presId="urn:microsoft.com/office/officeart/2005/8/layout/hierarchy4"/>
    <dgm:cxn modelId="{5E151678-63A0-6C45-93DA-AFA76A38CC31}" type="presParOf" srcId="{D33A53F0-4007-B240-9A85-49457924A3F6}" destId="{148CFE2E-E838-E54E-B627-E5E2F358E8D3}" srcOrd="0" destOrd="0" presId="urn:microsoft.com/office/officeart/2005/8/layout/hierarchy4"/>
    <dgm:cxn modelId="{6752B539-AF02-B447-B9E0-913868805871}" type="presParOf" srcId="{148CFE2E-E838-E54E-B627-E5E2F358E8D3}" destId="{0262EF6E-91E9-F345-BAC3-2224126F7065}" srcOrd="0" destOrd="0" presId="urn:microsoft.com/office/officeart/2005/8/layout/hierarchy4"/>
    <dgm:cxn modelId="{01846CBD-DEB2-DB41-8DB2-45FB4061EAF9}" type="presParOf" srcId="{148CFE2E-E838-E54E-B627-E5E2F358E8D3}" destId="{0FCF109D-E97A-2048-A1D7-8BE267F3F300}" srcOrd="1" destOrd="0" presId="urn:microsoft.com/office/officeart/2005/8/layout/hierarchy4"/>
    <dgm:cxn modelId="{2DD8B3F0-648C-BE4D-8DC9-B2E01BA9D438}" type="presParOf" srcId="{D33A53F0-4007-B240-9A85-49457924A3F6}" destId="{FE2943D8-8705-D440-BCEA-D4423747FA47}" srcOrd="1" destOrd="0" presId="urn:microsoft.com/office/officeart/2005/8/layout/hierarchy4"/>
    <dgm:cxn modelId="{87DFE21C-0B36-514B-9063-C65980992A46}" type="presParOf" srcId="{D33A53F0-4007-B240-9A85-49457924A3F6}" destId="{DF861726-1794-7149-BE5F-0E65C9EACB16}" srcOrd="2" destOrd="0" presId="urn:microsoft.com/office/officeart/2005/8/layout/hierarchy4"/>
    <dgm:cxn modelId="{B15AD70C-43EF-5B4F-ACD2-FF5CB0C6BEA9}" type="presParOf" srcId="{DF861726-1794-7149-BE5F-0E65C9EACB16}" destId="{FE440A0C-7DBE-E24D-914A-F4F63A978D8D}" srcOrd="0" destOrd="0" presId="urn:microsoft.com/office/officeart/2005/8/layout/hierarchy4"/>
    <dgm:cxn modelId="{ED1AF0E7-42CF-6D41-A667-969F28A675C4}" type="presParOf" srcId="{DF861726-1794-7149-BE5F-0E65C9EACB16}" destId="{4B580D76-ADEC-1C47-88CA-AB101088133B}" srcOrd="1" destOrd="0" presId="urn:microsoft.com/office/officeart/2005/8/layout/hierarchy4"/>
    <dgm:cxn modelId="{9F2A061A-497F-6E4F-B3BA-E12D0A93FA5F}" type="presParOf" srcId="{6E99A6DD-A5DD-774C-8EA3-61A4F13E1ABD}" destId="{B6425BAE-2D6C-C745-AFB6-A491753298B3}" srcOrd="1" destOrd="0" presId="urn:microsoft.com/office/officeart/2005/8/layout/hierarchy4"/>
    <dgm:cxn modelId="{1EC320CF-2A2D-8040-80A3-7E342F043ED7}" type="presParOf" srcId="{6E99A6DD-A5DD-774C-8EA3-61A4F13E1ABD}" destId="{7D22293E-88C0-C74E-952C-EFFA1D14C3CF}" srcOrd="2" destOrd="0" presId="urn:microsoft.com/office/officeart/2005/8/layout/hierarchy4"/>
    <dgm:cxn modelId="{4D98A260-52D3-054C-AAEB-4FBD574DC9E3}" type="presParOf" srcId="{7D22293E-88C0-C74E-952C-EFFA1D14C3CF}" destId="{8DDCF899-1C79-CC44-9AC7-E25B6F64F206}" srcOrd="0" destOrd="0" presId="urn:microsoft.com/office/officeart/2005/8/layout/hierarchy4"/>
    <dgm:cxn modelId="{A1366365-84D5-264B-9417-DBF26E2894D0}" type="presParOf" srcId="{7D22293E-88C0-C74E-952C-EFFA1D14C3CF}" destId="{D04626FC-530F-244C-B9B2-BD6CE091DC44}" srcOrd="1" destOrd="0" presId="urn:microsoft.com/office/officeart/2005/8/layout/hierarchy4"/>
    <dgm:cxn modelId="{9FBC0223-A8A4-C041-9E26-14AC7AB4F41D}" type="presParOf" srcId="{6E99A6DD-A5DD-774C-8EA3-61A4F13E1ABD}" destId="{6DE25061-3FB1-8D40-A7EB-5B81556A08CF}" srcOrd="3" destOrd="0" presId="urn:microsoft.com/office/officeart/2005/8/layout/hierarchy4"/>
    <dgm:cxn modelId="{6E076E7A-C006-AE43-B33F-6F7B109E5F95}" type="presParOf" srcId="{6E99A6DD-A5DD-774C-8EA3-61A4F13E1ABD}" destId="{46E8471F-8730-A644-9177-C452D5A4BA81}" srcOrd="4" destOrd="0" presId="urn:microsoft.com/office/officeart/2005/8/layout/hierarchy4"/>
    <dgm:cxn modelId="{A989600E-679A-634C-8579-34320E65F44C}" type="presParOf" srcId="{46E8471F-8730-A644-9177-C452D5A4BA81}" destId="{C232FA8E-DCBA-5240-8558-0A2E80603462}" srcOrd="0" destOrd="0" presId="urn:microsoft.com/office/officeart/2005/8/layout/hierarchy4"/>
    <dgm:cxn modelId="{E232E2F3-DEFF-1B48-8C58-A64ECD593981}" type="presParOf" srcId="{46E8471F-8730-A644-9177-C452D5A4BA81}" destId="{1BD7E7A0-30EE-FE42-A28D-932D766641F9}" srcOrd="1" destOrd="0" presId="urn:microsoft.com/office/officeart/2005/8/layout/hierarchy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1CFACCA-25A6-2F40-8955-1F1CBBCABEED}" type="doc">
      <dgm:prSet loTypeId="urn:microsoft.com/office/officeart/2005/8/layout/hierarchy4" loCatId="" qsTypeId="urn:microsoft.com/office/officeart/2005/8/quickstyle/simple4" qsCatId="simple" csTypeId="urn:microsoft.com/office/officeart/2005/8/colors/accent1_2" csCatId="accent1" phldr="1"/>
      <dgm:spPr/>
      <dgm:t>
        <a:bodyPr/>
        <a:lstStyle/>
        <a:p>
          <a:endParaRPr lang="en-US"/>
        </a:p>
      </dgm:t>
    </dgm:pt>
    <dgm:pt modelId="{9C039886-08A9-D241-939F-2ADE41E1EBA3}">
      <dgm:prSet custT="1"/>
      <dgm:spPr/>
      <dgm:t>
        <a:bodyPr/>
        <a:lstStyle/>
        <a:p>
          <a:pPr rtl="0"/>
          <a:r>
            <a:rPr lang="en-US" sz="3600" dirty="0" smtClean="0"/>
            <a:t>Time Point Set</a:t>
          </a:r>
          <a:endParaRPr lang="en-US" sz="3600" dirty="0"/>
        </a:p>
      </dgm:t>
    </dgm:pt>
    <dgm:pt modelId="{BFCE3F1A-328B-6444-B474-6A3DC41E940A}" type="parTrans" cxnId="{0FB34044-C7A4-FB48-95E1-8140B60112E6}">
      <dgm:prSet/>
      <dgm:spPr/>
      <dgm:t>
        <a:bodyPr/>
        <a:lstStyle/>
        <a:p>
          <a:endParaRPr lang="en-US"/>
        </a:p>
      </dgm:t>
    </dgm:pt>
    <dgm:pt modelId="{494810FA-7AEF-1D48-9D77-C6C73B0ED0E1}" type="sibTrans" cxnId="{0FB34044-C7A4-FB48-95E1-8140B60112E6}">
      <dgm:prSet/>
      <dgm:spPr/>
      <dgm:t>
        <a:bodyPr/>
        <a:lstStyle/>
        <a:p>
          <a:endParaRPr lang="en-US"/>
        </a:p>
      </dgm:t>
    </dgm:pt>
    <dgm:pt modelId="{6A685959-39FF-6845-9209-F89030A857EC}">
      <dgm:prSet custT="1"/>
      <dgm:spPr/>
      <dgm:t>
        <a:bodyPr/>
        <a:lstStyle/>
        <a:p>
          <a:pPr rtl="0"/>
          <a:r>
            <a:rPr lang="en-US" sz="3600" dirty="0" smtClean="0"/>
            <a:t>Time Point</a:t>
          </a:r>
        </a:p>
      </dgm:t>
    </dgm:pt>
    <dgm:pt modelId="{28AB5360-0E5B-104A-914D-300206B5F21D}" type="parTrans" cxnId="{FF2953A9-7C38-A449-B4CF-D43B95456390}">
      <dgm:prSet/>
      <dgm:spPr/>
      <dgm:t>
        <a:bodyPr/>
        <a:lstStyle/>
        <a:p>
          <a:endParaRPr lang="en-US"/>
        </a:p>
      </dgm:t>
    </dgm:pt>
    <dgm:pt modelId="{D47687ED-204E-0940-AC47-244D47A6B0BF}" type="sibTrans" cxnId="{FF2953A9-7C38-A449-B4CF-D43B95456390}">
      <dgm:prSet/>
      <dgm:spPr/>
      <dgm:t>
        <a:bodyPr/>
        <a:lstStyle/>
        <a:p>
          <a:endParaRPr lang="en-US"/>
        </a:p>
      </dgm:t>
    </dgm:pt>
    <dgm:pt modelId="{52BE8DA6-51C9-2245-8E3D-C8898CE9D0EB}">
      <dgm:prSet custT="1"/>
      <dgm:spPr/>
      <dgm:t>
        <a:bodyPr/>
        <a:lstStyle/>
        <a:p>
          <a:pPr rtl="0"/>
          <a:r>
            <a:rPr lang="en-US" sz="2400" dirty="0" smtClean="0"/>
            <a:t>Input Set</a:t>
          </a:r>
        </a:p>
      </dgm:t>
    </dgm:pt>
    <dgm:pt modelId="{A688D60F-D353-B248-95E2-60E47A5FFE9D}" type="parTrans" cxnId="{58FEF3C3-2B85-8E42-9C49-263541043F8F}">
      <dgm:prSet/>
      <dgm:spPr/>
      <dgm:t>
        <a:bodyPr/>
        <a:lstStyle/>
        <a:p>
          <a:endParaRPr lang="en-US"/>
        </a:p>
      </dgm:t>
    </dgm:pt>
    <dgm:pt modelId="{04F126A0-7C1E-AA42-B9D1-9FB2B0CA6790}" type="sibTrans" cxnId="{58FEF3C3-2B85-8E42-9C49-263541043F8F}">
      <dgm:prSet/>
      <dgm:spPr/>
      <dgm:t>
        <a:bodyPr/>
        <a:lstStyle/>
        <a:p>
          <a:endParaRPr lang="en-US"/>
        </a:p>
      </dgm:t>
    </dgm:pt>
    <dgm:pt modelId="{95618BCD-82ED-F74A-8848-4ADF46F03F61}">
      <dgm:prSet custT="1"/>
      <dgm:spPr/>
      <dgm:t>
        <a:bodyPr/>
        <a:lstStyle/>
        <a:p>
          <a:pPr rtl="0"/>
          <a:r>
            <a:rPr lang="en-US" sz="2400" dirty="0" smtClean="0"/>
            <a:t>Output Set</a:t>
          </a:r>
        </a:p>
      </dgm:t>
    </dgm:pt>
    <dgm:pt modelId="{1B96445E-1B15-3447-A7E4-BC79D3484973}" type="parTrans" cxnId="{130A1F68-4FD4-034E-BE7A-7D3D592DD84A}">
      <dgm:prSet/>
      <dgm:spPr/>
      <dgm:t>
        <a:bodyPr/>
        <a:lstStyle/>
        <a:p>
          <a:endParaRPr lang="en-US"/>
        </a:p>
      </dgm:t>
    </dgm:pt>
    <dgm:pt modelId="{2FF9E53E-A767-FB43-975F-F89BB067D300}" type="sibTrans" cxnId="{130A1F68-4FD4-034E-BE7A-7D3D592DD84A}">
      <dgm:prSet/>
      <dgm:spPr/>
      <dgm:t>
        <a:bodyPr/>
        <a:lstStyle/>
        <a:p>
          <a:endParaRPr lang="en-US"/>
        </a:p>
      </dgm:t>
    </dgm:pt>
    <dgm:pt modelId="{9EE45F6B-4A76-AF44-8EEA-E75D9D3F0100}" type="pres">
      <dgm:prSet presAssocID="{31CFACCA-25A6-2F40-8955-1F1CBBCABEED}" presName="Name0" presStyleCnt="0">
        <dgm:presLayoutVars>
          <dgm:chPref val="1"/>
          <dgm:dir/>
          <dgm:animOne val="branch"/>
          <dgm:animLvl val="lvl"/>
          <dgm:resizeHandles/>
        </dgm:presLayoutVars>
      </dgm:prSet>
      <dgm:spPr/>
      <dgm:t>
        <a:bodyPr/>
        <a:lstStyle/>
        <a:p>
          <a:endParaRPr lang="en-US"/>
        </a:p>
      </dgm:t>
    </dgm:pt>
    <dgm:pt modelId="{BC13F991-F188-0E46-B43F-C6465D5C7B0B}" type="pres">
      <dgm:prSet presAssocID="{9C039886-08A9-D241-939F-2ADE41E1EBA3}" presName="vertOne" presStyleCnt="0"/>
      <dgm:spPr/>
    </dgm:pt>
    <dgm:pt modelId="{E260CB88-5746-404C-B8EF-F98995AB922B}" type="pres">
      <dgm:prSet presAssocID="{9C039886-08A9-D241-939F-2ADE41E1EBA3}" presName="txOne" presStyleLbl="node0" presStyleIdx="0" presStyleCnt="1" custScaleY="49681" custLinFactY="-299500" custLinFactNeighborX="-83604" custLinFactNeighborY="-300000">
        <dgm:presLayoutVars>
          <dgm:chPref val="3"/>
        </dgm:presLayoutVars>
      </dgm:prSet>
      <dgm:spPr/>
      <dgm:t>
        <a:bodyPr/>
        <a:lstStyle/>
        <a:p>
          <a:endParaRPr lang="en-US"/>
        </a:p>
      </dgm:t>
    </dgm:pt>
    <dgm:pt modelId="{3A619859-3331-EA4C-9023-33672FAA61D3}" type="pres">
      <dgm:prSet presAssocID="{9C039886-08A9-D241-939F-2ADE41E1EBA3}" presName="parTransOne" presStyleCnt="0"/>
      <dgm:spPr/>
    </dgm:pt>
    <dgm:pt modelId="{C2201D1C-C911-D14A-837C-3A3486E17000}" type="pres">
      <dgm:prSet presAssocID="{9C039886-08A9-D241-939F-2ADE41E1EBA3}" presName="horzOne" presStyleCnt="0"/>
      <dgm:spPr/>
    </dgm:pt>
    <dgm:pt modelId="{FD8FE127-E097-BD44-864E-FB714DCA5B09}" type="pres">
      <dgm:prSet presAssocID="{6A685959-39FF-6845-9209-F89030A857EC}" presName="vertTwo" presStyleCnt="0"/>
      <dgm:spPr/>
    </dgm:pt>
    <dgm:pt modelId="{C9C8A017-1E2B-7B4F-AF33-D66137B2EAC6}" type="pres">
      <dgm:prSet presAssocID="{6A685959-39FF-6845-9209-F89030A857EC}" presName="txTwo" presStyleLbl="node2" presStyleIdx="0" presStyleCnt="1" custScaleY="57645" custLinFactY="16587" custLinFactNeighborY="100000">
        <dgm:presLayoutVars>
          <dgm:chPref val="3"/>
        </dgm:presLayoutVars>
      </dgm:prSet>
      <dgm:spPr/>
      <dgm:t>
        <a:bodyPr/>
        <a:lstStyle/>
        <a:p>
          <a:endParaRPr lang="en-US"/>
        </a:p>
      </dgm:t>
    </dgm:pt>
    <dgm:pt modelId="{883081D1-6386-FD44-BE1E-EE6BE668B689}" type="pres">
      <dgm:prSet presAssocID="{6A685959-39FF-6845-9209-F89030A857EC}" presName="parTransTwo" presStyleCnt="0"/>
      <dgm:spPr/>
    </dgm:pt>
    <dgm:pt modelId="{AD22CFF6-69AF-4E48-BE2F-B39ED584CC33}" type="pres">
      <dgm:prSet presAssocID="{6A685959-39FF-6845-9209-F89030A857EC}" presName="horzTwo" presStyleCnt="0"/>
      <dgm:spPr/>
    </dgm:pt>
    <dgm:pt modelId="{CA1FADFC-769E-D343-8007-BD9FC7A584A0}" type="pres">
      <dgm:prSet presAssocID="{52BE8DA6-51C9-2245-8E3D-C8898CE9D0EB}" presName="vertThree" presStyleCnt="0"/>
      <dgm:spPr/>
    </dgm:pt>
    <dgm:pt modelId="{F21E149C-3539-4747-9F1F-0B99DCBE691A}" type="pres">
      <dgm:prSet presAssocID="{52BE8DA6-51C9-2245-8E3D-C8898CE9D0EB}" presName="txThree" presStyleLbl="node3" presStyleIdx="0" presStyleCnt="2" custScaleY="57645" custLinFactNeighborY="4">
        <dgm:presLayoutVars>
          <dgm:chPref val="3"/>
        </dgm:presLayoutVars>
      </dgm:prSet>
      <dgm:spPr/>
      <dgm:t>
        <a:bodyPr/>
        <a:lstStyle/>
        <a:p>
          <a:endParaRPr lang="en-US"/>
        </a:p>
      </dgm:t>
    </dgm:pt>
    <dgm:pt modelId="{9526C7C3-1673-0447-93E3-A7D19CE2E52D}" type="pres">
      <dgm:prSet presAssocID="{52BE8DA6-51C9-2245-8E3D-C8898CE9D0EB}" presName="horzThree" presStyleCnt="0"/>
      <dgm:spPr/>
    </dgm:pt>
    <dgm:pt modelId="{8B038D3E-BECF-2B41-B25D-20F3F9E2AE3B}" type="pres">
      <dgm:prSet presAssocID="{04F126A0-7C1E-AA42-B9D1-9FB2B0CA6790}" presName="sibSpaceThree" presStyleCnt="0"/>
      <dgm:spPr/>
    </dgm:pt>
    <dgm:pt modelId="{92A641FD-62F0-9F4D-8F1A-9597D192EC23}" type="pres">
      <dgm:prSet presAssocID="{95618BCD-82ED-F74A-8848-4ADF46F03F61}" presName="vertThree" presStyleCnt="0"/>
      <dgm:spPr/>
    </dgm:pt>
    <dgm:pt modelId="{66CEE2F0-7B39-BD41-89AB-9D67D65FB466}" type="pres">
      <dgm:prSet presAssocID="{95618BCD-82ED-F74A-8848-4ADF46F03F61}" presName="txThree" presStyleLbl="node3" presStyleIdx="1" presStyleCnt="2" custScaleY="57645" custLinFactNeighborY="4">
        <dgm:presLayoutVars>
          <dgm:chPref val="3"/>
        </dgm:presLayoutVars>
      </dgm:prSet>
      <dgm:spPr/>
      <dgm:t>
        <a:bodyPr/>
        <a:lstStyle/>
        <a:p>
          <a:endParaRPr lang="en-US"/>
        </a:p>
      </dgm:t>
    </dgm:pt>
    <dgm:pt modelId="{9EFF6E01-C6CB-C649-BA5F-31B96309F3BA}" type="pres">
      <dgm:prSet presAssocID="{95618BCD-82ED-F74A-8848-4ADF46F03F61}" presName="horzThree" presStyleCnt="0"/>
      <dgm:spPr/>
    </dgm:pt>
  </dgm:ptLst>
  <dgm:cxnLst>
    <dgm:cxn modelId="{F2ACCEF3-D29E-1E41-B805-2AB340E639C4}" type="presOf" srcId="{9C039886-08A9-D241-939F-2ADE41E1EBA3}" destId="{E260CB88-5746-404C-B8EF-F98995AB922B}" srcOrd="0" destOrd="0" presId="urn:microsoft.com/office/officeart/2005/8/layout/hierarchy4"/>
    <dgm:cxn modelId="{95E15C91-E711-D34C-A06C-9A97BDEBA5EC}" type="presOf" srcId="{6A685959-39FF-6845-9209-F89030A857EC}" destId="{C9C8A017-1E2B-7B4F-AF33-D66137B2EAC6}" srcOrd="0" destOrd="0" presId="urn:microsoft.com/office/officeart/2005/8/layout/hierarchy4"/>
    <dgm:cxn modelId="{130A1F68-4FD4-034E-BE7A-7D3D592DD84A}" srcId="{6A685959-39FF-6845-9209-F89030A857EC}" destId="{95618BCD-82ED-F74A-8848-4ADF46F03F61}" srcOrd="1" destOrd="0" parTransId="{1B96445E-1B15-3447-A7E4-BC79D3484973}" sibTransId="{2FF9E53E-A767-FB43-975F-F89BB067D300}"/>
    <dgm:cxn modelId="{5AE246BC-D124-284D-A1B8-4F8AE0398F34}" type="presOf" srcId="{52BE8DA6-51C9-2245-8E3D-C8898CE9D0EB}" destId="{F21E149C-3539-4747-9F1F-0B99DCBE691A}" srcOrd="0" destOrd="0" presId="urn:microsoft.com/office/officeart/2005/8/layout/hierarchy4"/>
    <dgm:cxn modelId="{FF2953A9-7C38-A449-B4CF-D43B95456390}" srcId="{9C039886-08A9-D241-939F-2ADE41E1EBA3}" destId="{6A685959-39FF-6845-9209-F89030A857EC}" srcOrd="0" destOrd="0" parTransId="{28AB5360-0E5B-104A-914D-300206B5F21D}" sibTransId="{D47687ED-204E-0940-AC47-244D47A6B0BF}"/>
    <dgm:cxn modelId="{0FB34044-C7A4-FB48-95E1-8140B60112E6}" srcId="{31CFACCA-25A6-2F40-8955-1F1CBBCABEED}" destId="{9C039886-08A9-D241-939F-2ADE41E1EBA3}" srcOrd="0" destOrd="0" parTransId="{BFCE3F1A-328B-6444-B474-6A3DC41E940A}" sibTransId="{494810FA-7AEF-1D48-9D77-C6C73B0ED0E1}"/>
    <dgm:cxn modelId="{58FEF3C3-2B85-8E42-9C49-263541043F8F}" srcId="{6A685959-39FF-6845-9209-F89030A857EC}" destId="{52BE8DA6-51C9-2245-8E3D-C8898CE9D0EB}" srcOrd="0" destOrd="0" parTransId="{A688D60F-D353-B248-95E2-60E47A5FFE9D}" sibTransId="{04F126A0-7C1E-AA42-B9D1-9FB2B0CA6790}"/>
    <dgm:cxn modelId="{A879C29A-5883-3F4B-8D6B-8A57A69CD5FB}" type="presOf" srcId="{95618BCD-82ED-F74A-8848-4ADF46F03F61}" destId="{66CEE2F0-7B39-BD41-89AB-9D67D65FB466}" srcOrd="0" destOrd="0" presId="urn:microsoft.com/office/officeart/2005/8/layout/hierarchy4"/>
    <dgm:cxn modelId="{61DEF18E-17CE-A241-A67D-F5828301DF48}" type="presOf" srcId="{31CFACCA-25A6-2F40-8955-1F1CBBCABEED}" destId="{9EE45F6B-4A76-AF44-8EEA-E75D9D3F0100}" srcOrd="0" destOrd="0" presId="urn:microsoft.com/office/officeart/2005/8/layout/hierarchy4"/>
    <dgm:cxn modelId="{A17741C4-9C80-014C-A7FD-946D5D364D9A}" type="presParOf" srcId="{9EE45F6B-4A76-AF44-8EEA-E75D9D3F0100}" destId="{BC13F991-F188-0E46-B43F-C6465D5C7B0B}" srcOrd="0" destOrd="0" presId="urn:microsoft.com/office/officeart/2005/8/layout/hierarchy4"/>
    <dgm:cxn modelId="{1DE2BC9B-4521-8043-B34D-C3A33388E386}" type="presParOf" srcId="{BC13F991-F188-0E46-B43F-C6465D5C7B0B}" destId="{E260CB88-5746-404C-B8EF-F98995AB922B}" srcOrd="0" destOrd="0" presId="urn:microsoft.com/office/officeart/2005/8/layout/hierarchy4"/>
    <dgm:cxn modelId="{82679EB9-E70D-E54E-95FF-914BCC4D1051}" type="presParOf" srcId="{BC13F991-F188-0E46-B43F-C6465D5C7B0B}" destId="{3A619859-3331-EA4C-9023-33672FAA61D3}" srcOrd="1" destOrd="0" presId="urn:microsoft.com/office/officeart/2005/8/layout/hierarchy4"/>
    <dgm:cxn modelId="{E77384F5-F1F8-2E45-97B9-25931FC1E577}" type="presParOf" srcId="{BC13F991-F188-0E46-B43F-C6465D5C7B0B}" destId="{C2201D1C-C911-D14A-837C-3A3486E17000}" srcOrd="2" destOrd="0" presId="urn:microsoft.com/office/officeart/2005/8/layout/hierarchy4"/>
    <dgm:cxn modelId="{F394438E-C3DB-A341-8B7F-935340188EDD}" type="presParOf" srcId="{C2201D1C-C911-D14A-837C-3A3486E17000}" destId="{FD8FE127-E097-BD44-864E-FB714DCA5B09}" srcOrd="0" destOrd="0" presId="urn:microsoft.com/office/officeart/2005/8/layout/hierarchy4"/>
    <dgm:cxn modelId="{F98BB06B-D341-5947-92AC-095F890BE638}" type="presParOf" srcId="{FD8FE127-E097-BD44-864E-FB714DCA5B09}" destId="{C9C8A017-1E2B-7B4F-AF33-D66137B2EAC6}" srcOrd="0" destOrd="0" presId="urn:microsoft.com/office/officeart/2005/8/layout/hierarchy4"/>
    <dgm:cxn modelId="{F87B72C7-D9D0-BE4A-8EFD-2842008FB452}" type="presParOf" srcId="{FD8FE127-E097-BD44-864E-FB714DCA5B09}" destId="{883081D1-6386-FD44-BE1E-EE6BE668B689}" srcOrd="1" destOrd="0" presId="urn:microsoft.com/office/officeart/2005/8/layout/hierarchy4"/>
    <dgm:cxn modelId="{D2735408-133F-7C46-ADAE-D5EEFB19C5DC}" type="presParOf" srcId="{FD8FE127-E097-BD44-864E-FB714DCA5B09}" destId="{AD22CFF6-69AF-4E48-BE2F-B39ED584CC33}" srcOrd="2" destOrd="0" presId="urn:microsoft.com/office/officeart/2005/8/layout/hierarchy4"/>
    <dgm:cxn modelId="{0E3CDCCD-3041-D240-9D41-015DD761A79D}" type="presParOf" srcId="{AD22CFF6-69AF-4E48-BE2F-B39ED584CC33}" destId="{CA1FADFC-769E-D343-8007-BD9FC7A584A0}" srcOrd="0" destOrd="0" presId="urn:microsoft.com/office/officeart/2005/8/layout/hierarchy4"/>
    <dgm:cxn modelId="{58B862E9-7888-0A47-B55B-FF0F5B12DC9B}" type="presParOf" srcId="{CA1FADFC-769E-D343-8007-BD9FC7A584A0}" destId="{F21E149C-3539-4747-9F1F-0B99DCBE691A}" srcOrd="0" destOrd="0" presId="urn:microsoft.com/office/officeart/2005/8/layout/hierarchy4"/>
    <dgm:cxn modelId="{CAEFEF0B-EFC5-A247-8CFB-BDC0F863C176}" type="presParOf" srcId="{CA1FADFC-769E-D343-8007-BD9FC7A584A0}" destId="{9526C7C3-1673-0447-93E3-A7D19CE2E52D}" srcOrd="1" destOrd="0" presId="urn:microsoft.com/office/officeart/2005/8/layout/hierarchy4"/>
    <dgm:cxn modelId="{26128BBC-0E83-1A4F-95FD-938E9730F640}" type="presParOf" srcId="{AD22CFF6-69AF-4E48-BE2F-B39ED584CC33}" destId="{8B038D3E-BECF-2B41-B25D-20F3F9E2AE3B}" srcOrd="1" destOrd="0" presId="urn:microsoft.com/office/officeart/2005/8/layout/hierarchy4"/>
    <dgm:cxn modelId="{22C33D3A-374A-DE4A-9F80-92A4893B6803}" type="presParOf" srcId="{AD22CFF6-69AF-4E48-BE2F-B39ED584CC33}" destId="{92A641FD-62F0-9F4D-8F1A-9597D192EC23}" srcOrd="2" destOrd="0" presId="urn:microsoft.com/office/officeart/2005/8/layout/hierarchy4"/>
    <dgm:cxn modelId="{63EA5A8E-5390-C744-B5E0-DBDEC82BAB97}" type="presParOf" srcId="{92A641FD-62F0-9F4D-8F1A-9597D192EC23}" destId="{66CEE2F0-7B39-BD41-89AB-9D67D65FB466}" srcOrd="0" destOrd="0" presId="urn:microsoft.com/office/officeart/2005/8/layout/hierarchy4"/>
    <dgm:cxn modelId="{2A7AC803-6B30-1247-BC7E-015D2DD3443D}" type="presParOf" srcId="{92A641FD-62F0-9F4D-8F1A-9597D192EC23}" destId="{9EFF6E01-C6CB-C649-BA5F-31B96309F3BA}" srcOrd="1" destOrd="0" presId="urn:microsoft.com/office/officeart/2005/8/layout/hierarchy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1CFACCA-25A6-2F40-8955-1F1CBBCABEED}" type="doc">
      <dgm:prSet loTypeId="urn:microsoft.com/office/officeart/2005/8/layout/hierarchy4" loCatId="" qsTypeId="urn:microsoft.com/office/officeart/2005/8/quickstyle/simple4" qsCatId="simple" csTypeId="urn:microsoft.com/office/officeart/2005/8/colors/accent1_2" csCatId="accent1" phldr="1"/>
      <dgm:spPr/>
      <dgm:t>
        <a:bodyPr/>
        <a:lstStyle/>
        <a:p>
          <a:endParaRPr lang="en-US"/>
        </a:p>
      </dgm:t>
    </dgm:pt>
    <dgm:pt modelId="{9C039886-08A9-D241-939F-2ADE41E1EBA3}">
      <dgm:prSet custT="1"/>
      <dgm:spPr/>
      <dgm:t>
        <a:bodyPr/>
        <a:lstStyle/>
        <a:p>
          <a:pPr rtl="0"/>
          <a:r>
            <a:rPr lang="en-US" sz="3600" dirty="0" smtClean="0"/>
            <a:t>Histories</a:t>
          </a:r>
          <a:endParaRPr lang="en-US" sz="3600" dirty="0"/>
        </a:p>
      </dgm:t>
    </dgm:pt>
    <dgm:pt modelId="{BFCE3F1A-328B-6444-B474-6A3DC41E940A}" type="parTrans" cxnId="{0FB34044-C7A4-FB48-95E1-8140B60112E6}">
      <dgm:prSet/>
      <dgm:spPr/>
      <dgm:t>
        <a:bodyPr/>
        <a:lstStyle/>
        <a:p>
          <a:endParaRPr lang="en-US"/>
        </a:p>
      </dgm:t>
    </dgm:pt>
    <dgm:pt modelId="{494810FA-7AEF-1D48-9D77-C6C73B0ED0E1}" type="sibTrans" cxnId="{0FB34044-C7A4-FB48-95E1-8140B60112E6}">
      <dgm:prSet/>
      <dgm:spPr/>
      <dgm:t>
        <a:bodyPr/>
        <a:lstStyle/>
        <a:p>
          <a:endParaRPr lang="en-US"/>
        </a:p>
      </dgm:t>
    </dgm:pt>
    <dgm:pt modelId="{6A685959-39FF-6845-9209-F89030A857EC}">
      <dgm:prSet custT="1"/>
      <dgm:spPr/>
      <dgm:t>
        <a:bodyPr/>
        <a:lstStyle/>
        <a:p>
          <a:pPr rtl="0"/>
          <a:r>
            <a:rPr lang="en-US" sz="3600" dirty="0" smtClean="0"/>
            <a:t>History</a:t>
          </a:r>
        </a:p>
      </dgm:t>
    </dgm:pt>
    <dgm:pt modelId="{28AB5360-0E5B-104A-914D-300206B5F21D}" type="parTrans" cxnId="{FF2953A9-7C38-A449-B4CF-D43B95456390}">
      <dgm:prSet/>
      <dgm:spPr/>
      <dgm:t>
        <a:bodyPr/>
        <a:lstStyle/>
        <a:p>
          <a:endParaRPr lang="en-US"/>
        </a:p>
      </dgm:t>
    </dgm:pt>
    <dgm:pt modelId="{D47687ED-204E-0940-AC47-244D47A6B0BF}" type="sibTrans" cxnId="{FF2953A9-7C38-A449-B4CF-D43B95456390}">
      <dgm:prSet/>
      <dgm:spPr/>
      <dgm:t>
        <a:bodyPr/>
        <a:lstStyle/>
        <a:p>
          <a:endParaRPr lang="en-US"/>
        </a:p>
      </dgm:t>
    </dgm:pt>
    <dgm:pt modelId="{52BE8DA6-51C9-2245-8E3D-C8898CE9D0EB}">
      <dgm:prSet custT="1"/>
      <dgm:spPr/>
      <dgm:t>
        <a:bodyPr/>
        <a:lstStyle/>
        <a:p>
          <a:pPr rtl="0"/>
          <a:r>
            <a:rPr lang="en-US" sz="2400" dirty="0" smtClean="0"/>
            <a:t>Input Set</a:t>
          </a:r>
        </a:p>
      </dgm:t>
    </dgm:pt>
    <dgm:pt modelId="{A688D60F-D353-B248-95E2-60E47A5FFE9D}" type="parTrans" cxnId="{58FEF3C3-2B85-8E42-9C49-263541043F8F}">
      <dgm:prSet/>
      <dgm:spPr/>
      <dgm:t>
        <a:bodyPr/>
        <a:lstStyle/>
        <a:p>
          <a:endParaRPr lang="en-US"/>
        </a:p>
      </dgm:t>
    </dgm:pt>
    <dgm:pt modelId="{04F126A0-7C1E-AA42-B9D1-9FB2B0CA6790}" type="sibTrans" cxnId="{58FEF3C3-2B85-8E42-9C49-263541043F8F}">
      <dgm:prSet/>
      <dgm:spPr/>
      <dgm:t>
        <a:bodyPr/>
        <a:lstStyle/>
        <a:p>
          <a:endParaRPr lang="en-US"/>
        </a:p>
      </dgm:t>
    </dgm:pt>
    <dgm:pt modelId="{95618BCD-82ED-F74A-8848-4ADF46F03F61}">
      <dgm:prSet custT="1"/>
      <dgm:spPr/>
      <dgm:t>
        <a:bodyPr/>
        <a:lstStyle/>
        <a:p>
          <a:pPr rtl="0"/>
          <a:r>
            <a:rPr lang="en-US" sz="2400" dirty="0" smtClean="0"/>
            <a:t>Time series</a:t>
          </a:r>
        </a:p>
      </dgm:t>
    </dgm:pt>
    <dgm:pt modelId="{1B96445E-1B15-3447-A7E4-BC79D3484973}" type="parTrans" cxnId="{130A1F68-4FD4-034E-BE7A-7D3D592DD84A}">
      <dgm:prSet/>
      <dgm:spPr/>
      <dgm:t>
        <a:bodyPr/>
        <a:lstStyle/>
        <a:p>
          <a:endParaRPr lang="en-US"/>
        </a:p>
      </dgm:t>
    </dgm:pt>
    <dgm:pt modelId="{2FF9E53E-A767-FB43-975F-F89BB067D300}" type="sibTrans" cxnId="{130A1F68-4FD4-034E-BE7A-7D3D592DD84A}">
      <dgm:prSet/>
      <dgm:spPr/>
      <dgm:t>
        <a:bodyPr/>
        <a:lstStyle/>
        <a:p>
          <a:endParaRPr lang="en-US"/>
        </a:p>
      </dgm:t>
    </dgm:pt>
    <dgm:pt modelId="{9EE45F6B-4A76-AF44-8EEA-E75D9D3F0100}" type="pres">
      <dgm:prSet presAssocID="{31CFACCA-25A6-2F40-8955-1F1CBBCABEED}" presName="Name0" presStyleCnt="0">
        <dgm:presLayoutVars>
          <dgm:chPref val="1"/>
          <dgm:dir/>
          <dgm:animOne val="branch"/>
          <dgm:animLvl val="lvl"/>
          <dgm:resizeHandles/>
        </dgm:presLayoutVars>
      </dgm:prSet>
      <dgm:spPr/>
      <dgm:t>
        <a:bodyPr/>
        <a:lstStyle/>
        <a:p>
          <a:endParaRPr lang="en-US"/>
        </a:p>
      </dgm:t>
    </dgm:pt>
    <dgm:pt modelId="{BC13F991-F188-0E46-B43F-C6465D5C7B0B}" type="pres">
      <dgm:prSet presAssocID="{9C039886-08A9-D241-939F-2ADE41E1EBA3}" presName="vertOne" presStyleCnt="0"/>
      <dgm:spPr/>
    </dgm:pt>
    <dgm:pt modelId="{E260CB88-5746-404C-B8EF-F98995AB922B}" type="pres">
      <dgm:prSet presAssocID="{9C039886-08A9-D241-939F-2ADE41E1EBA3}" presName="txOne" presStyleLbl="node0" presStyleIdx="0" presStyleCnt="1" custScaleY="49681" custLinFactY="-299500" custLinFactNeighborX="-83604" custLinFactNeighborY="-300000">
        <dgm:presLayoutVars>
          <dgm:chPref val="3"/>
        </dgm:presLayoutVars>
      </dgm:prSet>
      <dgm:spPr/>
      <dgm:t>
        <a:bodyPr/>
        <a:lstStyle/>
        <a:p>
          <a:endParaRPr lang="en-US"/>
        </a:p>
      </dgm:t>
    </dgm:pt>
    <dgm:pt modelId="{3A619859-3331-EA4C-9023-33672FAA61D3}" type="pres">
      <dgm:prSet presAssocID="{9C039886-08A9-D241-939F-2ADE41E1EBA3}" presName="parTransOne" presStyleCnt="0"/>
      <dgm:spPr/>
    </dgm:pt>
    <dgm:pt modelId="{C2201D1C-C911-D14A-837C-3A3486E17000}" type="pres">
      <dgm:prSet presAssocID="{9C039886-08A9-D241-939F-2ADE41E1EBA3}" presName="horzOne" presStyleCnt="0"/>
      <dgm:spPr/>
    </dgm:pt>
    <dgm:pt modelId="{FD8FE127-E097-BD44-864E-FB714DCA5B09}" type="pres">
      <dgm:prSet presAssocID="{6A685959-39FF-6845-9209-F89030A857EC}" presName="vertTwo" presStyleCnt="0"/>
      <dgm:spPr/>
    </dgm:pt>
    <dgm:pt modelId="{C9C8A017-1E2B-7B4F-AF33-D66137B2EAC6}" type="pres">
      <dgm:prSet presAssocID="{6A685959-39FF-6845-9209-F89030A857EC}" presName="txTwo" presStyleLbl="node2" presStyleIdx="0" presStyleCnt="1" custScaleY="57645" custLinFactY="16587" custLinFactNeighborY="100000">
        <dgm:presLayoutVars>
          <dgm:chPref val="3"/>
        </dgm:presLayoutVars>
      </dgm:prSet>
      <dgm:spPr/>
      <dgm:t>
        <a:bodyPr/>
        <a:lstStyle/>
        <a:p>
          <a:endParaRPr lang="en-US"/>
        </a:p>
      </dgm:t>
    </dgm:pt>
    <dgm:pt modelId="{883081D1-6386-FD44-BE1E-EE6BE668B689}" type="pres">
      <dgm:prSet presAssocID="{6A685959-39FF-6845-9209-F89030A857EC}" presName="parTransTwo" presStyleCnt="0"/>
      <dgm:spPr/>
    </dgm:pt>
    <dgm:pt modelId="{AD22CFF6-69AF-4E48-BE2F-B39ED584CC33}" type="pres">
      <dgm:prSet presAssocID="{6A685959-39FF-6845-9209-F89030A857EC}" presName="horzTwo" presStyleCnt="0"/>
      <dgm:spPr/>
    </dgm:pt>
    <dgm:pt modelId="{CA1FADFC-769E-D343-8007-BD9FC7A584A0}" type="pres">
      <dgm:prSet presAssocID="{52BE8DA6-51C9-2245-8E3D-C8898CE9D0EB}" presName="vertThree" presStyleCnt="0"/>
      <dgm:spPr/>
    </dgm:pt>
    <dgm:pt modelId="{F21E149C-3539-4747-9F1F-0B99DCBE691A}" type="pres">
      <dgm:prSet presAssocID="{52BE8DA6-51C9-2245-8E3D-C8898CE9D0EB}" presName="txThree" presStyleLbl="node3" presStyleIdx="0" presStyleCnt="2" custScaleY="57645" custLinFactNeighborY="4">
        <dgm:presLayoutVars>
          <dgm:chPref val="3"/>
        </dgm:presLayoutVars>
      </dgm:prSet>
      <dgm:spPr/>
      <dgm:t>
        <a:bodyPr/>
        <a:lstStyle/>
        <a:p>
          <a:endParaRPr lang="en-US"/>
        </a:p>
      </dgm:t>
    </dgm:pt>
    <dgm:pt modelId="{9526C7C3-1673-0447-93E3-A7D19CE2E52D}" type="pres">
      <dgm:prSet presAssocID="{52BE8DA6-51C9-2245-8E3D-C8898CE9D0EB}" presName="horzThree" presStyleCnt="0"/>
      <dgm:spPr/>
    </dgm:pt>
    <dgm:pt modelId="{8B038D3E-BECF-2B41-B25D-20F3F9E2AE3B}" type="pres">
      <dgm:prSet presAssocID="{04F126A0-7C1E-AA42-B9D1-9FB2B0CA6790}" presName="sibSpaceThree" presStyleCnt="0"/>
      <dgm:spPr/>
    </dgm:pt>
    <dgm:pt modelId="{92A641FD-62F0-9F4D-8F1A-9597D192EC23}" type="pres">
      <dgm:prSet presAssocID="{95618BCD-82ED-F74A-8848-4ADF46F03F61}" presName="vertThree" presStyleCnt="0"/>
      <dgm:spPr/>
    </dgm:pt>
    <dgm:pt modelId="{66CEE2F0-7B39-BD41-89AB-9D67D65FB466}" type="pres">
      <dgm:prSet presAssocID="{95618BCD-82ED-F74A-8848-4ADF46F03F61}" presName="txThree" presStyleLbl="node3" presStyleIdx="1" presStyleCnt="2" custScaleY="57645" custLinFactNeighborY="4">
        <dgm:presLayoutVars>
          <dgm:chPref val="3"/>
        </dgm:presLayoutVars>
      </dgm:prSet>
      <dgm:spPr/>
      <dgm:t>
        <a:bodyPr/>
        <a:lstStyle/>
        <a:p>
          <a:endParaRPr lang="en-US"/>
        </a:p>
      </dgm:t>
    </dgm:pt>
    <dgm:pt modelId="{9EFF6E01-C6CB-C649-BA5F-31B96309F3BA}" type="pres">
      <dgm:prSet presAssocID="{95618BCD-82ED-F74A-8848-4ADF46F03F61}" presName="horzThree" presStyleCnt="0"/>
      <dgm:spPr/>
    </dgm:pt>
  </dgm:ptLst>
  <dgm:cxnLst>
    <dgm:cxn modelId="{7FDED989-232B-A747-9501-DFFEF597F2A4}" type="presOf" srcId="{95618BCD-82ED-F74A-8848-4ADF46F03F61}" destId="{66CEE2F0-7B39-BD41-89AB-9D67D65FB466}" srcOrd="0" destOrd="0" presId="urn:microsoft.com/office/officeart/2005/8/layout/hierarchy4"/>
    <dgm:cxn modelId="{130A1F68-4FD4-034E-BE7A-7D3D592DD84A}" srcId="{6A685959-39FF-6845-9209-F89030A857EC}" destId="{95618BCD-82ED-F74A-8848-4ADF46F03F61}" srcOrd="1" destOrd="0" parTransId="{1B96445E-1B15-3447-A7E4-BC79D3484973}" sibTransId="{2FF9E53E-A767-FB43-975F-F89BB067D300}"/>
    <dgm:cxn modelId="{8D322AFF-80AC-3648-AE1A-4BCE67FDFE1D}" type="presOf" srcId="{6A685959-39FF-6845-9209-F89030A857EC}" destId="{C9C8A017-1E2B-7B4F-AF33-D66137B2EAC6}" srcOrd="0" destOrd="0" presId="urn:microsoft.com/office/officeart/2005/8/layout/hierarchy4"/>
    <dgm:cxn modelId="{FF2953A9-7C38-A449-B4CF-D43B95456390}" srcId="{9C039886-08A9-D241-939F-2ADE41E1EBA3}" destId="{6A685959-39FF-6845-9209-F89030A857EC}" srcOrd="0" destOrd="0" parTransId="{28AB5360-0E5B-104A-914D-300206B5F21D}" sibTransId="{D47687ED-204E-0940-AC47-244D47A6B0BF}"/>
    <dgm:cxn modelId="{0FB34044-C7A4-FB48-95E1-8140B60112E6}" srcId="{31CFACCA-25A6-2F40-8955-1F1CBBCABEED}" destId="{9C039886-08A9-D241-939F-2ADE41E1EBA3}" srcOrd="0" destOrd="0" parTransId="{BFCE3F1A-328B-6444-B474-6A3DC41E940A}" sibTransId="{494810FA-7AEF-1D48-9D77-C6C73B0ED0E1}"/>
    <dgm:cxn modelId="{58FEF3C3-2B85-8E42-9C49-263541043F8F}" srcId="{6A685959-39FF-6845-9209-F89030A857EC}" destId="{52BE8DA6-51C9-2245-8E3D-C8898CE9D0EB}" srcOrd="0" destOrd="0" parTransId="{A688D60F-D353-B248-95E2-60E47A5FFE9D}" sibTransId="{04F126A0-7C1E-AA42-B9D1-9FB2B0CA6790}"/>
    <dgm:cxn modelId="{0D5BB5FF-1DA5-4F4C-84D2-B4AB055F5010}" type="presOf" srcId="{9C039886-08A9-D241-939F-2ADE41E1EBA3}" destId="{E260CB88-5746-404C-B8EF-F98995AB922B}" srcOrd="0" destOrd="0" presId="urn:microsoft.com/office/officeart/2005/8/layout/hierarchy4"/>
    <dgm:cxn modelId="{0021C147-4763-A34A-AF5C-A1D95696E214}" type="presOf" srcId="{52BE8DA6-51C9-2245-8E3D-C8898CE9D0EB}" destId="{F21E149C-3539-4747-9F1F-0B99DCBE691A}" srcOrd="0" destOrd="0" presId="urn:microsoft.com/office/officeart/2005/8/layout/hierarchy4"/>
    <dgm:cxn modelId="{ED798B35-839E-6148-9943-107B60FAB61C}" type="presOf" srcId="{31CFACCA-25A6-2F40-8955-1F1CBBCABEED}" destId="{9EE45F6B-4A76-AF44-8EEA-E75D9D3F0100}" srcOrd="0" destOrd="0" presId="urn:microsoft.com/office/officeart/2005/8/layout/hierarchy4"/>
    <dgm:cxn modelId="{7772AF19-90D9-CE4A-817A-7EC8E5792B7D}" type="presParOf" srcId="{9EE45F6B-4A76-AF44-8EEA-E75D9D3F0100}" destId="{BC13F991-F188-0E46-B43F-C6465D5C7B0B}" srcOrd="0" destOrd="0" presId="urn:microsoft.com/office/officeart/2005/8/layout/hierarchy4"/>
    <dgm:cxn modelId="{F70D5EFE-CD52-7242-9370-9BE6011A8737}" type="presParOf" srcId="{BC13F991-F188-0E46-B43F-C6465D5C7B0B}" destId="{E260CB88-5746-404C-B8EF-F98995AB922B}" srcOrd="0" destOrd="0" presId="urn:microsoft.com/office/officeart/2005/8/layout/hierarchy4"/>
    <dgm:cxn modelId="{3F203684-BA79-F946-A675-0E0CCF495DB0}" type="presParOf" srcId="{BC13F991-F188-0E46-B43F-C6465D5C7B0B}" destId="{3A619859-3331-EA4C-9023-33672FAA61D3}" srcOrd="1" destOrd="0" presId="urn:microsoft.com/office/officeart/2005/8/layout/hierarchy4"/>
    <dgm:cxn modelId="{B6C896BC-BB86-0149-96EE-9E2AEB74B39F}" type="presParOf" srcId="{BC13F991-F188-0E46-B43F-C6465D5C7B0B}" destId="{C2201D1C-C911-D14A-837C-3A3486E17000}" srcOrd="2" destOrd="0" presId="urn:microsoft.com/office/officeart/2005/8/layout/hierarchy4"/>
    <dgm:cxn modelId="{D8628EBE-ED2B-F243-AD11-66B677B31DCD}" type="presParOf" srcId="{C2201D1C-C911-D14A-837C-3A3486E17000}" destId="{FD8FE127-E097-BD44-864E-FB714DCA5B09}" srcOrd="0" destOrd="0" presId="urn:microsoft.com/office/officeart/2005/8/layout/hierarchy4"/>
    <dgm:cxn modelId="{2FC0012B-59AE-6240-8A44-3C3F91E75D27}" type="presParOf" srcId="{FD8FE127-E097-BD44-864E-FB714DCA5B09}" destId="{C9C8A017-1E2B-7B4F-AF33-D66137B2EAC6}" srcOrd="0" destOrd="0" presId="urn:microsoft.com/office/officeart/2005/8/layout/hierarchy4"/>
    <dgm:cxn modelId="{6A3A1419-6FF9-0448-BB3B-2DE63292BB6A}" type="presParOf" srcId="{FD8FE127-E097-BD44-864E-FB714DCA5B09}" destId="{883081D1-6386-FD44-BE1E-EE6BE668B689}" srcOrd="1" destOrd="0" presId="urn:microsoft.com/office/officeart/2005/8/layout/hierarchy4"/>
    <dgm:cxn modelId="{C7AACAFA-59A9-B240-8B94-FF9EE762486F}" type="presParOf" srcId="{FD8FE127-E097-BD44-864E-FB714DCA5B09}" destId="{AD22CFF6-69AF-4E48-BE2F-B39ED584CC33}" srcOrd="2" destOrd="0" presId="urn:microsoft.com/office/officeart/2005/8/layout/hierarchy4"/>
    <dgm:cxn modelId="{C0E3DC67-DD5C-0E41-8BD5-B0DD9701EAAD}" type="presParOf" srcId="{AD22CFF6-69AF-4E48-BE2F-B39ED584CC33}" destId="{CA1FADFC-769E-D343-8007-BD9FC7A584A0}" srcOrd="0" destOrd="0" presId="urn:microsoft.com/office/officeart/2005/8/layout/hierarchy4"/>
    <dgm:cxn modelId="{3FE1F437-B40D-3549-A62F-2DC8DBC2C424}" type="presParOf" srcId="{CA1FADFC-769E-D343-8007-BD9FC7A584A0}" destId="{F21E149C-3539-4747-9F1F-0B99DCBE691A}" srcOrd="0" destOrd="0" presId="urn:microsoft.com/office/officeart/2005/8/layout/hierarchy4"/>
    <dgm:cxn modelId="{84227E4B-7A2F-E841-BF1B-71A6C9BF82D6}" type="presParOf" srcId="{CA1FADFC-769E-D343-8007-BD9FC7A584A0}" destId="{9526C7C3-1673-0447-93E3-A7D19CE2E52D}" srcOrd="1" destOrd="0" presId="urn:microsoft.com/office/officeart/2005/8/layout/hierarchy4"/>
    <dgm:cxn modelId="{85D0F6A6-A2D8-7B43-9370-B54BFBB87907}" type="presParOf" srcId="{AD22CFF6-69AF-4E48-BE2F-B39ED584CC33}" destId="{8B038D3E-BECF-2B41-B25D-20F3F9E2AE3B}" srcOrd="1" destOrd="0" presId="urn:microsoft.com/office/officeart/2005/8/layout/hierarchy4"/>
    <dgm:cxn modelId="{A50875CA-6CC6-834B-ADEB-9718608B90BF}" type="presParOf" srcId="{AD22CFF6-69AF-4E48-BE2F-B39ED584CC33}" destId="{92A641FD-62F0-9F4D-8F1A-9597D192EC23}" srcOrd="2" destOrd="0" presId="urn:microsoft.com/office/officeart/2005/8/layout/hierarchy4"/>
    <dgm:cxn modelId="{FBEBCDD2-A3FD-7043-8E54-181EDDD58A2F}" type="presParOf" srcId="{92A641FD-62F0-9F4D-8F1A-9597D192EC23}" destId="{66CEE2F0-7B39-BD41-89AB-9D67D65FB466}" srcOrd="0" destOrd="0" presId="urn:microsoft.com/office/officeart/2005/8/layout/hierarchy4"/>
    <dgm:cxn modelId="{4A14BB13-B0A4-7549-9522-166E45C2F279}" type="presParOf" srcId="{92A641FD-62F0-9F4D-8F1A-9597D192EC23}" destId="{9EFF6E01-C6CB-C649-BA5F-31B96309F3BA}" srcOrd="1" destOrd="0" presId="urn:microsoft.com/office/officeart/2005/8/layout/hierarchy4"/>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661F380-E64D-0A47-9161-70604C355497}">
      <dsp:nvSpPr>
        <dsp:cNvPr id="0" name=""/>
        <dsp:cNvSpPr/>
      </dsp:nvSpPr>
      <dsp:spPr>
        <a:xfrm>
          <a:off x="3911" y="853"/>
          <a:ext cx="8250352" cy="789033"/>
        </a:xfrm>
        <a:prstGeom prst="roundRect">
          <a:avLst>
            <a:gd name="adj" fmla="val 10000"/>
          </a:avLst>
        </a:prstGeom>
        <a:gradFill rotWithShape="0">
          <a:gsLst>
            <a:gs pos="0">
              <a:schemeClr val="accent2">
                <a:alpha val="80000"/>
                <a:hueOff val="0"/>
                <a:satOff val="0"/>
                <a:lumOff val="0"/>
                <a:alphaOff val="0"/>
                <a:shade val="51000"/>
                <a:satMod val="130000"/>
              </a:schemeClr>
            </a:gs>
            <a:gs pos="80000">
              <a:schemeClr val="accent2">
                <a:alpha val="80000"/>
                <a:hueOff val="0"/>
                <a:satOff val="0"/>
                <a:lumOff val="0"/>
                <a:alphaOff val="0"/>
                <a:shade val="93000"/>
                <a:satMod val="130000"/>
              </a:schemeClr>
            </a:gs>
            <a:gs pos="100000">
              <a:schemeClr val="accent2">
                <a:alpha val="80000"/>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29540" tIns="129540" rIns="129540" bIns="129540" numCol="1" spcCol="1270" anchor="ctr" anchorCtr="0">
          <a:noAutofit/>
        </a:bodyPr>
        <a:lstStyle/>
        <a:p>
          <a:pPr lvl="0" algn="ctr" defTabSz="1511300">
            <a:lnSpc>
              <a:spcPct val="90000"/>
            </a:lnSpc>
            <a:spcBef>
              <a:spcPct val="0"/>
            </a:spcBef>
            <a:spcAft>
              <a:spcPct val="35000"/>
            </a:spcAft>
          </a:pPr>
          <a:r>
            <a:rPr lang="en-US" sz="3400" kern="1200" dirty="0" smtClean="0"/>
            <a:t>Risk Management</a:t>
          </a:r>
          <a:endParaRPr lang="en-US" sz="3400" kern="1200" dirty="0"/>
        </a:p>
      </dsp:txBody>
      <dsp:txXfrm>
        <a:off x="27021" y="23963"/>
        <a:ext cx="8204132" cy="742813"/>
      </dsp:txXfrm>
    </dsp:sp>
    <dsp:sp modelId="{073ACA42-C786-1E4D-B04B-0E14ED4F73B2}">
      <dsp:nvSpPr>
        <dsp:cNvPr id="0" name=""/>
        <dsp:cNvSpPr/>
      </dsp:nvSpPr>
      <dsp:spPr>
        <a:xfrm>
          <a:off x="3911" y="927857"/>
          <a:ext cx="4001714" cy="789033"/>
        </a:xfrm>
        <a:prstGeom prst="roundRect">
          <a:avLst>
            <a:gd name="adj" fmla="val 10000"/>
          </a:avLst>
        </a:prstGeom>
        <a:gradFill rotWithShape="0">
          <a:gsLst>
            <a:gs pos="0">
              <a:schemeClr val="accent2">
                <a:alpha val="70000"/>
                <a:hueOff val="0"/>
                <a:satOff val="0"/>
                <a:lumOff val="0"/>
                <a:alphaOff val="0"/>
                <a:shade val="51000"/>
                <a:satMod val="130000"/>
              </a:schemeClr>
            </a:gs>
            <a:gs pos="80000">
              <a:schemeClr val="accent2">
                <a:alpha val="70000"/>
                <a:hueOff val="0"/>
                <a:satOff val="0"/>
                <a:lumOff val="0"/>
                <a:alphaOff val="0"/>
                <a:shade val="93000"/>
                <a:satMod val="130000"/>
              </a:schemeClr>
            </a:gs>
            <a:gs pos="100000">
              <a:schemeClr val="accent2">
                <a:alpha val="70000"/>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80010" tIns="80010" rIns="80010" bIns="80010" numCol="1" spcCol="1270" anchor="ctr" anchorCtr="0">
          <a:noAutofit/>
        </a:bodyPr>
        <a:lstStyle/>
        <a:p>
          <a:pPr lvl="0" algn="ctr" defTabSz="933450">
            <a:lnSpc>
              <a:spcPct val="90000"/>
            </a:lnSpc>
            <a:spcBef>
              <a:spcPct val="0"/>
            </a:spcBef>
            <a:spcAft>
              <a:spcPct val="35000"/>
            </a:spcAft>
          </a:pPr>
          <a:r>
            <a:rPr lang="en-US" sz="2100" kern="1200" dirty="0" smtClean="0"/>
            <a:t>Risk Evaluation</a:t>
          </a:r>
          <a:endParaRPr lang="en-US" sz="2100" kern="1200" dirty="0"/>
        </a:p>
      </dsp:txBody>
      <dsp:txXfrm>
        <a:off x="27021" y="950967"/>
        <a:ext cx="3955494" cy="742813"/>
      </dsp:txXfrm>
    </dsp:sp>
    <dsp:sp modelId="{0262EF6E-91E9-F345-BAC3-2224126F7065}">
      <dsp:nvSpPr>
        <dsp:cNvPr id="0" name=""/>
        <dsp:cNvSpPr/>
      </dsp:nvSpPr>
      <dsp:spPr>
        <a:xfrm>
          <a:off x="3911" y="1854860"/>
          <a:ext cx="1959703" cy="789033"/>
        </a:xfrm>
        <a:prstGeom prst="roundRect">
          <a:avLst>
            <a:gd name="adj" fmla="val 10000"/>
          </a:avLst>
        </a:prstGeom>
        <a:gradFill rotWithShape="0">
          <a:gsLst>
            <a:gs pos="0">
              <a:schemeClr val="accent2">
                <a:alpha val="50000"/>
                <a:hueOff val="0"/>
                <a:satOff val="0"/>
                <a:lumOff val="0"/>
                <a:alphaOff val="0"/>
                <a:shade val="51000"/>
                <a:satMod val="130000"/>
              </a:schemeClr>
            </a:gs>
            <a:gs pos="80000">
              <a:schemeClr val="accent2">
                <a:alpha val="50000"/>
                <a:hueOff val="0"/>
                <a:satOff val="0"/>
                <a:lumOff val="0"/>
                <a:alphaOff val="0"/>
                <a:shade val="93000"/>
                <a:satMod val="130000"/>
              </a:schemeClr>
            </a:gs>
            <a:gs pos="100000">
              <a:schemeClr val="accent2">
                <a:alpha val="50000"/>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80010" tIns="80010" rIns="80010" bIns="80010" numCol="1" spcCol="1270" anchor="ctr" anchorCtr="0">
          <a:noAutofit/>
        </a:bodyPr>
        <a:lstStyle/>
        <a:p>
          <a:pPr lvl="0" algn="ctr" defTabSz="933450">
            <a:lnSpc>
              <a:spcPct val="90000"/>
            </a:lnSpc>
            <a:spcBef>
              <a:spcPct val="0"/>
            </a:spcBef>
            <a:spcAft>
              <a:spcPct val="35000"/>
            </a:spcAft>
          </a:pPr>
          <a:r>
            <a:rPr lang="en-US" sz="2100" kern="1200" dirty="0" smtClean="0"/>
            <a:t>Probability</a:t>
          </a:r>
          <a:endParaRPr lang="en-US" sz="2100" kern="1200" dirty="0"/>
        </a:p>
      </dsp:txBody>
      <dsp:txXfrm>
        <a:off x="27021" y="1877970"/>
        <a:ext cx="1913483" cy="742813"/>
      </dsp:txXfrm>
    </dsp:sp>
    <dsp:sp modelId="{FE440A0C-7DBE-E24D-914A-F4F63A978D8D}">
      <dsp:nvSpPr>
        <dsp:cNvPr id="0" name=""/>
        <dsp:cNvSpPr/>
      </dsp:nvSpPr>
      <dsp:spPr>
        <a:xfrm>
          <a:off x="2045922" y="1854860"/>
          <a:ext cx="1959703" cy="789033"/>
        </a:xfrm>
        <a:prstGeom prst="roundRect">
          <a:avLst>
            <a:gd name="adj" fmla="val 10000"/>
          </a:avLst>
        </a:prstGeom>
        <a:gradFill rotWithShape="0">
          <a:gsLst>
            <a:gs pos="0">
              <a:schemeClr val="accent2">
                <a:alpha val="50000"/>
                <a:hueOff val="0"/>
                <a:satOff val="0"/>
                <a:lumOff val="0"/>
                <a:alphaOff val="0"/>
                <a:shade val="51000"/>
                <a:satMod val="130000"/>
              </a:schemeClr>
            </a:gs>
            <a:gs pos="80000">
              <a:schemeClr val="accent2">
                <a:alpha val="50000"/>
                <a:hueOff val="0"/>
                <a:satOff val="0"/>
                <a:lumOff val="0"/>
                <a:alphaOff val="0"/>
                <a:shade val="93000"/>
                <a:satMod val="130000"/>
              </a:schemeClr>
            </a:gs>
            <a:gs pos="100000">
              <a:schemeClr val="accent2">
                <a:alpha val="50000"/>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80010" tIns="80010" rIns="80010" bIns="80010" numCol="1" spcCol="1270" anchor="ctr" anchorCtr="0">
          <a:noAutofit/>
        </a:bodyPr>
        <a:lstStyle/>
        <a:p>
          <a:pPr lvl="0" algn="ctr" defTabSz="933450">
            <a:lnSpc>
              <a:spcPct val="90000"/>
            </a:lnSpc>
            <a:spcBef>
              <a:spcPct val="0"/>
            </a:spcBef>
            <a:spcAft>
              <a:spcPct val="35000"/>
            </a:spcAft>
          </a:pPr>
          <a:r>
            <a:rPr lang="en-US" sz="2100" kern="1200" dirty="0" smtClean="0"/>
            <a:t>Consequence</a:t>
          </a:r>
          <a:endParaRPr lang="en-US" sz="2100" kern="1200" dirty="0"/>
        </a:p>
      </dsp:txBody>
      <dsp:txXfrm>
        <a:off x="2069032" y="1877970"/>
        <a:ext cx="1913483" cy="742813"/>
      </dsp:txXfrm>
    </dsp:sp>
    <dsp:sp modelId="{8DDCF899-1C79-CC44-9AC7-E25B6F64F206}">
      <dsp:nvSpPr>
        <dsp:cNvPr id="0" name=""/>
        <dsp:cNvSpPr/>
      </dsp:nvSpPr>
      <dsp:spPr>
        <a:xfrm>
          <a:off x="4170241" y="927857"/>
          <a:ext cx="1959703" cy="789033"/>
        </a:xfrm>
        <a:prstGeom prst="roundRect">
          <a:avLst>
            <a:gd name="adj" fmla="val 10000"/>
          </a:avLst>
        </a:prstGeom>
        <a:gradFill rotWithShape="0">
          <a:gsLst>
            <a:gs pos="0">
              <a:schemeClr val="accent2">
                <a:alpha val="70000"/>
                <a:hueOff val="0"/>
                <a:satOff val="0"/>
                <a:lumOff val="0"/>
                <a:alphaOff val="0"/>
                <a:shade val="51000"/>
                <a:satMod val="130000"/>
              </a:schemeClr>
            </a:gs>
            <a:gs pos="80000">
              <a:schemeClr val="accent2">
                <a:alpha val="70000"/>
                <a:hueOff val="0"/>
                <a:satOff val="0"/>
                <a:lumOff val="0"/>
                <a:alphaOff val="0"/>
                <a:shade val="93000"/>
                <a:satMod val="130000"/>
              </a:schemeClr>
            </a:gs>
            <a:gs pos="100000">
              <a:schemeClr val="accent2">
                <a:alpha val="70000"/>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80010" tIns="80010" rIns="80010" bIns="80010" numCol="1" spcCol="1270" anchor="ctr" anchorCtr="0">
          <a:noAutofit/>
        </a:bodyPr>
        <a:lstStyle/>
        <a:p>
          <a:pPr lvl="0" algn="ctr" defTabSz="933450">
            <a:lnSpc>
              <a:spcPct val="90000"/>
            </a:lnSpc>
            <a:spcBef>
              <a:spcPct val="0"/>
            </a:spcBef>
            <a:spcAft>
              <a:spcPct val="35000"/>
            </a:spcAft>
          </a:pPr>
          <a:r>
            <a:rPr lang="en-US" sz="2100" kern="1200" dirty="0" smtClean="0"/>
            <a:t>Risk Analysis</a:t>
          </a:r>
          <a:endParaRPr lang="en-US" sz="2100" kern="1200" dirty="0"/>
        </a:p>
      </dsp:txBody>
      <dsp:txXfrm>
        <a:off x="4193351" y="950967"/>
        <a:ext cx="1913483" cy="742813"/>
      </dsp:txXfrm>
    </dsp:sp>
    <dsp:sp modelId="{C232FA8E-DCBA-5240-8558-0A2E80603462}">
      <dsp:nvSpPr>
        <dsp:cNvPr id="0" name=""/>
        <dsp:cNvSpPr/>
      </dsp:nvSpPr>
      <dsp:spPr>
        <a:xfrm>
          <a:off x="6294560" y="927857"/>
          <a:ext cx="1959703" cy="789033"/>
        </a:xfrm>
        <a:prstGeom prst="roundRect">
          <a:avLst>
            <a:gd name="adj" fmla="val 10000"/>
          </a:avLst>
        </a:prstGeom>
        <a:gradFill rotWithShape="0">
          <a:gsLst>
            <a:gs pos="0">
              <a:schemeClr val="accent2">
                <a:alpha val="70000"/>
                <a:hueOff val="0"/>
                <a:satOff val="0"/>
                <a:lumOff val="0"/>
                <a:alphaOff val="0"/>
                <a:shade val="51000"/>
                <a:satMod val="130000"/>
              </a:schemeClr>
            </a:gs>
            <a:gs pos="80000">
              <a:schemeClr val="accent2">
                <a:alpha val="70000"/>
                <a:hueOff val="0"/>
                <a:satOff val="0"/>
                <a:lumOff val="0"/>
                <a:alphaOff val="0"/>
                <a:shade val="93000"/>
                <a:satMod val="130000"/>
              </a:schemeClr>
            </a:gs>
            <a:gs pos="100000">
              <a:schemeClr val="accent2">
                <a:alpha val="70000"/>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80010" tIns="80010" rIns="80010" bIns="80010" numCol="1" spcCol="1270" anchor="ctr" anchorCtr="0">
          <a:noAutofit/>
        </a:bodyPr>
        <a:lstStyle/>
        <a:p>
          <a:pPr lvl="0" algn="ctr" defTabSz="933450">
            <a:lnSpc>
              <a:spcPct val="90000"/>
            </a:lnSpc>
            <a:spcBef>
              <a:spcPct val="0"/>
            </a:spcBef>
            <a:spcAft>
              <a:spcPct val="35000"/>
            </a:spcAft>
          </a:pPr>
          <a:r>
            <a:rPr lang="en-US" sz="2100" kern="1200" dirty="0" smtClean="0"/>
            <a:t>Risk Mitigation</a:t>
          </a:r>
          <a:endParaRPr lang="en-US" sz="2100" kern="1200" dirty="0"/>
        </a:p>
      </dsp:txBody>
      <dsp:txXfrm>
        <a:off x="6317670" y="950967"/>
        <a:ext cx="1913483" cy="74281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260CB88-5746-404C-B8EF-F98995AB922B}">
      <dsp:nvSpPr>
        <dsp:cNvPr id="0" name=""/>
        <dsp:cNvSpPr/>
      </dsp:nvSpPr>
      <dsp:spPr>
        <a:xfrm>
          <a:off x="0" y="0"/>
          <a:ext cx="3751926" cy="1082993"/>
        </a:xfrm>
        <a:prstGeom prst="roundRect">
          <a:avLst>
            <a:gd name="adj" fmla="val 1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37160" tIns="137160" rIns="137160" bIns="137160" numCol="1" spcCol="1270" anchor="ctr" anchorCtr="0">
          <a:noAutofit/>
        </a:bodyPr>
        <a:lstStyle/>
        <a:p>
          <a:pPr lvl="0" algn="ctr" defTabSz="1600200" rtl="0">
            <a:lnSpc>
              <a:spcPct val="90000"/>
            </a:lnSpc>
            <a:spcBef>
              <a:spcPct val="0"/>
            </a:spcBef>
            <a:spcAft>
              <a:spcPct val="35000"/>
            </a:spcAft>
          </a:pPr>
          <a:r>
            <a:rPr lang="en-US" sz="3600" kern="1200" dirty="0" smtClean="0"/>
            <a:t>Time Point Set</a:t>
          </a:r>
          <a:endParaRPr lang="en-US" sz="3600" kern="1200" dirty="0"/>
        </a:p>
      </dsp:txBody>
      <dsp:txXfrm>
        <a:off x="31720" y="31720"/>
        <a:ext cx="3688486" cy="1019553"/>
      </dsp:txXfrm>
    </dsp:sp>
    <dsp:sp modelId="{C9C8A017-1E2B-7B4F-AF33-D66137B2EAC6}">
      <dsp:nvSpPr>
        <dsp:cNvPr id="0" name=""/>
        <dsp:cNvSpPr/>
      </dsp:nvSpPr>
      <dsp:spPr>
        <a:xfrm>
          <a:off x="5418" y="1683712"/>
          <a:ext cx="3744602" cy="1256600"/>
        </a:xfrm>
        <a:prstGeom prst="roundRect">
          <a:avLst>
            <a:gd name="adj" fmla="val 1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37160" tIns="137160" rIns="137160" bIns="137160" numCol="1" spcCol="1270" anchor="ctr" anchorCtr="0">
          <a:noAutofit/>
        </a:bodyPr>
        <a:lstStyle/>
        <a:p>
          <a:pPr lvl="0" algn="ctr" defTabSz="1600200" rtl="0">
            <a:lnSpc>
              <a:spcPct val="90000"/>
            </a:lnSpc>
            <a:spcBef>
              <a:spcPct val="0"/>
            </a:spcBef>
            <a:spcAft>
              <a:spcPct val="35000"/>
            </a:spcAft>
          </a:pPr>
          <a:r>
            <a:rPr lang="en-US" sz="3600" kern="1200" dirty="0" smtClean="0"/>
            <a:t>Time Point</a:t>
          </a:r>
        </a:p>
      </dsp:txBody>
      <dsp:txXfrm>
        <a:off x="42223" y="1720517"/>
        <a:ext cx="3670992" cy="1182990"/>
      </dsp:txXfrm>
    </dsp:sp>
    <dsp:sp modelId="{F21E149C-3539-4747-9F1F-0B99DCBE691A}">
      <dsp:nvSpPr>
        <dsp:cNvPr id="0" name=""/>
        <dsp:cNvSpPr/>
      </dsp:nvSpPr>
      <dsp:spPr>
        <a:xfrm>
          <a:off x="5418" y="2578816"/>
          <a:ext cx="1833791" cy="1256600"/>
        </a:xfrm>
        <a:prstGeom prst="roundRect">
          <a:avLst>
            <a:gd name="adj" fmla="val 1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rtl="0">
            <a:lnSpc>
              <a:spcPct val="90000"/>
            </a:lnSpc>
            <a:spcBef>
              <a:spcPct val="0"/>
            </a:spcBef>
            <a:spcAft>
              <a:spcPct val="35000"/>
            </a:spcAft>
          </a:pPr>
          <a:r>
            <a:rPr lang="en-US" sz="2400" kern="1200" dirty="0" smtClean="0"/>
            <a:t>Input Set</a:t>
          </a:r>
        </a:p>
      </dsp:txBody>
      <dsp:txXfrm>
        <a:off x="42223" y="2615621"/>
        <a:ext cx="1760181" cy="1182990"/>
      </dsp:txXfrm>
    </dsp:sp>
    <dsp:sp modelId="{66CEE2F0-7B39-BD41-89AB-9D67D65FB466}">
      <dsp:nvSpPr>
        <dsp:cNvPr id="0" name=""/>
        <dsp:cNvSpPr/>
      </dsp:nvSpPr>
      <dsp:spPr>
        <a:xfrm>
          <a:off x="1916229" y="2578816"/>
          <a:ext cx="1833791" cy="1256600"/>
        </a:xfrm>
        <a:prstGeom prst="roundRect">
          <a:avLst>
            <a:gd name="adj" fmla="val 1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rtl="0">
            <a:lnSpc>
              <a:spcPct val="90000"/>
            </a:lnSpc>
            <a:spcBef>
              <a:spcPct val="0"/>
            </a:spcBef>
            <a:spcAft>
              <a:spcPct val="35000"/>
            </a:spcAft>
          </a:pPr>
          <a:r>
            <a:rPr lang="en-US" sz="2400" kern="1200" dirty="0" smtClean="0"/>
            <a:t>Output Set</a:t>
          </a:r>
        </a:p>
      </dsp:txBody>
      <dsp:txXfrm>
        <a:off x="1953034" y="2615621"/>
        <a:ext cx="1760181" cy="118299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260CB88-5746-404C-B8EF-F98995AB922B}">
      <dsp:nvSpPr>
        <dsp:cNvPr id="0" name=""/>
        <dsp:cNvSpPr/>
      </dsp:nvSpPr>
      <dsp:spPr>
        <a:xfrm>
          <a:off x="0" y="0"/>
          <a:ext cx="3751926" cy="1082993"/>
        </a:xfrm>
        <a:prstGeom prst="roundRect">
          <a:avLst>
            <a:gd name="adj" fmla="val 1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37160" tIns="137160" rIns="137160" bIns="137160" numCol="1" spcCol="1270" anchor="ctr" anchorCtr="0">
          <a:noAutofit/>
        </a:bodyPr>
        <a:lstStyle/>
        <a:p>
          <a:pPr lvl="0" algn="ctr" defTabSz="1600200" rtl="0">
            <a:lnSpc>
              <a:spcPct val="90000"/>
            </a:lnSpc>
            <a:spcBef>
              <a:spcPct val="0"/>
            </a:spcBef>
            <a:spcAft>
              <a:spcPct val="35000"/>
            </a:spcAft>
          </a:pPr>
          <a:r>
            <a:rPr lang="en-US" sz="3600" kern="1200" dirty="0" smtClean="0"/>
            <a:t>Histories</a:t>
          </a:r>
          <a:endParaRPr lang="en-US" sz="3600" kern="1200" dirty="0"/>
        </a:p>
      </dsp:txBody>
      <dsp:txXfrm>
        <a:off x="31720" y="31720"/>
        <a:ext cx="3688486" cy="1019553"/>
      </dsp:txXfrm>
    </dsp:sp>
    <dsp:sp modelId="{C9C8A017-1E2B-7B4F-AF33-D66137B2EAC6}">
      <dsp:nvSpPr>
        <dsp:cNvPr id="0" name=""/>
        <dsp:cNvSpPr/>
      </dsp:nvSpPr>
      <dsp:spPr>
        <a:xfrm>
          <a:off x="5418" y="1683712"/>
          <a:ext cx="3744602" cy="1256600"/>
        </a:xfrm>
        <a:prstGeom prst="roundRect">
          <a:avLst>
            <a:gd name="adj" fmla="val 1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37160" tIns="137160" rIns="137160" bIns="137160" numCol="1" spcCol="1270" anchor="ctr" anchorCtr="0">
          <a:noAutofit/>
        </a:bodyPr>
        <a:lstStyle/>
        <a:p>
          <a:pPr lvl="0" algn="ctr" defTabSz="1600200" rtl="0">
            <a:lnSpc>
              <a:spcPct val="90000"/>
            </a:lnSpc>
            <a:spcBef>
              <a:spcPct val="0"/>
            </a:spcBef>
            <a:spcAft>
              <a:spcPct val="35000"/>
            </a:spcAft>
          </a:pPr>
          <a:r>
            <a:rPr lang="en-US" sz="3600" kern="1200" dirty="0" smtClean="0"/>
            <a:t>History</a:t>
          </a:r>
        </a:p>
      </dsp:txBody>
      <dsp:txXfrm>
        <a:off x="42223" y="1720517"/>
        <a:ext cx="3670992" cy="1182990"/>
      </dsp:txXfrm>
    </dsp:sp>
    <dsp:sp modelId="{F21E149C-3539-4747-9F1F-0B99DCBE691A}">
      <dsp:nvSpPr>
        <dsp:cNvPr id="0" name=""/>
        <dsp:cNvSpPr/>
      </dsp:nvSpPr>
      <dsp:spPr>
        <a:xfrm>
          <a:off x="5418" y="2578816"/>
          <a:ext cx="1833791" cy="1256600"/>
        </a:xfrm>
        <a:prstGeom prst="roundRect">
          <a:avLst>
            <a:gd name="adj" fmla="val 1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rtl="0">
            <a:lnSpc>
              <a:spcPct val="90000"/>
            </a:lnSpc>
            <a:spcBef>
              <a:spcPct val="0"/>
            </a:spcBef>
            <a:spcAft>
              <a:spcPct val="35000"/>
            </a:spcAft>
          </a:pPr>
          <a:r>
            <a:rPr lang="en-US" sz="2400" kern="1200" dirty="0" smtClean="0"/>
            <a:t>Input Set</a:t>
          </a:r>
        </a:p>
      </dsp:txBody>
      <dsp:txXfrm>
        <a:off x="42223" y="2615621"/>
        <a:ext cx="1760181" cy="1182990"/>
      </dsp:txXfrm>
    </dsp:sp>
    <dsp:sp modelId="{66CEE2F0-7B39-BD41-89AB-9D67D65FB466}">
      <dsp:nvSpPr>
        <dsp:cNvPr id="0" name=""/>
        <dsp:cNvSpPr/>
      </dsp:nvSpPr>
      <dsp:spPr>
        <a:xfrm>
          <a:off x="1916229" y="2578816"/>
          <a:ext cx="1833791" cy="1256600"/>
        </a:xfrm>
        <a:prstGeom prst="roundRect">
          <a:avLst>
            <a:gd name="adj" fmla="val 1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rtl="0">
            <a:lnSpc>
              <a:spcPct val="90000"/>
            </a:lnSpc>
            <a:spcBef>
              <a:spcPct val="0"/>
            </a:spcBef>
            <a:spcAft>
              <a:spcPct val="35000"/>
            </a:spcAft>
          </a:pPr>
          <a:r>
            <a:rPr lang="en-US" sz="2400" kern="1200" dirty="0" smtClean="0"/>
            <a:t>Time series</a:t>
          </a:r>
        </a:p>
      </dsp:txBody>
      <dsp:txXfrm>
        <a:off x="1953034" y="2615621"/>
        <a:ext cx="1760181" cy="1182990"/>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4">
  <dgm:title val=""/>
  <dgm:desc val=""/>
  <dgm:catLst>
    <dgm:cat type="hierarchy" pri="4000"/>
    <dgm:cat type="list" pri="24000"/>
    <dgm:cat type="relationship" pri="10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T"/>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t"/>
              </dgm:alg>
            </dgm:if>
            <dgm:else name="Name1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T"/>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t"/>
                    </dgm:alg>
                  </dgm:if>
                  <dgm:else name="Name17">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T"/>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t"/>
                          </dgm:alg>
                        </dgm:if>
                        <dgm:else name="Name24">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T"/>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t"/>
                                </dgm:alg>
                              </dgm:if>
                              <dgm:else name="Name3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4">
  <dgm:title val=""/>
  <dgm:desc val=""/>
  <dgm:catLst>
    <dgm:cat type="hierarchy" pri="4000"/>
    <dgm:cat type="list" pri="24000"/>
    <dgm:cat type="relationship" pri="10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T"/>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t"/>
              </dgm:alg>
            </dgm:if>
            <dgm:else name="Name1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T"/>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t"/>
                    </dgm:alg>
                  </dgm:if>
                  <dgm:else name="Name17">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T"/>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t"/>
                          </dgm:alg>
                        </dgm:if>
                        <dgm:else name="Name24">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T"/>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t"/>
                                </dgm:alg>
                              </dgm:if>
                              <dgm:else name="Name3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4">
  <dgm:title val=""/>
  <dgm:desc val=""/>
  <dgm:catLst>
    <dgm:cat type="hierarchy" pri="4000"/>
    <dgm:cat type="list" pri="24000"/>
    <dgm:cat type="relationship" pri="10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T"/>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t"/>
              </dgm:alg>
            </dgm:if>
            <dgm:else name="Name1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T"/>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t"/>
                    </dgm:alg>
                  </dgm:if>
                  <dgm:else name="Name17">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T"/>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t"/>
                          </dgm:alg>
                        </dgm:if>
                        <dgm:else name="Name24">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T"/>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t"/>
                                </dgm:alg>
                              </dgm:if>
                              <dgm:else name="Name3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623888" y="0"/>
            <a:ext cx="5762625" cy="465138"/>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lvl1pPr defTabSz="931863">
              <a:defRPr sz="1200"/>
            </a:lvl1pPr>
          </a:lstStyle>
          <a:p>
            <a:endParaRPr lang="en-US"/>
          </a:p>
        </p:txBody>
      </p:sp>
      <p:sp>
        <p:nvSpPr>
          <p:cNvPr id="3077" name="Rectangle 5"/>
          <p:cNvSpPr>
            <a:spLocks noGrp="1" noChangeArrowheads="1"/>
          </p:cNvSpPr>
          <p:nvPr>
            <p:ph type="sldNum" sz="quarter" idx="3"/>
          </p:nvPr>
        </p:nvSpPr>
        <p:spPr bwMode="auto">
          <a:xfrm>
            <a:off x="3971925" y="8831263"/>
            <a:ext cx="3038475" cy="465137"/>
          </a:xfrm>
          <a:prstGeom prst="rect">
            <a:avLst/>
          </a:prstGeom>
          <a:noFill/>
          <a:ln w="9525">
            <a:noFill/>
            <a:miter lim="800000"/>
            <a:headEnd/>
            <a:tailEnd/>
          </a:ln>
          <a:effectLst/>
        </p:spPr>
        <p:txBody>
          <a:bodyPr vert="horz" wrap="square" lIns="93177" tIns="46589" rIns="93177" bIns="46589" numCol="1" anchor="b" anchorCtr="0" compatLnSpc="1">
            <a:prstTxWarp prst="textNoShape">
              <a:avLst/>
            </a:prstTxWarp>
          </a:bodyPr>
          <a:lstStyle>
            <a:lvl1pPr algn="r" defTabSz="931863">
              <a:defRPr sz="800"/>
            </a:lvl1pPr>
          </a:lstStyle>
          <a:p>
            <a:fld id="{D259B4BE-12D4-4F27-89C2-1CD9D8419D4C}" type="slidenum">
              <a:rPr lang="en-US"/>
              <a:pPr/>
              <a:t>‹#›</a:t>
            </a:fld>
            <a:endParaRPr lang="en-US"/>
          </a:p>
        </p:txBody>
      </p:sp>
    </p:spTree>
    <p:extLst>
      <p:ext uri="{BB962C8B-B14F-4D97-AF65-F5344CB8AC3E}">
        <p14:creationId xmlns:p14="http://schemas.microsoft.com/office/powerpoint/2010/main" val="1167624269"/>
      </p:ext>
    </p:extLst>
  </p:cSld>
  <p:clrMap bg1="lt1" tx1="dk1" bg2="lt2" tx2="dk2" accent1="accent1" accent2="accent2" accent3="accent3" accent4="accent4" accent5="accent5" accent6="accent6" hlink="hlink" folHlink="folHlink"/>
</p:handoutMaster>
</file>

<file path=ppt/media/image1.jpeg>
</file>

<file path=ppt/media/image16.png>
</file>

<file path=ppt/media/image18.png>
</file>

<file path=ppt/media/image19.png>
</file>

<file path=ppt/media/image2.jpeg>
</file>

<file path=ppt/media/image20.png>
</file>

<file path=ppt/media/image21.png>
</file>

<file path=ppt/media/image23.png>
</file>

<file path=ppt/media/image26.jpeg>
</file>

<file path=ppt/media/image27.jpeg>
</file>

<file path=ppt/media/image3.png>
</file>

<file path=ppt/media/image34.png>
</file>

<file path=ppt/media/image36.png>
</file>

<file path=ppt/media/image37.png>
</file>

<file path=ppt/media/image38.png>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5538" name="Rectangle 2"/>
          <p:cNvSpPr>
            <a:spLocks noGrp="1" noChangeArrowheads="1"/>
          </p:cNvSpPr>
          <p:nvPr>
            <p:ph type="hdr" sz="quarter"/>
          </p:nvPr>
        </p:nvSpPr>
        <p:spPr bwMode="auto">
          <a:xfrm>
            <a:off x="0" y="0"/>
            <a:ext cx="3038475" cy="46513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endParaRPr lang="en-US"/>
          </a:p>
        </p:txBody>
      </p:sp>
      <p:sp>
        <p:nvSpPr>
          <p:cNvPr id="65539" name="Rectangle 3"/>
          <p:cNvSpPr>
            <a:spLocks noGrp="1" noChangeArrowheads="1"/>
          </p:cNvSpPr>
          <p:nvPr>
            <p:ph type="dt" idx="1"/>
          </p:nvPr>
        </p:nvSpPr>
        <p:spPr bwMode="auto">
          <a:xfrm>
            <a:off x="3970338" y="0"/>
            <a:ext cx="3038475" cy="46513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endParaRPr lang="en-US"/>
          </a:p>
        </p:txBody>
      </p:sp>
      <p:sp>
        <p:nvSpPr>
          <p:cNvPr id="65540" name="Rectangle 4"/>
          <p:cNvSpPr>
            <a:spLocks noGrp="1" noRot="1" noChangeAspect="1" noChangeArrowheads="1" noTextEdit="1"/>
          </p:cNvSpPr>
          <p:nvPr>
            <p:ph type="sldImg" idx="2"/>
          </p:nvPr>
        </p:nvSpPr>
        <p:spPr bwMode="auto">
          <a:xfrm>
            <a:off x="1181100" y="696913"/>
            <a:ext cx="4648200" cy="3486150"/>
          </a:xfrm>
          <a:prstGeom prst="rect">
            <a:avLst/>
          </a:prstGeom>
          <a:noFill/>
          <a:ln w="9525">
            <a:solidFill>
              <a:srgbClr val="000000"/>
            </a:solidFill>
            <a:miter lim="800000"/>
            <a:headEnd/>
            <a:tailEnd/>
          </a:ln>
          <a:effectLst/>
        </p:spPr>
      </p:sp>
      <p:sp>
        <p:nvSpPr>
          <p:cNvPr id="65541" name="Rectangle 5"/>
          <p:cNvSpPr>
            <a:spLocks noGrp="1" noChangeArrowheads="1"/>
          </p:cNvSpPr>
          <p:nvPr>
            <p:ph type="body" sz="quarter" idx="3"/>
          </p:nvPr>
        </p:nvSpPr>
        <p:spPr bwMode="auto">
          <a:xfrm>
            <a:off x="701675" y="4416425"/>
            <a:ext cx="5607050" cy="418306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65542" name="Rectangle 6"/>
          <p:cNvSpPr>
            <a:spLocks noGrp="1" noChangeArrowheads="1"/>
          </p:cNvSpPr>
          <p:nvPr>
            <p:ph type="ftr" sz="quarter" idx="4"/>
          </p:nvPr>
        </p:nvSpPr>
        <p:spPr bwMode="auto">
          <a:xfrm>
            <a:off x="0" y="8829675"/>
            <a:ext cx="3038475" cy="465138"/>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endParaRPr lang="en-US"/>
          </a:p>
        </p:txBody>
      </p:sp>
      <p:sp>
        <p:nvSpPr>
          <p:cNvPr id="65543" name="Rectangle 7"/>
          <p:cNvSpPr>
            <a:spLocks noGrp="1" noChangeArrowheads="1"/>
          </p:cNvSpPr>
          <p:nvPr>
            <p:ph type="sldNum" sz="quarter" idx="5"/>
          </p:nvPr>
        </p:nvSpPr>
        <p:spPr bwMode="auto">
          <a:xfrm>
            <a:off x="3970338" y="8829675"/>
            <a:ext cx="3038475" cy="465138"/>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55ECFD52-9CA0-4306-99FC-201DA20A9336}" type="slidenum">
              <a:rPr lang="en-US"/>
              <a:pPr/>
              <a:t>‹#›</a:t>
            </a:fld>
            <a:endParaRPr lang="en-US"/>
          </a:p>
        </p:txBody>
      </p:sp>
    </p:spTree>
    <p:extLst>
      <p:ext uri="{BB962C8B-B14F-4D97-AF65-F5344CB8AC3E}">
        <p14:creationId xmlns:p14="http://schemas.microsoft.com/office/powerpoint/2010/main" val="300853256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err="1" smtClean="0"/>
              <a:t>Kmeans</a:t>
            </a:r>
            <a:r>
              <a:rPr lang="en-US" b="1" dirty="0" smtClean="0"/>
              <a:t> Algorithm</a:t>
            </a:r>
            <a:r>
              <a:rPr lang="en-US" sz="1200" b="1" dirty="0" smtClean="0"/>
              <a:t>: </a:t>
            </a:r>
            <a:r>
              <a:rPr lang="en-US" sz="1200" dirty="0" smtClean="0"/>
              <a:t>clusters data by trying to separate samples</a:t>
            </a:r>
            <a:r>
              <a:rPr lang="en-US" sz="1200" baseline="0" dirty="0" smtClean="0"/>
              <a:t> in n (number of clusters (given by user)) groups of equal variance, minimizing the criterion known as inertia. It scales well to large number of samples, and has been widely used in different fields. </a:t>
            </a:r>
          </a:p>
          <a:p>
            <a:r>
              <a:rPr lang="en-US" sz="1200" b="1" baseline="0" dirty="0" smtClean="0"/>
              <a:t>Inertia:</a:t>
            </a:r>
            <a:r>
              <a:rPr lang="en-US" sz="1200" baseline="0" dirty="0" smtClean="0"/>
              <a:t> </a:t>
            </a:r>
            <a:r>
              <a:rPr lang="en-US" sz="1200" kern="1200" dirty="0" smtClean="0">
                <a:solidFill>
                  <a:schemeClr val="tx1"/>
                </a:solidFill>
                <a:latin typeface="Times New Roman" charset="0"/>
                <a:ea typeface="ＭＳ Ｐゴシック" charset="-128"/>
                <a:cs typeface="ＭＳ Ｐゴシック" charset="-128"/>
              </a:rPr>
              <a:t>the within-cluster sum of squares criterion, can be recognized as a measure of how internally coherent clusters are.</a:t>
            </a: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b="1" kern="1200" dirty="0" smtClean="0">
                <a:solidFill>
                  <a:schemeClr val="tx1"/>
                </a:solidFill>
                <a:latin typeface="Times New Roman" charset="0"/>
                <a:ea typeface="ＭＳ Ｐゴシック" charset="-128"/>
                <a:cs typeface="ＭＳ Ｐゴシック" charset="-128"/>
              </a:rPr>
              <a:t>Silhouette</a:t>
            </a:r>
            <a:r>
              <a:rPr lang="en-US" sz="1200" b="1" kern="1200" baseline="0" dirty="0" smtClean="0">
                <a:solidFill>
                  <a:schemeClr val="tx1"/>
                </a:solidFill>
                <a:latin typeface="Times New Roman" charset="0"/>
                <a:ea typeface="ＭＳ Ｐゴシック" charset="-128"/>
                <a:cs typeface="ＭＳ Ｐゴシック" charset="-128"/>
              </a:rPr>
              <a:t> Coefficient</a:t>
            </a:r>
            <a:r>
              <a:rPr lang="en-US" sz="1200" kern="1200" baseline="0" dirty="0" smtClean="0">
                <a:solidFill>
                  <a:schemeClr val="tx1"/>
                </a:solidFill>
                <a:latin typeface="Times New Roman" charset="0"/>
                <a:ea typeface="ＭＳ Ｐゴシック" charset="-128"/>
                <a:cs typeface="ＭＳ Ｐゴシック" charset="-128"/>
              </a:rPr>
              <a:t>: Silhouette refers to a method of interpretation and validation of clusters of data. The technique provides a succinct graphical representation of how well each object lies within its cluster.</a:t>
            </a:r>
            <a:endParaRPr lang="en-US" sz="1200" kern="1200" dirty="0" smtClean="0">
              <a:solidFill>
                <a:schemeClr val="tx1"/>
              </a:solidFill>
              <a:latin typeface="Times New Roman" charset="0"/>
              <a:ea typeface="ＭＳ Ｐゴシック" charset="-128"/>
              <a:cs typeface="ＭＳ Ｐゴシック" charset="-128"/>
            </a:endParaRPr>
          </a:p>
          <a:p>
            <a:r>
              <a:rPr lang="en-US" dirty="0" smtClean="0"/>
              <a:t> </a:t>
            </a:r>
            <a:r>
              <a:rPr lang="en-US" sz="1200" kern="1200" dirty="0" smtClean="0">
                <a:solidFill>
                  <a:schemeClr val="tx1"/>
                </a:solidFill>
                <a:latin typeface="Times New Roman" charset="0"/>
                <a:ea typeface="ＭＳ Ｐゴシック" charset="-128"/>
                <a:cs typeface="ＭＳ Ｐゴシック" charset="-128"/>
              </a:rPr>
              <a:t>The best value is 1 and the worst value is -1. Values near 0 indicate overlapping clusters. Negative values generally indicate that a sample has been assigned to the wrong cluster, as a different cluster is more similar.</a:t>
            </a:r>
            <a:endParaRPr lang="en-US" dirty="0"/>
          </a:p>
        </p:txBody>
      </p:sp>
      <p:sp>
        <p:nvSpPr>
          <p:cNvPr id="4" name="Slide Number Placeholder 3"/>
          <p:cNvSpPr>
            <a:spLocks noGrp="1"/>
          </p:cNvSpPr>
          <p:nvPr>
            <p:ph type="sldNum" sz="quarter" idx="10"/>
          </p:nvPr>
        </p:nvSpPr>
        <p:spPr/>
        <p:txBody>
          <a:bodyPr/>
          <a:lstStyle/>
          <a:p>
            <a:fld id="{A72E57BC-EEE1-4650-9403-14F8E68749EF}" type="slidenum">
              <a:rPr lang="en-US" smtClean="0"/>
              <a:pPr/>
              <a:t>22</a:t>
            </a:fld>
            <a:endParaRPr lang="en-US"/>
          </a:p>
        </p:txBody>
      </p:sp>
    </p:spTree>
    <p:extLst>
      <p:ext uri="{BB962C8B-B14F-4D97-AF65-F5344CB8AC3E}">
        <p14:creationId xmlns:p14="http://schemas.microsoft.com/office/powerpoint/2010/main" val="27443328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13314" name="Rectangle 2"/>
          <p:cNvSpPr>
            <a:spLocks noGrp="1" noChangeArrowheads="1"/>
          </p:cNvSpPr>
          <p:nvPr>
            <p:ph type="ctrTitle"/>
          </p:nvPr>
        </p:nvSpPr>
        <p:spPr>
          <a:xfrm>
            <a:off x="2892425" y="457200"/>
            <a:ext cx="5797550" cy="1690688"/>
          </a:xfrm>
        </p:spPr>
        <p:txBody>
          <a:bodyPr anchor="b"/>
          <a:lstStyle>
            <a:lvl1pPr>
              <a:spcBef>
                <a:spcPct val="40000"/>
              </a:spcBef>
              <a:defRPr sz="3200"/>
            </a:lvl1pPr>
          </a:lstStyle>
          <a:p>
            <a:r>
              <a:rPr lang="en-US"/>
              <a:t>Click to edit Master title style</a:t>
            </a:r>
          </a:p>
        </p:txBody>
      </p:sp>
      <p:sp>
        <p:nvSpPr>
          <p:cNvPr id="13435" name="Rectangle 123"/>
          <p:cNvSpPr>
            <a:spLocks noGrp="1" noChangeArrowheads="1"/>
          </p:cNvSpPr>
          <p:nvPr>
            <p:ph type="subTitle" sz="quarter" idx="1"/>
          </p:nvPr>
        </p:nvSpPr>
        <p:spPr>
          <a:xfrm>
            <a:off x="2914650" y="2514600"/>
            <a:ext cx="5775325" cy="762000"/>
          </a:xfrm>
        </p:spPr>
        <p:txBody>
          <a:bodyPr/>
          <a:lstStyle>
            <a:lvl1pPr marL="0" indent="0">
              <a:spcBef>
                <a:spcPct val="20000"/>
              </a:spcBef>
              <a:buFontTx/>
              <a:buNone/>
              <a:defRPr b="1"/>
            </a:lvl1pPr>
          </a:lstStyle>
          <a:p>
            <a:r>
              <a:rPr lang="en-US"/>
              <a:t>Click to edit Master subtitle style</a:t>
            </a:r>
          </a:p>
        </p:txBody>
      </p:sp>
      <p:sp>
        <p:nvSpPr>
          <p:cNvPr id="13436" name="Rectangle 124"/>
          <p:cNvSpPr>
            <a:spLocks noGrp="1" noChangeArrowheads="1"/>
          </p:cNvSpPr>
          <p:nvPr>
            <p:ph type="dt" sz="quarter" idx="2"/>
          </p:nvPr>
        </p:nvSpPr>
        <p:spPr bwMode="auto">
          <a:xfrm>
            <a:off x="2914650" y="3436938"/>
            <a:ext cx="5775325" cy="457200"/>
          </a:xfrm>
          <a:prstGeom prst="rect">
            <a:avLst/>
          </a:prstGeom>
          <a:noFill/>
          <a:ln>
            <a:miter lim="800000"/>
            <a:headEnd/>
            <a:tailEnd/>
          </a:ln>
        </p:spPr>
        <p:txBody>
          <a:bodyPr vert="horz" wrap="square" lIns="0" tIns="0" rIns="0" bIns="0" numCol="1" anchor="t" anchorCtr="0" compatLnSpc="1">
            <a:prstTxWarp prst="textNoShape">
              <a:avLst/>
            </a:prstTxWarp>
          </a:bodyPr>
          <a:lstStyle>
            <a:lvl1pPr>
              <a:lnSpc>
                <a:spcPct val="85000"/>
              </a:lnSpc>
              <a:spcBef>
                <a:spcPct val="40000"/>
              </a:spcBef>
              <a:defRPr sz="1600">
                <a:latin typeface="+mn-lt"/>
              </a:defRPr>
            </a:lvl1pPr>
          </a:lstStyle>
          <a:p>
            <a:endParaRPr lang="en-US"/>
          </a:p>
        </p:txBody>
      </p:sp>
      <p:grpSp>
        <p:nvGrpSpPr>
          <p:cNvPr id="13439" name="Group 127"/>
          <p:cNvGrpSpPr>
            <a:grpSpLocks noChangeAspect="1"/>
          </p:cNvGrpSpPr>
          <p:nvPr userDrawn="1"/>
        </p:nvGrpSpPr>
        <p:grpSpPr bwMode="auto">
          <a:xfrm>
            <a:off x="468313" y="5227638"/>
            <a:ext cx="1374775" cy="1233487"/>
            <a:chOff x="3456" y="720"/>
            <a:chExt cx="1923" cy="1726"/>
          </a:xfrm>
        </p:grpSpPr>
        <p:sp>
          <p:nvSpPr>
            <p:cNvPr id="13440" name="Rectangle 128"/>
            <p:cNvSpPr>
              <a:spLocks noChangeAspect="1" noChangeArrowheads="1"/>
            </p:cNvSpPr>
            <p:nvPr/>
          </p:nvSpPr>
          <p:spPr bwMode="black">
            <a:xfrm>
              <a:off x="3876" y="1823"/>
              <a:ext cx="18" cy="248"/>
            </a:xfrm>
            <a:prstGeom prst="rect">
              <a:avLst/>
            </a:prstGeom>
            <a:solidFill>
              <a:srgbClr val="FFFFFF"/>
            </a:solidFill>
            <a:ln w="9525">
              <a:noFill/>
              <a:miter lim="800000"/>
              <a:headEnd/>
              <a:tailEnd/>
            </a:ln>
          </p:spPr>
          <p:txBody>
            <a:bodyPr/>
            <a:lstStyle/>
            <a:p>
              <a:endParaRPr lang="en-US"/>
            </a:p>
          </p:txBody>
        </p:sp>
        <p:sp>
          <p:nvSpPr>
            <p:cNvPr id="13441" name="Freeform 129"/>
            <p:cNvSpPr>
              <a:spLocks noChangeAspect="1" noEditPoints="1"/>
            </p:cNvSpPr>
            <p:nvPr/>
          </p:nvSpPr>
          <p:spPr bwMode="black">
            <a:xfrm>
              <a:off x="3915" y="1799"/>
              <a:ext cx="94" cy="277"/>
            </a:xfrm>
            <a:custGeom>
              <a:avLst/>
              <a:gdLst/>
              <a:ahLst/>
              <a:cxnLst>
                <a:cxn ang="0">
                  <a:pos x="469" y="1244"/>
                </a:cxn>
                <a:cxn ang="0">
                  <a:pos x="525" y="1268"/>
                </a:cxn>
                <a:cxn ang="0">
                  <a:pos x="575" y="1309"/>
                </a:cxn>
                <a:cxn ang="0">
                  <a:pos x="616" y="1365"/>
                </a:cxn>
                <a:cxn ang="0">
                  <a:pos x="650" y="1436"/>
                </a:cxn>
                <a:cxn ang="0">
                  <a:pos x="675" y="1517"/>
                </a:cxn>
                <a:cxn ang="0">
                  <a:pos x="691" y="1609"/>
                </a:cxn>
                <a:cxn ang="0">
                  <a:pos x="698" y="1707"/>
                </a:cxn>
                <a:cxn ang="0">
                  <a:pos x="692" y="1865"/>
                </a:cxn>
                <a:cxn ang="0">
                  <a:pos x="677" y="1963"/>
                </a:cxn>
                <a:cxn ang="0">
                  <a:pos x="654" y="2052"/>
                </a:cxn>
                <a:cxn ang="0">
                  <a:pos x="623" y="2130"/>
                </a:cxn>
                <a:cxn ang="0">
                  <a:pos x="582" y="2193"/>
                </a:cxn>
                <a:cxn ang="0">
                  <a:pos x="532" y="2238"/>
                </a:cxn>
                <a:cxn ang="0">
                  <a:pos x="472" y="2265"/>
                </a:cxn>
                <a:cxn ang="0">
                  <a:pos x="405" y="2271"/>
                </a:cxn>
                <a:cxn ang="0">
                  <a:pos x="345" y="2253"/>
                </a:cxn>
                <a:cxn ang="0">
                  <a:pos x="292" y="2216"/>
                </a:cxn>
                <a:cxn ang="0">
                  <a:pos x="246" y="2158"/>
                </a:cxn>
                <a:cxn ang="0">
                  <a:pos x="210" y="2087"/>
                </a:cxn>
                <a:cxn ang="0">
                  <a:pos x="180" y="2004"/>
                </a:cxn>
                <a:cxn ang="0">
                  <a:pos x="160" y="1909"/>
                </a:cxn>
                <a:cxn ang="0">
                  <a:pos x="148" y="1810"/>
                </a:cxn>
                <a:cxn ang="0">
                  <a:pos x="146" y="1708"/>
                </a:cxn>
                <a:cxn ang="0">
                  <a:pos x="153" y="1613"/>
                </a:cxn>
                <a:cxn ang="0">
                  <a:pos x="172" y="1523"/>
                </a:cxn>
                <a:cxn ang="0">
                  <a:pos x="198" y="1442"/>
                </a:cxn>
                <a:cxn ang="0">
                  <a:pos x="233" y="1371"/>
                </a:cxn>
                <a:cxn ang="0">
                  <a:pos x="276" y="1312"/>
                </a:cxn>
                <a:cxn ang="0">
                  <a:pos x="324" y="1269"/>
                </a:cxn>
                <a:cxn ang="0">
                  <a:pos x="378" y="1244"/>
                </a:cxn>
                <a:cxn ang="0">
                  <a:pos x="698" y="2446"/>
                </a:cxn>
                <a:cxn ang="0">
                  <a:pos x="698" y="1253"/>
                </a:cxn>
                <a:cxn ang="0">
                  <a:pos x="639" y="1154"/>
                </a:cxn>
                <a:cxn ang="0">
                  <a:pos x="569" y="1082"/>
                </a:cxn>
                <a:cxn ang="0">
                  <a:pos x="492" y="1035"/>
                </a:cxn>
                <a:cxn ang="0">
                  <a:pos x="408" y="1019"/>
                </a:cxn>
                <a:cxn ang="0">
                  <a:pos x="319" y="1034"/>
                </a:cxn>
                <a:cxn ang="0">
                  <a:pos x="239" y="1079"/>
                </a:cxn>
                <a:cxn ang="0">
                  <a:pos x="170" y="1147"/>
                </a:cxn>
                <a:cxn ang="0">
                  <a:pos x="111" y="1237"/>
                </a:cxn>
                <a:cxn ang="0">
                  <a:pos x="64" y="1345"/>
                </a:cxn>
                <a:cxn ang="0">
                  <a:pos x="29" y="1468"/>
                </a:cxn>
                <a:cxn ang="0">
                  <a:pos x="7" y="1603"/>
                </a:cxn>
                <a:cxn ang="0">
                  <a:pos x="0" y="1747"/>
                </a:cxn>
                <a:cxn ang="0">
                  <a:pos x="7" y="1892"/>
                </a:cxn>
                <a:cxn ang="0">
                  <a:pos x="29" y="2029"/>
                </a:cxn>
                <a:cxn ang="0">
                  <a:pos x="64" y="2155"/>
                </a:cxn>
                <a:cxn ang="0">
                  <a:pos x="111" y="2266"/>
                </a:cxn>
                <a:cxn ang="0">
                  <a:pos x="170" y="2358"/>
                </a:cxn>
                <a:cxn ang="0">
                  <a:pos x="239" y="2430"/>
                </a:cxn>
                <a:cxn ang="0">
                  <a:pos x="319" y="2474"/>
                </a:cxn>
                <a:cxn ang="0">
                  <a:pos x="408" y="2490"/>
                </a:cxn>
                <a:cxn ang="0">
                  <a:pos x="492" y="2474"/>
                </a:cxn>
                <a:cxn ang="0">
                  <a:pos x="569" y="2429"/>
                </a:cxn>
                <a:cxn ang="0">
                  <a:pos x="639" y="2355"/>
                </a:cxn>
                <a:cxn ang="0">
                  <a:pos x="698" y="2257"/>
                </a:cxn>
              </a:cxnLst>
              <a:rect l="0" t="0" r="r" b="b"/>
              <a:pathLst>
                <a:path w="845" h="2490">
                  <a:moveTo>
                    <a:pt x="422" y="1238"/>
                  </a:moveTo>
                  <a:lnTo>
                    <a:pt x="438" y="1239"/>
                  </a:lnTo>
                  <a:lnTo>
                    <a:pt x="454" y="1241"/>
                  </a:lnTo>
                  <a:lnTo>
                    <a:pt x="469" y="1244"/>
                  </a:lnTo>
                  <a:lnTo>
                    <a:pt x="484" y="1248"/>
                  </a:lnTo>
                  <a:lnTo>
                    <a:pt x="498" y="1254"/>
                  </a:lnTo>
                  <a:lnTo>
                    <a:pt x="512" y="1260"/>
                  </a:lnTo>
                  <a:lnTo>
                    <a:pt x="525" y="1268"/>
                  </a:lnTo>
                  <a:lnTo>
                    <a:pt x="538" y="1277"/>
                  </a:lnTo>
                  <a:lnTo>
                    <a:pt x="551" y="1286"/>
                  </a:lnTo>
                  <a:lnTo>
                    <a:pt x="563" y="1297"/>
                  </a:lnTo>
                  <a:lnTo>
                    <a:pt x="575" y="1309"/>
                  </a:lnTo>
                  <a:lnTo>
                    <a:pt x="586" y="1322"/>
                  </a:lnTo>
                  <a:lnTo>
                    <a:pt x="597" y="1335"/>
                  </a:lnTo>
                  <a:lnTo>
                    <a:pt x="607" y="1350"/>
                  </a:lnTo>
                  <a:lnTo>
                    <a:pt x="616" y="1365"/>
                  </a:lnTo>
                  <a:lnTo>
                    <a:pt x="626" y="1382"/>
                  </a:lnTo>
                  <a:lnTo>
                    <a:pt x="635" y="1399"/>
                  </a:lnTo>
                  <a:lnTo>
                    <a:pt x="642" y="1417"/>
                  </a:lnTo>
                  <a:lnTo>
                    <a:pt x="650" y="1436"/>
                  </a:lnTo>
                  <a:lnTo>
                    <a:pt x="657" y="1455"/>
                  </a:lnTo>
                  <a:lnTo>
                    <a:pt x="664" y="1475"/>
                  </a:lnTo>
                  <a:lnTo>
                    <a:pt x="669" y="1496"/>
                  </a:lnTo>
                  <a:lnTo>
                    <a:pt x="675" y="1517"/>
                  </a:lnTo>
                  <a:lnTo>
                    <a:pt x="680" y="1539"/>
                  </a:lnTo>
                  <a:lnTo>
                    <a:pt x="684" y="1561"/>
                  </a:lnTo>
                  <a:lnTo>
                    <a:pt x="688" y="1585"/>
                  </a:lnTo>
                  <a:lnTo>
                    <a:pt x="691" y="1609"/>
                  </a:lnTo>
                  <a:lnTo>
                    <a:pt x="694" y="1632"/>
                  </a:lnTo>
                  <a:lnTo>
                    <a:pt x="695" y="1657"/>
                  </a:lnTo>
                  <a:lnTo>
                    <a:pt x="697" y="1682"/>
                  </a:lnTo>
                  <a:lnTo>
                    <a:pt x="698" y="1707"/>
                  </a:lnTo>
                  <a:lnTo>
                    <a:pt x="698" y="1733"/>
                  </a:lnTo>
                  <a:lnTo>
                    <a:pt x="697" y="1787"/>
                  </a:lnTo>
                  <a:lnTo>
                    <a:pt x="694" y="1840"/>
                  </a:lnTo>
                  <a:lnTo>
                    <a:pt x="692" y="1865"/>
                  </a:lnTo>
                  <a:lnTo>
                    <a:pt x="689" y="1891"/>
                  </a:lnTo>
                  <a:lnTo>
                    <a:pt x="686" y="1916"/>
                  </a:lnTo>
                  <a:lnTo>
                    <a:pt x="682" y="1940"/>
                  </a:lnTo>
                  <a:lnTo>
                    <a:pt x="677" y="1963"/>
                  </a:lnTo>
                  <a:lnTo>
                    <a:pt x="673" y="1987"/>
                  </a:lnTo>
                  <a:lnTo>
                    <a:pt x="667" y="2010"/>
                  </a:lnTo>
                  <a:lnTo>
                    <a:pt x="661" y="2032"/>
                  </a:lnTo>
                  <a:lnTo>
                    <a:pt x="654" y="2052"/>
                  </a:lnTo>
                  <a:lnTo>
                    <a:pt x="647" y="2073"/>
                  </a:lnTo>
                  <a:lnTo>
                    <a:pt x="639" y="2092"/>
                  </a:lnTo>
                  <a:lnTo>
                    <a:pt x="631" y="2112"/>
                  </a:lnTo>
                  <a:lnTo>
                    <a:pt x="623" y="2130"/>
                  </a:lnTo>
                  <a:lnTo>
                    <a:pt x="613" y="2146"/>
                  </a:lnTo>
                  <a:lnTo>
                    <a:pt x="603" y="2163"/>
                  </a:lnTo>
                  <a:lnTo>
                    <a:pt x="592" y="2178"/>
                  </a:lnTo>
                  <a:lnTo>
                    <a:pt x="582" y="2193"/>
                  </a:lnTo>
                  <a:lnTo>
                    <a:pt x="570" y="2206"/>
                  </a:lnTo>
                  <a:lnTo>
                    <a:pt x="558" y="2218"/>
                  </a:lnTo>
                  <a:lnTo>
                    <a:pt x="545" y="2228"/>
                  </a:lnTo>
                  <a:lnTo>
                    <a:pt x="532" y="2238"/>
                  </a:lnTo>
                  <a:lnTo>
                    <a:pt x="518" y="2247"/>
                  </a:lnTo>
                  <a:lnTo>
                    <a:pt x="503" y="2254"/>
                  </a:lnTo>
                  <a:lnTo>
                    <a:pt x="488" y="2261"/>
                  </a:lnTo>
                  <a:lnTo>
                    <a:pt x="472" y="2265"/>
                  </a:lnTo>
                  <a:lnTo>
                    <a:pt x="456" y="2269"/>
                  </a:lnTo>
                  <a:lnTo>
                    <a:pt x="439" y="2271"/>
                  </a:lnTo>
                  <a:lnTo>
                    <a:pt x="422" y="2272"/>
                  </a:lnTo>
                  <a:lnTo>
                    <a:pt x="405" y="2271"/>
                  </a:lnTo>
                  <a:lnTo>
                    <a:pt x="390" y="2269"/>
                  </a:lnTo>
                  <a:lnTo>
                    <a:pt x="375" y="2265"/>
                  </a:lnTo>
                  <a:lnTo>
                    <a:pt x="360" y="2260"/>
                  </a:lnTo>
                  <a:lnTo>
                    <a:pt x="345" y="2253"/>
                  </a:lnTo>
                  <a:lnTo>
                    <a:pt x="332" y="2246"/>
                  </a:lnTo>
                  <a:lnTo>
                    <a:pt x="318" y="2237"/>
                  </a:lnTo>
                  <a:lnTo>
                    <a:pt x="305" y="2226"/>
                  </a:lnTo>
                  <a:lnTo>
                    <a:pt x="292" y="2216"/>
                  </a:lnTo>
                  <a:lnTo>
                    <a:pt x="280" y="2203"/>
                  </a:lnTo>
                  <a:lnTo>
                    <a:pt x="269" y="2188"/>
                  </a:lnTo>
                  <a:lnTo>
                    <a:pt x="257" y="2174"/>
                  </a:lnTo>
                  <a:lnTo>
                    <a:pt x="246" y="2158"/>
                  </a:lnTo>
                  <a:lnTo>
                    <a:pt x="237" y="2142"/>
                  </a:lnTo>
                  <a:lnTo>
                    <a:pt x="227" y="2125"/>
                  </a:lnTo>
                  <a:lnTo>
                    <a:pt x="218" y="2106"/>
                  </a:lnTo>
                  <a:lnTo>
                    <a:pt x="210" y="2087"/>
                  </a:lnTo>
                  <a:lnTo>
                    <a:pt x="201" y="2067"/>
                  </a:lnTo>
                  <a:lnTo>
                    <a:pt x="193" y="2047"/>
                  </a:lnTo>
                  <a:lnTo>
                    <a:pt x="187" y="2025"/>
                  </a:lnTo>
                  <a:lnTo>
                    <a:pt x="180" y="2004"/>
                  </a:lnTo>
                  <a:lnTo>
                    <a:pt x="174" y="1981"/>
                  </a:lnTo>
                  <a:lnTo>
                    <a:pt x="168" y="1957"/>
                  </a:lnTo>
                  <a:lnTo>
                    <a:pt x="164" y="1934"/>
                  </a:lnTo>
                  <a:lnTo>
                    <a:pt x="160" y="1909"/>
                  </a:lnTo>
                  <a:lnTo>
                    <a:pt x="155" y="1886"/>
                  </a:lnTo>
                  <a:lnTo>
                    <a:pt x="152" y="1861"/>
                  </a:lnTo>
                  <a:lnTo>
                    <a:pt x="150" y="1836"/>
                  </a:lnTo>
                  <a:lnTo>
                    <a:pt x="148" y="1810"/>
                  </a:lnTo>
                  <a:lnTo>
                    <a:pt x="147" y="1785"/>
                  </a:lnTo>
                  <a:lnTo>
                    <a:pt x="146" y="1759"/>
                  </a:lnTo>
                  <a:lnTo>
                    <a:pt x="145" y="1733"/>
                  </a:lnTo>
                  <a:lnTo>
                    <a:pt x="146" y="1708"/>
                  </a:lnTo>
                  <a:lnTo>
                    <a:pt x="147" y="1684"/>
                  </a:lnTo>
                  <a:lnTo>
                    <a:pt x="148" y="1661"/>
                  </a:lnTo>
                  <a:lnTo>
                    <a:pt x="150" y="1637"/>
                  </a:lnTo>
                  <a:lnTo>
                    <a:pt x="153" y="1613"/>
                  </a:lnTo>
                  <a:lnTo>
                    <a:pt x="157" y="1590"/>
                  </a:lnTo>
                  <a:lnTo>
                    <a:pt x="161" y="1568"/>
                  </a:lnTo>
                  <a:lnTo>
                    <a:pt x="166" y="1545"/>
                  </a:lnTo>
                  <a:lnTo>
                    <a:pt x="172" y="1523"/>
                  </a:lnTo>
                  <a:lnTo>
                    <a:pt x="177" y="1502"/>
                  </a:lnTo>
                  <a:lnTo>
                    <a:pt x="184" y="1481"/>
                  </a:lnTo>
                  <a:lnTo>
                    <a:pt x="190" y="1462"/>
                  </a:lnTo>
                  <a:lnTo>
                    <a:pt x="198" y="1442"/>
                  </a:lnTo>
                  <a:lnTo>
                    <a:pt x="206" y="1423"/>
                  </a:lnTo>
                  <a:lnTo>
                    <a:pt x="215" y="1404"/>
                  </a:lnTo>
                  <a:lnTo>
                    <a:pt x="224" y="1387"/>
                  </a:lnTo>
                  <a:lnTo>
                    <a:pt x="233" y="1371"/>
                  </a:lnTo>
                  <a:lnTo>
                    <a:pt x="243" y="1355"/>
                  </a:lnTo>
                  <a:lnTo>
                    <a:pt x="253" y="1339"/>
                  </a:lnTo>
                  <a:lnTo>
                    <a:pt x="264" y="1325"/>
                  </a:lnTo>
                  <a:lnTo>
                    <a:pt x="276" y="1312"/>
                  </a:lnTo>
                  <a:lnTo>
                    <a:pt x="286" y="1300"/>
                  </a:lnTo>
                  <a:lnTo>
                    <a:pt x="298" y="1289"/>
                  </a:lnTo>
                  <a:lnTo>
                    <a:pt x="311" y="1279"/>
                  </a:lnTo>
                  <a:lnTo>
                    <a:pt x="324" y="1269"/>
                  </a:lnTo>
                  <a:lnTo>
                    <a:pt x="337" y="1261"/>
                  </a:lnTo>
                  <a:lnTo>
                    <a:pt x="350" y="1254"/>
                  </a:lnTo>
                  <a:lnTo>
                    <a:pt x="364" y="1248"/>
                  </a:lnTo>
                  <a:lnTo>
                    <a:pt x="378" y="1244"/>
                  </a:lnTo>
                  <a:lnTo>
                    <a:pt x="392" y="1241"/>
                  </a:lnTo>
                  <a:lnTo>
                    <a:pt x="406" y="1239"/>
                  </a:lnTo>
                  <a:lnTo>
                    <a:pt x="422" y="1238"/>
                  </a:lnTo>
                  <a:close/>
                  <a:moveTo>
                    <a:pt x="698" y="2446"/>
                  </a:moveTo>
                  <a:lnTo>
                    <a:pt x="845" y="2446"/>
                  </a:lnTo>
                  <a:lnTo>
                    <a:pt x="845" y="0"/>
                  </a:lnTo>
                  <a:lnTo>
                    <a:pt x="698" y="0"/>
                  </a:lnTo>
                  <a:lnTo>
                    <a:pt x="698" y="1253"/>
                  </a:lnTo>
                  <a:lnTo>
                    <a:pt x="684" y="1226"/>
                  </a:lnTo>
                  <a:lnTo>
                    <a:pt x="669" y="1201"/>
                  </a:lnTo>
                  <a:lnTo>
                    <a:pt x="654" y="1177"/>
                  </a:lnTo>
                  <a:lnTo>
                    <a:pt x="639" y="1154"/>
                  </a:lnTo>
                  <a:lnTo>
                    <a:pt x="622" y="1134"/>
                  </a:lnTo>
                  <a:lnTo>
                    <a:pt x="605" y="1115"/>
                  </a:lnTo>
                  <a:lnTo>
                    <a:pt x="587" y="1097"/>
                  </a:lnTo>
                  <a:lnTo>
                    <a:pt x="569" y="1082"/>
                  </a:lnTo>
                  <a:lnTo>
                    <a:pt x="550" y="1068"/>
                  </a:lnTo>
                  <a:lnTo>
                    <a:pt x="531" y="1055"/>
                  </a:lnTo>
                  <a:lnTo>
                    <a:pt x="511" y="1044"/>
                  </a:lnTo>
                  <a:lnTo>
                    <a:pt x="492" y="1035"/>
                  </a:lnTo>
                  <a:lnTo>
                    <a:pt x="471" y="1029"/>
                  </a:lnTo>
                  <a:lnTo>
                    <a:pt x="450" y="1024"/>
                  </a:lnTo>
                  <a:lnTo>
                    <a:pt x="429" y="1020"/>
                  </a:lnTo>
                  <a:lnTo>
                    <a:pt x="408" y="1019"/>
                  </a:lnTo>
                  <a:lnTo>
                    <a:pt x="385" y="1020"/>
                  </a:lnTo>
                  <a:lnTo>
                    <a:pt x="362" y="1024"/>
                  </a:lnTo>
                  <a:lnTo>
                    <a:pt x="340" y="1028"/>
                  </a:lnTo>
                  <a:lnTo>
                    <a:pt x="319" y="1034"/>
                  </a:lnTo>
                  <a:lnTo>
                    <a:pt x="298" y="1043"/>
                  </a:lnTo>
                  <a:lnTo>
                    <a:pt x="278" y="1053"/>
                  </a:lnTo>
                  <a:lnTo>
                    <a:pt x="258" y="1065"/>
                  </a:lnTo>
                  <a:lnTo>
                    <a:pt x="239" y="1079"/>
                  </a:lnTo>
                  <a:lnTo>
                    <a:pt x="220" y="1093"/>
                  </a:lnTo>
                  <a:lnTo>
                    <a:pt x="203" y="1109"/>
                  </a:lnTo>
                  <a:lnTo>
                    <a:pt x="186" y="1127"/>
                  </a:lnTo>
                  <a:lnTo>
                    <a:pt x="170" y="1147"/>
                  </a:lnTo>
                  <a:lnTo>
                    <a:pt x="153" y="1167"/>
                  </a:lnTo>
                  <a:lnTo>
                    <a:pt x="138" y="1189"/>
                  </a:lnTo>
                  <a:lnTo>
                    <a:pt x="124" y="1212"/>
                  </a:lnTo>
                  <a:lnTo>
                    <a:pt x="111" y="1237"/>
                  </a:lnTo>
                  <a:lnTo>
                    <a:pt x="98" y="1261"/>
                  </a:lnTo>
                  <a:lnTo>
                    <a:pt x="85" y="1289"/>
                  </a:lnTo>
                  <a:lnTo>
                    <a:pt x="74" y="1316"/>
                  </a:lnTo>
                  <a:lnTo>
                    <a:pt x="64" y="1345"/>
                  </a:lnTo>
                  <a:lnTo>
                    <a:pt x="54" y="1374"/>
                  </a:lnTo>
                  <a:lnTo>
                    <a:pt x="44" y="1404"/>
                  </a:lnTo>
                  <a:lnTo>
                    <a:pt x="36" y="1436"/>
                  </a:lnTo>
                  <a:lnTo>
                    <a:pt x="29" y="1468"/>
                  </a:lnTo>
                  <a:lnTo>
                    <a:pt x="21" y="1501"/>
                  </a:lnTo>
                  <a:lnTo>
                    <a:pt x="16" y="1534"/>
                  </a:lnTo>
                  <a:lnTo>
                    <a:pt x="11" y="1569"/>
                  </a:lnTo>
                  <a:lnTo>
                    <a:pt x="7" y="1603"/>
                  </a:lnTo>
                  <a:lnTo>
                    <a:pt x="4" y="1639"/>
                  </a:lnTo>
                  <a:lnTo>
                    <a:pt x="2" y="1675"/>
                  </a:lnTo>
                  <a:lnTo>
                    <a:pt x="0" y="1711"/>
                  </a:lnTo>
                  <a:lnTo>
                    <a:pt x="0" y="1747"/>
                  </a:lnTo>
                  <a:lnTo>
                    <a:pt x="0" y="1784"/>
                  </a:lnTo>
                  <a:lnTo>
                    <a:pt x="2" y="1821"/>
                  </a:lnTo>
                  <a:lnTo>
                    <a:pt x="4" y="1856"/>
                  </a:lnTo>
                  <a:lnTo>
                    <a:pt x="7" y="1892"/>
                  </a:lnTo>
                  <a:lnTo>
                    <a:pt x="11" y="1928"/>
                  </a:lnTo>
                  <a:lnTo>
                    <a:pt x="16" y="1962"/>
                  </a:lnTo>
                  <a:lnTo>
                    <a:pt x="21" y="1996"/>
                  </a:lnTo>
                  <a:lnTo>
                    <a:pt x="29" y="2029"/>
                  </a:lnTo>
                  <a:lnTo>
                    <a:pt x="36" y="2062"/>
                  </a:lnTo>
                  <a:lnTo>
                    <a:pt x="44" y="2094"/>
                  </a:lnTo>
                  <a:lnTo>
                    <a:pt x="54" y="2125"/>
                  </a:lnTo>
                  <a:lnTo>
                    <a:pt x="64" y="2155"/>
                  </a:lnTo>
                  <a:lnTo>
                    <a:pt x="74" y="2184"/>
                  </a:lnTo>
                  <a:lnTo>
                    <a:pt x="85" y="2213"/>
                  </a:lnTo>
                  <a:lnTo>
                    <a:pt x="98" y="2240"/>
                  </a:lnTo>
                  <a:lnTo>
                    <a:pt x="111" y="2266"/>
                  </a:lnTo>
                  <a:lnTo>
                    <a:pt x="124" y="2291"/>
                  </a:lnTo>
                  <a:lnTo>
                    <a:pt x="138" y="2315"/>
                  </a:lnTo>
                  <a:lnTo>
                    <a:pt x="153" y="2338"/>
                  </a:lnTo>
                  <a:lnTo>
                    <a:pt x="170" y="2358"/>
                  </a:lnTo>
                  <a:lnTo>
                    <a:pt x="186" y="2379"/>
                  </a:lnTo>
                  <a:lnTo>
                    <a:pt x="203" y="2397"/>
                  </a:lnTo>
                  <a:lnTo>
                    <a:pt x="220" y="2413"/>
                  </a:lnTo>
                  <a:lnTo>
                    <a:pt x="239" y="2430"/>
                  </a:lnTo>
                  <a:lnTo>
                    <a:pt x="258" y="2443"/>
                  </a:lnTo>
                  <a:lnTo>
                    <a:pt x="278" y="2456"/>
                  </a:lnTo>
                  <a:lnTo>
                    <a:pt x="298" y="2465"/>
                  </a:lnTo>
                  <a:lnTo>
                    <a:pt x="319" y="2474"/>
                  </a:lnTo>
                  <a:lnTo>
                    <a:pt x="340" y="2482"/>
                  </a:lnTo>
                  <a:lnTo>
                    <a:pt x="362" y="2486"/>
                  </a:lnTo>
                  <a:lnTo>
                    <a:pt x="385" y="2489"/>
                  </a:lnTo>
                  <a:lnTo>
                    <a:pt x="408" y="2490"/>
                  </a:lnTo>
                  <a:lnTo>
                    <a:pt x="429" y="2489"/>
                  </a:lnTo>
                  <a:lnTo>
                    <a:pt x="450" y="2486"/>
                  </a:lnTo>
                  <a:lnTo>
                    <a:pt x="471" y="2482"/>
                  </a:lnTo>
                  <a:lnTo>
                    <a:pt x="492" y="2474"/>
                  </a:lnTo>
                  <a:lnTo>
                    <a:pt x="511" y="2465"/>
                  </a:lnTo>
                  <a:lnTo>
                    <a:pt x="531" y="2455"/>
                  </a:lnTo>
                  <a:lnTo>
                    <a:pt x="550" y="2443"/>
                  </a:lnTo>
                  <a:lnTo>
                    <a:pt x="569" y="2429"/>
                  </a:lnTo>
                  <a:lnTo>
                    <a:pt x="587" y="2412"/>
                  </a:lnTo>
                  <a:lnTo>
                    <a:pt x="605" y="2395"/>
                  </a:lnTo>
                  <a:lnTo>
                    <a:pt x="622" y="2376"/>
                  </a:lnTo>
                  <a:lnTo>
                    <a:pt x="639" y="2355"/>
                  </a:lnTo>
                  <a:lnTo>
                    <a:pt x="654" y="2332"/>
                  </a:lnTo>
                  <a:lnTo>
                    <a:pt x="669" y="2309"/>
                  </a:lnTo>
                  <a:lnTo>
                    <a:pt x="684" y="2284"/>
                  </a:lnTo>
                  <a:lnTo>
                    <a:pt x="698" y="2257"/>
                  </a:lnTo>
                  <a:lnTo>
                    <a:pt x="698" y="2446"/>
                  </a:lnTo>
                  <a:close/>
                </a:path>
              </a:pathLst>
            </a:custGeom>
            <a:solidFill>
              <a:srgbClr val="FFFFFF"/>
            </a:solidFill>
            <a:ln w="9525">
              <a:noFill/>
              <a:round/>
              <a:headEnd/>
              <a:tailEnd/>
            </a:ln>
          </p:spPr>
          <p:txBody>
            <a:bodyPr/>
            <a:lstStyle/>
            <a:p>
              <a:endParaRPr lang="en-US"/>
            </a:p>
          </p:txBody>
        </p:sp>
        <p:sp>
          <p:nvSpPr>
            <p:cNvPr id="13442" name="Freeform 130"/>
            <p:cNvSpPr>
              <a:spLocks noChangeAspect="1" noEditPoints="1"/>
            </p:cNvSpPr>
            <p:nvPr/>
          </p:nvSpPr>
          <p:spPr bwMode="black">
            <a:xfrm>
              <a:off x="4029" y="1912"/>
              <a:ext cx="93" cy="164"/>
            </a:xfrm>
            <a:custGeom>
              <a:avLst/>
              <a:gdLst/>
              <a:ahLst/>
              <a:cxnLst>
                <a:cxn ang="0">
                  <a:pos x="458" y="225"/>
                </a:cxn>
                <a:cxn ang="0">
                  <a:pos x="519" y="249"/>
                </a:cxn>
                <a:cxn ang="0">
                  <a:pos x="572" y="290"/>
                </a:cxn>
                <a:cxn ang="0">
                  <a:pos x="615" y="346"/>
                </a:cxn>
                <a:cxn ang="0">
                  <a:pos x="650" y="417"/>
                </a:cxn>
                <a:cxn ang="0">
                  <a:pos x="676" y="498"/>
                </a:cxn>
                <a:cxn ang="0">
                  <a:pos x="692" y="590"/>
                </a:cxn>
                <a:cxn ang="0">
                  <a:pos x="699" y="688"/>
                </a:cxn>
                <a:cxn ang="0">
                  <a:pos x="696" y="794"/>
                </a:cxn>
                <a:cxn ang="0">
                  <a:pos x="684" y="897"/>
                </a:cxn>
                <a:cxn ang="0">
                  <a:pos x="664" y="991"/>
                </a:cxn>
                <a:cxn ang="0">
                  <a:pos x="635" y="1073"/>
                </a:cxn>
                <a:cxn ang="0">
                  <a:pos x="598" y="1144"/>
                </a:cxn>
                <a:cxn ang="0">
                  <a:pos x="552" y="1199"/>
                </a:cxn>
                <a:cxn ang="0">
                  <a:pos x="499" y="1235"/>
                </a:cxn>
                <a:cxn ang="0">
                  <a:pos x="439" y="1252"/>
                </a:cxn>
                <a:cxn ang="0">
                  <a:pos x="372" y="1246"/>
                </a:cxn>
                <a:cxn ang="0">
                  <a:pos x="312" y="1218"/>
                </a:cxn>
                <a:cxn ang="0">
                  <a:pos x="263" y="1169"/>
                </a:cxn>
                <a:cxn ang="0">
                  <a:pos x="221" y="1106"/>
                </a:cxn>
                <a:cxn ang="0">
                  <a:pos x="190" y="1028"/>
                </a:cxn>
                <a:cxn ang="0">
                  <a:pos x="167" y="938"/>
                </a:cxn>
                <a:cxn ang="0">
                  <a:pos x="152" y="842"/>
                </a:cxn>
                <a:cxn ang="0">
                  <a:pos x="146" y="689"/>
                </a:cxn>
                <a:cxn ang="0">
                  <a:pos x="153" y="594"/>
                </a:cxn>
                <a:cxn ang="0">
                  <a:pos x="170" y="504"/>
                </a:cxn>
                <a:cxn ang="0">
                  <a:pos x="193" y="423"/>
                </a:cxn>
                <a:cxn ang="0">
                  <a:pos x="226" y="352"/>
                </a:cxn>
                <a:cxn ang="0">
                  <a:pos x="265" y="293"/>
                </a:cxn>
                <a:cxn ang="0">
                  <a:pos x="311" y="250"/>
                </a:cxn>
                <a:cxn ang="0">
                  <a:pos x="364" y="225"/>
                </a:cxn>
                <a:cxn ang="0">
                  <a:pos x="830" y="29"/>
                </a:cxn>
                <a:cxn ang="0">
                  <a:pos x="656" y="182"/>
                </a:cxn>
                <a:cxn ang="0">
                  <a:pos x="591" y="96"/>
                </a:cxn>
                <a:cxn ang="0">
                  <a:pos x="518" y="36"/>
                </a:cxn>
                <a:cxn ang="0">
                  <a:pos x="437" y="5"/>
                </a:cxn>
                <a:cxn ang="0">
                  <a:pos x="348" y="5"/>
                </a:cxn>
                <a:cxn ang="0">
                  <a:pos x="265" y="34"/>
                </a:cxn>
                <a:cxn ang="0">
                  <a:pos x="192" y="90"/>
                </a:cxn>
                <a:cxn ang="0">
                  <a:pos x="131" y="170"/>
                </a:cxn>
                <a:cxn ang="0">
                  <a:pos x="80" y="270"/>
                </a:cxn>
                <a:cxn ang="0">
                  <a:pos x="42" y="385"/>
                </a:cxn>
                <a:cxn ang="0">
                  <a:pos x="15" y="515"/>
                </a:cxn>
                <a:cxn ang="0">
                  <a:pos x="2" y="656"/>
                </a:cxn>
                <a:cxn ang="0">
                  <a:pos x="2" y="802"/>
                </a:cxn>
                <a:cxn ang="0">
                  <a:pos x="15" y="943"/>
                </a:cxn>
                <a:cxn ang="0">
                  <a:pos x="42" y="1075"/>
                </a:cxn>
                <a:cxn ang="0">
                  <a:pos x="80" y="1194"/>
                </a:cxn>
                <a:cxn ang="0">
                  <a:pos x="131" y="1296"/>
                </a:cxn>
                <a:cxn ang="0">
                  <a:pos x="192" y="1378"/>
                </a:cxn>
                <a:cxn ang="0">
                  <a:pos x="265" y="1437"/>
                </a:cxn>
                <a:cxn ang="0">
                  <a:pos x="348" y="1467"/>
                </a:cxn>
                <a:cxn ang="0">
                  <a:pos x="437" y="1467"/>
                </a:cxn>
                <a:cxn ang="0">
                  <a:pos x="518" y="1436"/>
                </a:cxn>
                <a:cxn ang="0">
                  <a:pos x="591" y="1376"/>
                </a:cxn>
                <a:cxn ang="0">
                  <a:pos x="656" y="1290"/>
                </a:cxn>
                <a:cxn ang="0">
                  <a:pos x="830" y="1427"/>
                </a:cxn>
              </a:cxnLst>
              <a:rect l="0" t="0" r="r" b="b"/>
              <a:pathLst>
                <a:path w="830" h="1471">
                  <a:moveTo>
                    <a:pt x="408" y="219"/>
                  </a:moveTo>
                  <a:lnTo>
                    <a:pt x="426" y="220"/>
                  </a:lnTo>
                  <a:lnTo>
                    <a:pt x="442" y="222"/>
                  </a:lnTo>
                  <a:lnTo>
                    <a:pt x="458" y="225"/>
                  </a:lnTo>
                  <a:lnTo>
                    <a:pt x="475" y="229"/>
                  </a:lnTo>
                  <a:lnTo>
                    <a:pt x="490" y="235"/>
                  </a:lnTo>
                  <a:lnTo>
                    <a:pt x="505" y="241"/>
                  </a:lnTo>
                  <a:lnTo>
                    <a:pt x="519" y="249"/>
                  </a:lnTo>
                  <a:lnTo>
                    <a:pt x="533" y="258"/>
                  </a:lnTo>
                  <a:lnTo>
                    <a:pt x="547" y="267"/>
                  </a:lnTo>
                  <a:lnTo>
                    <a:pt x="559" y="278"/>
                  </a:lnTo>
                  <a:lnTo>
                    <a:pt x="572" y="290"/>
                  </a:lnTo>
                  <a:lnTo>
                    <a:pt x="583" y="303"/>
                  </a:lnTo>
                  <a:lnTo>
                    <a:pt x="595" y="316"/>
                  </a:lnTo>
                  <a:lnTo>
                    <a:pt x="604" y="331"/>
                  </a:lnTo>
                  <a:lnTo>
                    <a:pt x="615" y="346"/>
                  </a:lnTo>
                  <a:lnTo>
                    <a:pt x="625" y="363"/>
                  </a:lnTo>
                  <a:lnTo>
                    <a:pt x="634" y="380"/>
                  </a:lnTo>
                  <a:lnTo>
                    <a:pt x="642" y="398"/>
                  </a:lnTo>
                  <a:lnTo>
                    <a:pt x="650" y="417"/>
                  </a:lnTo>
                  <a:lnTo>
                    <a:pt x="656" y="436"/>
                  </a:lnTo>
                  <a:lnTo>
                    <a:pt x="664" y="456"/>
                  </a:lnTo>
                  <a:lnTo>
                    <a:pt x="669" y="477"/>
                  </a:lnTo>
                  <a:lnTo>
                    <a:pt x="676" y="498"/>
                  </a:lnTo>
                  <a:lnTo>
                    <a:pt x="680" y="520"/>
                  </a:lnTo>
                  <a:lnTo>
                    <a:pt x="684" y="542"/>
                  </a:lnTo>
                  <a:lnTo>
                    <a:pt x="689" y="566"/>
                  </a:lnTo>
                  <a:lnTo>
                    <a:pt x="692" y="590"/>
                  </a:lnTo>
                  <a:lnTo>
                    <a:pt x="694" y="613"/>
                  </a:lnTo>
                  <a:lnTo>
                    <a:pt x="696" y="638"/>
                  </a:lnTo>
                  <a:lnTo>
                    <a:pt x="697" y="663"/>
                  </a:lnTo>
                  <a:lnTo>
                    <a:pt x="699" y="688"/>
                  </a:lnTo>
                  <a:lnTo>
                    <a:pt x="700" y="714"/>
                  </a:lnTo>
                  <a:lnTo>
                    <a:pt x="699" y="741"/>
                  </a:lnTo>
                  <a:lnTo>
                    <a:pt x="697" y="768"/>
                  </a:lnTo>
                  <a:lnTo>
                    <a:pt x="696" y="794"/>
                  </a:lnTo>
                  <a:lnTo>
                    <a:pt x="694" y="821"/>
                  </a:lnTo>
                  <a:lnTo>
                    <a:pt x="692" y="846"/>
                  </a:lnTo>
                  <a:lnTo>
                    <a:pt x="689" y="872"/>
                  </a:lnTo>
                  <a:lnTo>
                    <a:pt x="684" y="897"/>
                  </a:lnTo>
                  <a:lnTo>
                    <a:pt x="680" y="921"/>
                  </a:lnTo>
                  <a:lnTo>
                    <a:pt x="676" y="944"/>
                  </a:lnTo>
                  <a:lnTo>
                    <a:pt x="670" y="968"/>
                  </a:lnTo>
                  <a:lnTo>
                    <a:pt x="664" y="991"/>
                  </a:lnTo>
                  <a:lnTo>
                    <a:pt x="657" y="1013"/>
                  </a:lnTo>
                  <a:lnTo>
                    <a:pt x="651" y="1033"/>
                  </a:lnTo>
                  <a:lnTo>
                    <a:pt x="643" y="1054"/>
                  </a:lnTo>
                  <a:lnTo>
                    <a:pt x="635" y="1073"/>
                  </a:lnTo>
                  <a:lnTo>
                    <a:pt x="626" y="1093"/>
                  </a:lnTo>
                  <a:lnTo>
                    <a:pt x="617" y="1111"/>
                  </a:lnTo>
                  <a:lnTo>
                    <a:pt x="608" y="1127"/>
                  </a:lnTo>
                  <a:lnTo>
                    <a:pt x="598" y="1144"/>
                  </a:lnTo>
                  <a:lnTo>
                    <a:pt x="587" y="1159"/>
                  </a:lnTo>
                  <a:lnTo>
                    <a:pt x="575" y="1174"/>
                  </a:lnTo>
                  <a:lnTo>
                    <a:pt x="564" y="1187"/>
                  </a:lnTo>
                  <a:lnTo>
                    <a:pt x="552" y="1199"/>
                  </a:lnTo>
                  <a:lnTo>
                    <a:pt x="539" y="1209"/>
                  </a:lnTo>
                  <a:lnTo>
                    <a:pt x="527" y="1219"/>
                  </a:lnTo>
                  <a:lnTo>
                    <a:pt x="512" y="1228"/>
                  </a:lnTo>
                  <a:lnTo>
                    <a:pt x="499" y="1235"/>
                  </a:lnTo>
                  <a:lnTo>
                    <a:pt x="484" y="1242"/>
                  </a:lnTo>
                  <a:lnTo>
                    <a:pt x="469" y="1246"/>
                  </a:lnTo>
                  <a:lnTo>
                    <a:pt x="454" y="1250"/>
                  </a:lnTo>
                  <a:lnTo>
                    <a:pt x="439" y="1252"/>
                  </a:lnTo>
                  <a:lnTo>
                    <a:pt x="423" y="1253"/>
                  </a:lnTo>
                  <a:lnTo>
                    <a:pt x="405" y="1252"/>
                  </a:lnTo>
                  <a:lnTo>
                    <a:pt x="388" y="1250"/>
                  </a:lnTo>
                  <a:lnTo>
                    <a:pt x="372" y="1246"/>
                  </a:lnTo>
                  <a:lnTo>
                    <a:pt x="357" y="1241"/>
                  </a:lnTo>
                  <a:lnTo>
                    <a:pt x="342" y="1234"/>
                  </a:lnTo>
                  <a:lnTo>
                    <a:pt x="326" y="1227"/>
                  </a:lnTo>
                  <a:lnTo>
                    <a:pt x="312" y="1218"/>
                  </a:lnTo>
                  <a:lnTo>
                    <a:pt x="299" y="1207"/>
                  </a:lnTo>
                  <a:lnTo>
                    <a:pt x="286" y="1197"/>
                  </a:lnTo>
                  <a:lnTo>
                    <a:pt x="274" y="1184"/>
                  </a:lnTo>
                  <a:lnTo>
                    <a:pt x="263" y="1169"/>
                  </a:lnTo>
                  <a:lnTo>
                    <a:pt x="252" y="1155"/>
                  </a:lnTo>
                  <a:lnTo>
                    <a:pt x="241" y="1139"/>
                  </a:lnTo>
                  <a:lnTo>
                    <a:pt x="231" y="1123"/>
                  </a:lnTo>
                  <a:lnTo>
                    <a:pt x="221" y="1106"/>
                  </a:lnTo>
                  <a:lnTo>
                    <a:pt x="213" y="1087"/>
                  </a:lnTo>
                  <a:lnTo>
                    <a:pt x="205" y="1068"/>
                  </a:lnTo>
                  <a:lnTo>
                    <a:pt x="198" y="1048"/>
                  </a:lnTo>
                  <a:lnTo>
                    <a:pt x="190" y="1028"/>
                  </a:lnTo>
                  <a:lnTo>
                    <a:pt x="184" y="1006"/>
                  </a:lnTo>
                  <a:lnTo>
                    <a:pt x="177" y="985"/>
                  </a:lnTo>
                  <a:lnTo>
                    <a:pt x="172" y="962"/>
                  </a:lnTo>
                  <a:lnTo>
                    <a:pt x="167" y="938"/>
                  </a:lnTo>
                  <a:lnTo>
                    <a:pt x="162" y="915"/>
                  </a:lnTo>
                  <a:lnTo>
                    <a:pt x="159" y="890"/>
                  </a:lnTo>
                  <a:lnTo>
                    <a:pt x="155" y="867"/>
                  </a:lnTo>
                  <a:lnTo>
                    <a:pt x="152" y="842"/>
                  </a:lnTo>
                  <a:lnTo>
                    <a:pt x="150" y="817"/>
                  </a:lnTo>
                  <a:lnTo>
                    <a:pt x="147" y="766"/>
                  </a:lnTo>
                  <a:lnTo>
                    <a:pt x="146" y="714"/>
                  </a:lnTo>
                  <a:lnTo>
                    <a:pt x="146" y="689"/>
                  </a:lnTo>
                  <a:lnTo>
                    <a:pt x="147" y="665"/>
                  </a:lnTo>
                  <a:lnTo>
                    <a:pt x="149" y="642"/>
                  </a:lnTo>
                  <a:lnTo>
                    <a:pt x="150" y="618"/>
                  </a:lnTo>
                  <a:lnTo>
                    <a:pt x="153" y="594"/>
                  </a:lnTo>
                  <a:lnTo>
                    <a:pt x="157" y="571"/>
                  </a:lnTo>
                  <a:lnTo>
                    <a:pt x="160" y="549"/>
                  </a:lnTo>
                  <a:lnTo>
                    <a:pt x="164" y="526"/>
                  </a:lnTo>
                  <a:lnTo>
                    <a:pt x="170" y="504"/>
                  </a:lnTo>
                  <a:lnTo>
                    <a:pt x="174" y="483"/>
                  </a:lnTo>
                  <a:lnTo>
                    <a:pt x="180" y="462"/>
                  </a:lnTo>
                  <a:lnTo>
                    <a:pt x="187" y="443"/>
                  </a:lnTo>
                  <a:lnTo>
                    <a:pt x="193" y="423"/>
                  </a:lnTo>
                  <a:lnTo>
                    <a:pt x="201" y="404"/>
                  </a:lnTo>
                  <a:lnTo>
                    <a:pt x="208" y="385"/>
                  </a:lnTo>
                  <a:lnTo>
                    <a:pt x="217" y="368"/>
                  </a:lnTo>
                  <a:lnTo>
                    <a:pt x="226" y="352"/>
                  </a:lnTo>
                  <a:lnTo>
                    <a:pt x="234" y="336"/>
                  </a:lnTo>
                  <a:lnTo>
                    <a:pt x="244" y="320"/>
                  </a:lnTo>
                  <a:lnTo>
                    <a:pt x="255" y="306"/>
                  </a:lnTo>
                  <a:lnTo>
                    <a:pt x="265" y="293"/>
                  </a:lnTo>
                  <a:lnTo>
                    <a:pt x="277" y="281"/>
                  </a:lnTo>
                  <a:lnTo>
                    <a:pt x="287" y="270"/>
                  </a:lnTo>
                  <a:lnTo>
                    <a:pt x="299" y="260"/>
                  </a:lnTo>
                  <a:lnTo>
                    <a:pt x="311" y="250"/>
                  </a:lnTo>
                  <a:lnTo>
                    <a:pt x="324" y="242"/>
                  </a:lnTo>
                  <a:lnTo>
                    <a:pt x="337" y="235"/>
                  </a:lnTo>
                  <a:lnTo>
                    <a:pt x="350" y="229"/>
                  </a:lnTo>
                  <a:lnTo>
                    <a:pt x="364" y="225"/>
                  </a:lnTo>
                  <a:lnTo>
                    <a:pt x="378" y="222"/>
                  </a:lnTo>
                  <a:lnTo>
                    <a:pt x="393" y="220"/>
                  </a:lnTo>
                  <a:lnTo>
                    <a:pt x="408" y="219"/>
                  </a:lnTo>
                  <a:close/>
                  <a:moveTo>
                    <a:pt x="830" y="29"/>
                  </a:moveTo>
                  <a:lnTo>
                    <a:pt x="684" y="29"/>
                  </a:lnTo>
                  <a:lnTo>
                    <a:pt x="684" y="234"/>
                  </a:lnTo>
                  <a:lnTo>
                    <a:pt x="670" y="207"/>
                  </a:lnTo>
                  <a:lnTo>
                    <a:pt x="656" y="182"/>
                  </a:lnTo>
                  <a:lnTo>
                    <a:pt x="641" y="158"/>
                  </a:lnTo>
                  <a:lnTo>
                    <a:pt x="625" y="135"/>
                  </a:lnTo>
                  <a:lnTo>
                    <a:pt x="609" y="115"/>
                  </a:lnTo>
                  <a:lnTo>
                    <a:pt x="591" y="96"/>
                  </a:lnTo>
                  <a:lnTo>
                    <a:pt x="573" y="78"/>
                  </a:lnTo>
                  <a:lnTo>
                    <a:pt x="556" y="63"/>
                  </a:lnTo>
                  <a:lnTo>
                    <a:pt x="536" y="49"/>
                  </a:lnTo>
                  <a:lnTo>
                    <a:pt x="518" y="36"/>
                  </a:lnTo>
                  <a:lnTo>
                    <a:pt x="498" y="25"/>
                  </a:lnTo>
                  <a:lnTo>
                    <a:pt x="478" y="16"/>
                  </a:lnTo>
                  <a:lnTo>
                    <a:pt x="457" y="10"/>
                  </a:lnTo>
                  <a:lnTo>
                    <a:pt x="437" y="5"/>
                  </a:lnTo>
                  <a:lnTo>
                    <a:pt x="415" y="1"/>
                  </a:lnTo>
                  <a:lnTo>
                    <a:pt x="393" y="0"/>
                  </a:lnTo>
                  <a:lnTo>
                    <a:pt x="371" y="1"/>
                  </a:lnTo>
                  <a:lnTo>
                    <a:pt x="348" y="5"/>
                  </a:lnTo>
                  <a:lnTo>
                    <a:pt x="326" y="9"/>
                  </a:lnTo>
                  <a:lnTo>
                    <a:pt x="306" y="15"/>
                  </a:lnTo>
                  <a:lnTo>
                    <a:pt x="285" y="24"/>
                  </a:lnTo>
                  <a:lnTo>
                    <a:pt x="265" y="34"/>
                  </a:lnTo>
                  <a:lnTo>
                    <a:pt x="246" y="46"/>
                  </a:lnTo>
                  <a:lnTo>
                    <a:pt x="228" y="60"/>
                  </a:lnTo>
                  <a:lnTo>
                    <a:pt x="210" y="74"/>
                  </a:lnTo>
                  <a:lnTo>
                    <a:pt x="192" y="90"/>
                  </a:lnTo>
                  <a:lnTo>
                    <a:pt x="176" y="108"/>
                  </a:lnTo>
                  <a:lnTo>
                    <a:pt x="160" y="128"/>
                  </a:lnTo>
                  <a:lnTo>
                    <a:pt x="145" y="148"/>
                  </a:lnTo>
                  <a:lnTo>
                    <a:pt x="131" y="170"/>
                  </a:lnTo>
                  <a:lnTo>
                    <a:pt x="117" y="193"/>
                  </a:lnTo>
                  <a:lnTo>
                    <a:pt x="104" y="218"/>
                  </a:lnTo>
                  <a:lnTo>
                    <a:pt x="92" y="242"/>
                  </a:lnTo>
                  <a:lnTo>
                    <a:pt x="80" y="270"/>
                  </a:lnTo>
                  <a:lnTo>
                    <a:pt x="69" y="297"/>
                  </a:lnTo>
                  <a:lnTo>
                    <a:pt x="59" y="326"/>
                  </a:lnTo>
                  <a:lnTo>
                    <a:pt x="51" y="355"/>
                  </a:lnTo>
                  <a:lnTo>
                    <a:pt x="42" y="385"/>
                  </a:lnTo>
                  <a:lnTo>
                    <a:pt x="34" y="417"/>
                  </a:lnTo>
                  <a:lnTo>
                    <a:pt x="27" y="449"/>
                  </a:lnTo>
                  <a:lnTo>
                    <a:pt x="20" y="482"/>
                  </a:lnTo>
                  <a:lnTo>
                    <a:pt x="15" y="515"/>
                  </a:lnTo>
                  <a:lnTo>
                    <a:pt x="11" y="550"/>
                  </a:lnTo>
                  <a:lnTo>
                    <a:pt x="7" y="584"/>
                  </a:lnTo>
                  <a:lnTo>
                    <a:pt x="4" y="620"/>
                  </a:lnTo>
                  <a:lnTo>
                    <a:pt x="2" y="656"/>
                  </a:lnTo>
                  <a:lnTo>
                    <a:pt x="1" y="692"/>
                  </a:lnTo>
                  <a:lnTo>
                    <a:pt x="0" y="728"/>
                  </a:lnTo>
                  <a:lnTo>
                    <a:pt x="1" y="765"/>
                  </a:lnTo>
                  <a:lnTo>
                    <a:pt x="2" y="802"/>
                  </a:lnTo>
                  <a:lnTo>
                    <a:pt x="4" y="837"/>
                  </a:lnTo>
                  <a:lnTo>
                    <a:pt x="7" y="873"/>
                  </a:lnTo>
                  <a:lnTo>
                    <a:pt x="11" y="909"/>
                  </a:lnTo>
                  <a:lnTo>
                    <a:pt x="15" y="943"/>
                  </a:lnTo>
                  <a:lnTo>
                    <a:pt x="20" y="977"/>
                  </a:lnTo>
                  <a:lnTo>
                    <a:pt x="27" y="1010"/>
                  </a:lnTo>
                  <a:lnTo>
                    <a:pt x="34" y="1043"/>
                  </a:lnTo>
                  <a:lnTo>
                    <a:pt x="42" y="1075"/>
                  </a:lnTo>
                  <a:lnTo>
                    <a:pt x="51" y="1106"/>
                  </a:lnTo>
                  <a:lnTo>
                    <a:pt x="59" y="1136"/>
                  </a:lnTo>
                  <a:lnTo>
                    <a:pt x="69" y="1165"/>
                  </a:lnTo>
                  <a:lnTo>
                    <a:pt x="80" y="1194"/>
                  </a:lnTo>
                  <a:lnTo>
                    <a:pt x="92" y="1221"/>
                  </a:lnTo>
                  <a:lnTo>
                    <a:pt x="104" y="1247"/>
                  </a:lnTo>
                  <a:lnTo>
                    <a:pt x="117" y="1272"/>
                  </a:lnTo>
                  <a:lnTo>
                    <a:pt x="131" y="1296"/>
                  </a:lnTo>
                  <a:lnTo>
                    <a:pt x="145" y="1319"/>
                  </a:lnTo>
                  <a:lnTo>
                    <a:pt x="160" y="1339"/>
                  </a:lnTo>
                  <a:lnTo>
                    <a:pt x="176" y="1360"/>
                  </a:lnTo>
                  <a:lnTo>
                    <a:pt x="192" y="1378"/>
                  </a:lnTo>
                  <a:lnTo>
                    <a:pt x="210" y="1394"/>
                  </a:lnTo>
                  <a:lnTo>
                    <a:pt x="228" y="1411"/>
                  </a:lnTo>
                  <a:lnTo>
                    <a:pt x="246" y="1424"/>
                  </a:lnTo>
                  <a:lnTo>
                    <a:pt x="265" y="1437"/>
                  </a:lnTo>
                  <a:lnTo>
                    <a:pt x="285" y="1446"/>
                  </a:lnTo>
                  <a:lnTo>
                    <a:pt x="306" y="1455"/>
                  </a:lnTo>
                  <a:lnTo>
                    <a:pt x="326" y="1463"/>
                  </a:lnTo>
                  <a:lnTo>
                    <a:pt x="348" y="1467"/>
                  </a:lnTo>
                  <a:lnTo>
                    <a:pt x="371" y="1470"/>
                  </a:lnTo>
                  <a:lnTo>
                    <a:pt x="393" y="1471"/>
                  </a:lnTo>
                  <a:lnTo>
                    <a:pt x="415" y="1470"/>
                  </a:lnTo>
                  <a:lnTo>
                    <a:pt x="437" y="1467"/>
                  </a:lnTo>
                  <a:lnTo>
                    <a:pt x="457" y="1463"/>
                  </a:lnTo>
                  <a:lnTo>
                    <a:pt x="478" y="1455"/>
                  </a:lnTo>
                  <a:lnTo>
                    <a:pt x="498" y="1446"/>
                  </a:lnTo>
                  <a:lnTo>
                    <a:pt x="518" y="1436"/>
                  </a:lnTo>
                  <a:lnTo>
                    <a:pt x="536" y="1424"/>
                  </a:lnTo>
                  <a:lnTo>
                    <a:pt x="556" y="1410"/>
                  </a:lnTo>
                  <a:lnTo>
                    <a:pt x="573" y="1393"/>
                  </a:lnTo>
                  <a:lnTo>
                    <a:pt x="591" y="1376"/>
                  </a:lnTo>
                  <a:lnTo>
                    <a:pt x="609" y="1357"/>
                  </a:lnTo>
                  <a:lnTo>
                    <a:pt x="625" y="1336"/>
                  </a:lnTo>
                  <a:lnTo>
                    <a:pt x="641" y="1313"/>
                  </a:lnTo>
                  <a:lnTo>
                    <a:pt x="656" y="1290"/>
                  </a:lnTo>
                  <a:lnTo>
                    <a:pt x="670" y="1265"/>
                  </a:lnTo>
                  <a:lnTo>
                    <a:pt x="684" y="1238"/>
                  </a:lnTo>
                  <a:lnTo>
                    <a:pt x="684" y="1427"/>
                  </a:lnTo>
                  <a:lnTo>
                    <a:pt x="830" y="1427"/>
                  </a:lnTo>
                  <a:lnTo>
                    <a:pt x="830" y="29"/>
                  </a:lnTo>
                  <a:close/>
                </a:path>
              </a:pathLst>
            </a:custGeom>
            <a:solidFill>
              <a:srgbClr val="FFFFFF"/>
            </a:solidFill>
            <a:ln w="9525">
              <a:noFill/>
              <a:round/>
              <a:headEnd/>
              <a:tailEnd/>
            </a:ln>
          </p:spPr>
          <p:txBody>
            <a:bodyPr/>
            <a:lstStyle/>
            <a:p>
              <a:endParaRPr lang="en-US"/>
            </a:p>
          </p:txBody>
        </p:sp>
        <p:sp>
          <p:nvSpPr>
            <p:cNvPr id="13443" name="Freeform 131"/>
            <p:cNvSpPr>
              <a:spLocks noChangeAspect="1"/>
            </p:cNvSpPr>
            <p:nvPr/>
          </p:nvSpPr>
          <p:spPr bwMode="black">
            <a:xfrm>
              <a:off x="4151" y="1799"/>
              <a:ext cx="74" cy="272"/>
            </a:xfrm>
            <a:custGeom>
              <a:avLst/>
              <a:gdLst/>
              <a:ahLst/>
              <a:cxnLst>
                <a:cxn ang="0">
                  <a:pos x="146" y="1224"/>
                </a:cxn>
                <a:cxn ang="0">
                  <a:pos x="168" y="1177"/>
                </a:cxn>
                <a:cxn ang="0">
                  <a:pos x="193" y="1136"/>
                </a:cxn>
                <a:cxn ang="0">
                  <a:pos x="219" y="1101"/>
                </a:cxn>
                <a:cxn ang="0">
                  <a:pos x="246" y="1072"/>
                </a:cxn>
                <a:cxn ang="0">
                  <a:pos x="276" y="1049"/>
                </a:cxn>
                <a:cxn ang="0">
                  <a:pos x="307" y="1033"/>
                </a:cxn>
                <a:cxn ang="0">
                  <a:pos x="342" y="1024"/>
                </a:cxn>
                <a:cxn ang="0">
                  <a:pos x="379" y="1019"/>
                </a:cxn>
                <a:cxn ang="0">
                  <a:pos x="420" y="1022"/>
                </a:cxn>
                <a:cxn ang="0">
                  <a:pos x="458" y="1032"/>
                </a:cxn>
                <a:cxn ang="0">
                  <a:pos x="492" y="1047"/>
                </a:cxn>
                <a:cxn ang="0">
                  <a:pos x="523" y="1068"/>
                </a:cxn>
                <a:cxn ang="0">
                  <a:pos x="550" y="1094"/>
                </a:cxn>
                <a:cxn ang="0">
                  <a:pos x="574" y="1124"/>
                </a:cxn>
                <a:cxn ang="0">
                  <a:pos x="594" y="1159"/>
                </a:cxn>
                <a:cxn ang="0">
                  <a:pos x="611" y="1198"/>
                </a:cxn>
                <a:cxn ang="0">
                  <a:pos x="627" y="1241"/>
                </a:cxn>
                <a:cxn ang="0">
                  <a:pos x="640" y="1287"/>
                </a:cxn>
                <a:cxn ang="0">
                  <a:pos x="649" y="1336"/>
                </a:cxn>
                <a:cxn ang="0">
                  <a:pos x="657" y="1388"/>
                </a:cxn>
                <a:cxn ang="0">
                  <a:pos x="667" y="1499"/>
                </a:cxn>
                <a:cxn ang="0">
                  <a:pos x="670" y="1616"/>
                </a:cxn>
                <a:cxn ang="0">
                  <a:pos x="525" y="2446"/>
                </a:cxn>
                <a:cxn ang="0">
                  <a:pos x="524" y="1620"/>
                </a:cxn>
                <a:cxn ang="0">
                  <a:pos x="522" y="1541"/>
                </a:cxn>
                <a:cxn ang="0">
                  <a:pos x="516" y="1466"/>
                </a:cxn>
                <a:cxn ang="0">
                  <a:pos x="505" y="1398"/>
                </a:cxn>
                <a:cxn ang="0">
                  <a:pos x="492" y="1353"/>
                </a:cxn>
                <a:cxn ang="0">
                  <a:pos x="482" y="1326"/>
                </a:cxn>
                <a:cxn ang="0">
                  <a:pos x="469" y="1303"/>
                </a:cxn>
                <a:cxn ang="0">
                  <a:pos x="453" y="1282"/>
                </a:cxn>
                <a:cxn ang="0">
                  <a:pos x="435" y="1266"/>
                </a:cxn>
                <a:cxn ang="0">
                  <a:pos x="415" y="1252"/>
                </a:cxn>
                <a:cxn ang="0">
                  <a:pos x="391" y="1243"/>
                </a:cxn>
                <a:cxn ang="0">
                  <a:pos x="365" y="1239"/>
                </a:cxn>
                <a:cxn ang="0">
                  <a:pos x="332" y="1239"/>
                </a:cxn>
                <a:cxn ang="0">
                  <a:pos x="301" y="1245"/>
                </a:cxn>
                <a:cxn ang="0">
                  <a:pos x="273" y="1259"/>
                </a:cxn>
                <a:cxn ang="0">
                  <a:pos x="249" y="1278"/>
                </a:cxn>
                <a:cxn ang="0">
                  <a:pos x="227" y="1303"/>
                </a:cxn>
                <a:cxn ang="0">
                  <a:pos x="210" y="1332"/>
                </a:cxn>
                <a:cxn ang="0">
                  <a:pos x="195" y="1365"/>
                </a:cxn>
                <a:cxn ang="0">
                  <a:pos x="182" y="1402"/>
                </a:cxn>
                <a:cxn ang="0">
                  <a:pos x="172" y="1442"/>
                </a:cxn>
                <a:cxn ang="0">
                  <a:pos x="164" y="1485"/>
                </a:cxn>
                <a:cxn ang="0">
                  <a:pos x="155" y="1554"/>
                </a:cxn>
                <a:cxn ang="0">
                  <a:pos x="148" y="1649"/>
                </a:cxn>
                <a:cxn ang="0">
                  <a:pos x="146" y="1744"/>
                </a:cxn>
                <a:cxn ang="0">
                  <a:pos x="146" y="2446"/>
                </a:cxn>
                <a:cxn ang="0">
                  <a:pos x="0" y="0"/>
                </a:cxn>
              </a:cxnLst>
              <a:rect l="0" t="0" r="r" b="b"/>
              <a:pathLst>
                <a:path w="670" h="2446">
                  <a:moveTo>
                    <a:pt x="146" y="0"/>
                  </a:moveTo>
                  <a:lnTo>
                    <a:pt x="146" y="1224"/>
                  </a:lnTo>
                  <a:lnTo>
                    <a:pt x="157" y="1200"/>
                  </a:lnTo>
                  <a:lnTo>
                    <a:pt x="168" y="1177"/>
                  </a:lnTo>
                  <a:lnTo>
                    <a:pt x="180" y="1157"/>
                  </a:lnTo>
                  <a:lnTo>
                    <a:pt x="193" y="1136"/>
                  </a:lnTo>
                  <a:lnTo>
                    <a:pt x="205" y="1118"/>
                  </a:lnTo>
                  <a:lnTo>
                    <a:pt x="219" y="1101"/>
                  </a:lnTo>
                  <a:lnTo>
                    <a:pt x="232" y="1086"/>
                  </a:lnTo>
                  <a:lnTo>
                    <a:pt x="246" y="1072"/>
                  </a:lnTo>
                  <a:lnTo>
                    <a:pt x="261" y="1060"/>
                  </a:lnTo>
                  <a:lnTo>
                    <a:pt x="276" y="1049"/>
                  </a:lnTo>
                  <a:lnTo>
                    <a:pt x="291" y="1041"/>
                  </a:lnTo>
                  <a:lnTo>
                    <a:pt x="307" y="1033"/>
                  </a:lnTo>
                  <a:lnTo>
                    <a:pt x="325" y="1027"/>
                  </a:lnTo>
                  <a:lnTo>
                    <a:pt x="342" y="1024"/>
                  </a:lnTo>
                  <a:lnTo>
                    <a:pt x="360" y="1020"/>
                  </a:lnTo>
                  <a:lnTo>
                    <a:pt x="379" y="1019"/>
                  </a:lnTo>
                  <a:lnTo>
                    <a:pt x="400" y="1020"/>
                  </a:lnTo>
                  <a:lnTo>
                    <a:pt x="420" y="1022"/>
                  </a:lnTo>
                  <a:lnTo>
                    <a:pt x="439" y="1027"/>
                  </a:lnTo>
                  <a:lnTo>
                    <a:pt x="458" y="1032"/>
                  </a:lnTo>
                  <a:lnTo>
                    <a:pt x="475" y="1039"/>
                  </a:lnTo>
                  <a:lnTo>
                    <a:pt x="492" y="1047"/>
                  </a:lnTo>
                  <a:lnTo>
                    <a:pt x="508" y="1057"/>
                  </a:lnTo>
                  <a:lnTo>
                    <a:pt x="523" y="1068"/>
                  </a:lnTo>
                  <a:lnTo>
                    <a:pt x="537" y="1080"/>
                  </a:lnTo>
                  <a:lnTo>
                    <a:pt x="550" y="1094"/>
                  </a:lnTo>
                  <a:lnTo>
                    <a:pt x="562" y="1108"/>
                  </a:lnTo>
                  <a:lnTo>
                    <a:pt x="574" y="1124"/>
                  </a:lnTo>
                  <a:lnTo>
                    <a:pt x="584" y="1141"/>
                  </a:lnTo>
                  <a:lnTo>
                    <a:pt x="594" y="1159"/>
                  </a:lnTo>
                  <a:lnTo>
                    <a:pt x="603" y="1178"/>
                  </a:lnTo>
                  <a:lnTo>
                    <a:pt x="611" y="1198"/>
                  </a:lnTo>
                  <a:lnTo>
                    <a:pt x="620" y="1219"/>
                  </a:lnTo>
                  <a:lnTo>
                    <a:pt x="627" y="1241"/>
                  </a:lnTo>
                  <a:lnTo>
                    <a:pt x="633" y="1264"/>
                  </a:lnTo>
                  <a:lnTo>
                    <a:pt x="640" y="1287"/>
                  </a:lnTo>
                  <a:lnTo>
                    <a:pt x="645" y="1311"/>
                  </a:lnTo>
                  <a:lnTo>
                    <a:pt x="649" y="1336"/>
                  </a:lnTo>
                  <a:lnTo>
                    <a:pt x="654" y="1362"/>
                  </a:lnTo>
                  <a:lnTo>
                    <a:pt x="657" y="1388"/>
                  </a:lnTo>
                  <a:lnTo>
                    <a:pt x="663" y="1442"/>
                  </a:lnTo>
                  <a:lnTo>
                    <a:pt x="667" y="1499"/>
                  </a:lnTo>
                  <a:lnTo>
                    <a:pt x="669" y="1557"/>
                  </a:lnTo>
                  <a:lnTo>
                    <a:pt x="670" y="1616"/>
                  </a:lnTo>
                  <a:lnTo>
                    <a:pt x="670" y="2446"/>
                  </a:lnTo>
                  <a:lnTo>
                    <a:pt x="525" y="2446"/>
                  </a:lnTo>
                  <a:lnTo>
                    <a:pt x="525" y="1661"/>
                  </a:lnTo>
                  <a:lnTo>
                    <a:pt x="524" y="1620"/>
                  </a:lnTo>
                  <a:lnTo>
                    <a:pt x="524" y="1579"/>
                  </a:lnTo>
                  <a:lnTo>
                    <a:pt x="522" y="1541"/>
                  </a:lnTo>
                  <a:lnTo>
                    <a:pt x="519" y="1503"/>
                  </a:lnTo>
                  <a:lnTo>
                    <a:pt x="516" y="1466"/>
                  </a:lnTo>
                  <a:lnTo>
                    <a:pt x="511" y="1430"/>
                  </a:lnTo>
                  <a:lnTo>
                    <a:pt x="505" y="1398"/>
                  </a:lnTo>
                  <a:lnTo>
                    <a:pt x="497" y="1367"/>
                  </a:lnTo>
                  <a:lnTo>
                    <a:pt x="492" y="1353"/>
                  </a:lnTo>
                  <a:lnTo>
                    <a:pt x="487" y="1339"/>
                  </a:lnTo>
                  <a:lnTo>
                    <a:pt x="482" y="1326"/>
                  </a:lnTo>
                  <a:lnTo>
                    <a:pt x="475" y="1314"/>
                  </a:lnTo>
                  <a:lnTo>
                    <a:pt x="469" y="1303"/>
                  </a:lnTo>
                  <a:lnTo>
                    <a:pt x="461" y="1292"/>
                  </a:lnTo>
                  <a:lnTo>
                    <a:pt x="453" y="1282"/>
                  </a:lnTo>
                  <a:lnTo>
                    <a:pt x="445" y="1273"/>
                  </a:lnTo>
                  <a:lnTo>
                    <a:pt x="435" y="1266"/>
                  </a:lnTo>
                  <a:lnTo>
                    <a:pt x="425" y="1258"/>
                  </a:lnTo>
                  <a:lnTo>
                    <a:pt x="415" y="1252"/>
                  </a:lnTo>
                  <a:lnTo>
                    <a:pt x="403" y="1247"/>
                  </a:lnTo>
                  <a:lnTo>
                    <a:pt x="391" y="1243"/>
                  </a:lnTo>
                  <a:lnTo>
                    <a:pt x="378" y="1241"/>
                  </a:lnTo>
                  <a:lnTo>
                    <a:pt x="365" y="1239"/>
                  </a:lnTo>
                  <a:lnTo>
                    <a:pt x="350" y="1238"/>
                  </a:lnTo>
                  <a:lnTo>
                    <a:pt x="332" y="1239"/>
                  </a:lnTo>
                  <a:lnTo>
                    <a:pt x="316" y="1242"/>
                  </a:lnTo>
                  <a:lnTo>
                    <a:pt x="301" y="1245"/>
                  </a:lnTo>
                  <a:lnTo>
                    <a:pt x="287" y="1252"/>
                  </a:lnTo>
                  <a:lnTo>
                    <a:pt x="273" y="1259"/>
                  </a:lnTo>
                  <a:lnTo>
                    <a:pt x="261" y="1268"/>
                  </a:lnTo>
                  <a:lnTo>
                    <a:pt x="249" y="1278"/>
                  </a:lnTo>
                  <a:lnTo>
                    <a:pt x="238" y="1290"/>
                  </a:lnTo>
                  <a:lnTo>
                    <a:pt x="227" y="1303"/>
                  </a:lnTo>
                  <a:lnTo>
                    <a:pt x="219" y="1317"/>
                  </a:lnTo>
                  <a:lnTo>
                    <a:pt x="210" y="1332"/>
                  </a:lnTo>
                  <a:lnTo>
                    <a:pt x="201" y="1348"/>
                  </a:lnTo>
                  <a:lnTo>
                    <a:pt x="195" y="1365"/>
                  </a:lnTo>
                  <a:lnTo>
                    <a:pt x="188" y="1383"/>
                  </a:lnTo>
                  <a:lnTo>
                    <a:pt x="182" y="1402"/>
                  </a:lnTo>
                  <a:lnTo>
                    <a:pt x="177" y="1422"/>
                  </a:lnTo>
                  <a:lnTo>
                    <a:pt x="172" y="1442"/>
                  </a:lnTo>
                  <a:lnTo>
                    <a:pt x="168" y="1464"/>
                  </a:lnTo>
                  <a:lnTo>
                    <a:pt x="164" y="1485"/>
                  </a:lnTo>
                  <a:lnTo>
                    <a:pt x="160" y="1507"/>
                  </a:lnTo>
                  <a:lnTo>
                    <a:pt x="155" y="1554"/>
                  </a:lnTo>
                  <a:lnTo>
                    <a:pt x="151" y="1600"/>
                  </a:lnTo>
                  <a:lnTo>
                    <a:pt x="148" y="1649"/>
                  </a:lnTo>
                  <a:lnTo>
                    <a:pt x="146" y="1696"/>
                  </a:lnTo>
                  <a:lnTo>
                    <a:pt x="146" y="1744"/>
                  </a:lnTo>
                  <a:lnTo>
                    <a:pt x="146" y="1791"/>
                  </a:lnTo>
                  <a:lnTo>
                    <a:pt x="146" y="2446"/>
                  </a:lnTo>
                  <a:lnTo>
                    <a:pt x="0" y="2446"/>
                  </a:lnTo>
                  <a:lnTo>
                    <a:pt x="0" y="0"/>
                  </a:lnTo>
                  <a:lnTo>
                    <a:pt x="146" y="0"/>
                  </a:lnTo>
                  <a:close/>
                </a:path>
              </a:pathLst>
            </a:custGeom>
            <a:solidFill>
              <a:srgbClr val="FFFFFF"/>
            </a:solidFill>
            <a:ln w="9525">
              <a:noFill/>
              <a:round/>
              <a:headEnd/>
              <a:tailEnd/>
            </a:ln>
          </p:spPr>
          <p:txBody>
            <a:bodyPr/>
            <a:lstStyle/>
            <a:p>
              <a:endParaRPr lang="en-US"/>
            </a:p>
          </p:txBody>
        </p:sp>
        <p:sp>
          <p:nvSpPr>
            <p:cNvPr id="13444" name="Freeform 132"/>
            <p:cNvSpPr>
              <a:spLocks noChangeAspect="1" noEditPoints="1"/>
            </p:cNvSpPr>
            <p:nvPr/>
          </p:nvSpPr>
          <p:spPr bwMode="black">
            <a:xfrm>
              <a:off x="4246" y="1912"/>
              <a:ext cx="99" cy="164"/>
            </a:xfrm>
            <a:custGeom>
              <a:avLst/>
              <a:gdLst/>
              <a:ahLst/>
              <a:cxnLst>
                <a:cxn ang="0">
                  <a:pos x="514" y="229"/>
                </a:cxn>
                <a:cxn ang="0">
                  <a:pos x="584" y="271"/>
                </a:cxn>
                <a:cxn ang="0">
                  <a:pos x="643" y="337"/>
                </a:cxn>
                <a:cxn ang="0">
                  <a:pos x="689" y="425"/>
                </a:cxn>
                <a:cxn ang="0">
                  <a:pos x="722" y="532"/>
                </a:cxn>
                <a:cxn ang="0">
                  <a:pos x="740" y="652"/>
                </a:cxn>
                <a:cxn ang="0">
                  <a:pos x="741" y="782"/>
                </a:cxn>
                <a:cxn ang="0">
                  <a:pos x="727" y="910"/>
                </a:cxn>
                <a:cxn ang="0">
                  <a:pos x="697" y="1022"/>
                </a:cxn>
                <a:cxn ang="0">
                  <a:pos x="652" y="1118"/>
                </a:cxn>
                <a:cxn ang="0">
                  <a:pos x="596" y="1190"/>
                </a:cxn>
                <a:cxn ang="0">
                  <a:pos x="529" y="1237"/>
                </a:cxn>
                <a:cxn ang="0">
                  <a:pos x="451" y="1253"/>
                </a:cxn>
                <a:cxn ang="0">
                  <a:pos x="368" y="1237"/>
                </a:cxn>
                <a:cxn ang="0">
                  <a:pos x="296" y="1190"/>
                </a:cxn>
                <a:cxn ang="0">
                  <a:pos x="238" y="1118"/>
                </a:cxn>
                <a:cxn ang="0">
                  <a:pos x="193" y="1022"/>
                </a:cxn>
                <a:cxn ang="0">
                  <a:pos x="162" y="910"/>
                </a:cxn>
                <a:cxn ang="0">
                  <a:pos x="147" y="782"/>
                </a:cxn>
                <a:cxn ang="0">
                  <a:pos x="148" y="652"/>
                </a:cxn>
                <a:cxn ang="0">
                  <a:pos x="167" y="532"/>
                </a:cxn>
                <a:cxn ang="0">
                  <a:pos x="200" y="425"/>
                </a:cxn>
                <a:cxn ang="0">
                  <a:pos x="249" y="337"/>
                </a:cxn>
                <a:cxn ang="0">
                  <a:pos x="311" y="271"/>
                </a:cxn>
                <a:cxn ang="0">
                  <a:pos x="384" y="229"/>
                </a:cxn>
                <a:cxn ang="0">
                  <a:pos x="451" y="1471"/>
                </a:cxn>
                <a:cxn ang="0">
                  <a:pos x="558" y="1449"/>
                </a:cxn>
                <a:cxn ang="0">
                  <a:pos x="656" y="1384"/>
                </a:cxn>
                <a:cxn ang="0">
                  <a:pos x="742" y="1282"/>
                </a:cxn>
                <a:cxn ang="0">
                  <a:pos x="811" y="1149"/>
                </a:cxn>
                <a:cxn ang="0">
                  <a:pos x="861" y="989"/>
                </a:cxn>
                <a:cxn ang="0">
                  <a:pos x="886" y="806"/>
                </a:cxn>
                <a:cxn ang="0">
                  <a:pos x="883" y="617"/>
                </a:cxn>
                <a:cxn ang="0">
                  <a:pos x="852" y="443"/>
                </a:cxn>
                <a:cxn ang="0">
                  <a:pos x="799" y="291"/>
                </a:cxn>
                <a:cxn ang="0">
                  <a:pos x="726" y="165"/>
                </a:cxn>
                <a:cxn ang="0">
                  <a:pos x="637" y="72"/>
                </a:cxn>
                <a:cxn ang="0">
                  <a:pos x="537" y="15"/>
                </a:cxn>
                <a:cxn ang="0">
                  <a:pos x="428" y="1"/>
                </a:cxn>
                <a:cxn ang="0">
                  <a:pos x="318" y="33"/>
                </a:cxn>
                <a:cxn ang="0">
                  <a:pos x="219" y="105"/>
                </a:cxn>
                <a:cxn ang="0">
                  <a:pos x="133" y="212"/>
                </a:cxn>
                <a:cxn ang="0">
                  <a:pos x="66" y="348"/>
                </a:cxn>
                <a:cxn ang="0">
                  <a:pos x="21" y="510"/>
                </a:cxn>
                <a:cxn ang="0">
                  <a:pos x="1" y="690"/>
                </a:cxn>
                <a:cxn ang="0">
                  <a:pos x="10" y="882"/>
                </a:cxn>
                <a:cxn ang="0">
                  <a:pos x="46" y="1056"/>
                </a:cxn>
                <a:cxn ang="0">
                  <a:pos x="104" y="1206"/>
                </a:cxn>
                <a:cxn ang="0">
                  <a:pos x="182" y="1327"/>
                </a:cxn>
                <a:cxn ang="0">
                  <a:pos x="277" y="1414"/>
                </a:cxn>
                <a:cxn ang="0">
                  <a:pos x="383" y="1463"/>
                </a:cxn>
              </a:cxnLst>
              <a:rect l="0" t="0" r="r" b="b"/>
              <a:pathLst>
                <a:path w="888" h="1471">
                  <a:moveTo>
                    <a:pt x="451" y="219"/>
                  </a:moveTo>
                  <a:lnTo>
                    <a:pt x="467" y="220"/>
                  </a:lnTo>
                  <a:lnTo>
                    <a:pt x="484" y="222"/>
                  </a:lnTo>
                  <a:lnTo>
                    <a:pt x="499" y="225"/>
                  </a:lnTo>
                  <a:lnTo>
                    <a:pt x="514" y="229"/>
                  </a:lnTo>
                  <a:lnTo>
                    <a:pt x="529" y="235"/>
                  </a:lnTo>
                  <a:lnTo>
                    <a:pt x="543" y="242"/>
                  </a:lnTo>
                  <a:lnTo>
                    <a:pt x="557" y="250"/>
                  </a:lnTo>
                  <a:lnTo>
                    <a:pt x="571" y="260"/>
                  </a:lnTo>
                  <a:lnTo>
                    <a:pt x="584" y="271"/>
                  </a:lnTo>
                  <a:lnTo>
                    <a:pt x="596" y="281"/>
                  </a:lnTo>
                  <a:lnTo>
                    <a:pt x="609" y="294"/>
                  </a:lnTo>
                  <a:lnTo>
                    <a:pt x="620" y="307"/>
                  </a:lnTo>
                  <a:lnTo>
                    <a:pt x="632" y="321"/>
                  </a:lnTo>
                  <a:lnTo>
                    <a:pt x="643" y="337"/>
                  </a:lnTo>
                  <a:lnTo>
                    <a:pt x="652" y="353"/>
                  </a:lnTo>
                  <a:lnTo>
                    <a:pt x="662" y="370"/>
                  </a:lnTo>
                  <a:lnTo>
                    <a:pt x="672" y="387"/>
                  </a:lnTo>
                  <a:lnTo>
                    <a:pt x="680" y="407"/>
                  </a:lnTo>
                  <a:lnTo>
                    <a:pt x="689" y="425"/>
                  </a:lnTo>
                  <a:lnTo>
                    <a:pt x="697" y="446"/>
                  </a:lnTo>
                  <a:lnTo>
                    <a:pt x="704" y="466"/>
                  </a:lnTo>
                  <a:lnTo>
                    <a:pt x="711" y="488"/>
                  </a:lnTo>
                  <a:lnTo>
                    <a:pt x="716" y="510"/>
                  </a:lnTo>
                  <a:lnTo>
                    <a:pt x="722" y="532"/>
                  </a:lnTo>
                  <a:lnTo>
                    <a:pt x="727" y="555"/>
                  </a:lnTo>
                  <a:lnTo>
                    <a:pt x="731" y="579"/>
                  </a:lnTo>
                  <a:lnTo>
                    <a:pt x="735" y="603"/>
                  </a:lnTo>
                  <a:lnTo>
                    <a:pt x="738" y="628"/>
                  </a:lnTo>
                  <a:lnTo>
                    <a:pt x="740" y="652"/>
                  </a:lnTo>
                  <a:lnTo>
                    <a:pt x="741" y="677"/>
                  </a:lnTo>
                  <a:lnTo>
                    <a:pt x="742" y="703"/>
                  </a:lnTo>
                  <a:lnTo>
                    <a:pt x="743" y="728"/>
                  </a:lnTo>
                  <a:lnTo>
                    <a:pt x="742" y="755"/>
                  </a:lnTo>
                  <a:lnTo>
                    <a:pt x="741" y="782"/>
                  </a:lnTo>
                  <a:lnTo>
                    <a:pt x="740" y="809"/>
                  </a:lnTo>
                  <a:lnTo>
                    <a:pt x="738" y="834"/>
                  </a:lnTo>
                  <a:lnTo>
                    <a:pt x="735" y="860"/>
                  </a:lnTo>
                  <a:lnTo>
                    <a:pt x="731" y="885"/>
                  </a:lnTo>
                  <a:lnTo>
                    <a:pt x="727" y="910"/>
                  </a:lnTo>
                  <a:lnTo>
                    <a:pt x="722" y="934"/>
                  </a:lnTo>
                  <a:lnTo>
                    <a:pt x="716" y="956"/>
                  </a:lnTo>
                  <a:lnTo>
                    <a:pt x="711" y="979"/>
                  </a:lnTo>
                  <a:lnTo>
                    <a:pt x="704" y="1001"/>
                  </a:lnTo>
                  <a:lnTo>
                    <a:pt x="697" y="1022"/>
                  </a:lnTo>
                  <a:lnTo>
                    <a:pt x="689" y="1043"/>
                  </a:lnTo>
                  <a:lnTo>
                    <a:pt x="680" y="1062"/>
                  </a:lnTo>
                  <a:lnTo>
                    <a:pt x="672" y="1082"/>
                  </a:lnTo>
                  <a:lnTo>
                    <a:pt x="662" y="1100"/>
                  </a:lnTo>
                  <a:lnTo>
                    <a:pt x="652" y="1118"/>
                  </a:lnTo>
                  <a:lnTo>
                    <a:pt x="643" y="1134"/>
                  </a:lnTo>
                  <a:lnTo>
                    <a:pt x="632" y="1149"/>
                  </a:lnTo>
                  <a:lnTo>
                    <a:pt x="620" y="1164"/>
                  </a:lnTo>
                  <a:lnTo>
                    <a:pt x="609" y="1177"/>
                  </a:lnTo>
                  <a:lnTo>
                    <a:pt x="596" y="1190"/>
                  </a:lnTo>
                  <a:lnTo>
                    <a:pt x="584" y="1201"/>
                  </a:lnTo>
                  <a:lnTo>
                    <a:pt x="571" y="1212"/>
                  </a:lnTo>
                  <a:lnTo>
                    <a:pt x="557" y="1221"/>
                  </a:lnTo>
                  <a:lnTo>
                    <a:pt x="543" y="1229"/>
                  </a:lnTo>
                  <a:lnTo>
                    <a:pt x="529" y="1237"/>
                  </a:lnTo>
                  <a:lnTo>
                    <a:pt x="514" y="1242"/>
                  </a:lnTo>
                  <a:lnTo>
                    <a:pt x="499" y="1246"/>
                  </a:lnTo>
                  <a:lnTo>
                    <a:pt x="484" y="1250"/>
                  </a:lnTo>
                  <a:lnTo>
                    <a:pt x="467" y="1252"/>
                  </a:lnTo>
                  <a:lnTo>
                    <a:pt x="451" y="1253"/>
                  </a:lnTo>
                  <a:lnTo>
                    <a:pt x="434" y="1252"/>
                  </a:lnTo>
                  <a:lnTo>
                    <a:pt x="417" y="1250"/>
                  </a:lnTo>
                  <a:lnTo>
                    <a:pt x="400" y="1246"/>
                  </a:lnTo>
                  <a:lnTo>
                    <a:pt x="384" y="1242"/>
                  </a:lnTo>
                  <a:lnTo>
                    <a:pt x="368" y="1237"/>
                  </a:lnTo>
                  <a:lnTo>
                    <a:pt x="353" y="1229"/>
                  </a:lnTo>
                  <a:lnTo>
                    <a:pt x="339" y="1221"/>
                  </a:lnTo>
                  <a:lnTo>
                    <a:pt x="324" y="1212"/>
                  </a:lnTo>
                  <a:lnTo>
                    <a:pt x="311" y="1201"/>
                  </a:lnTo>
                  <a:lnTo>
                    <a:pt x="296" y="1190"/>
                  </a:lnTo>
                  <a:lnTo>
                    <a:pt x="283" y="1177"/>
                  </a:lnTo>
                  <a:lnTo>
                    <a:pt x="272" y="1164"/>
                  </a:lnTo>
                  <a:lnTo>
                    <a:pt x="260" y="1149"/>
                  </a:lnTo>
                  <a:lnTo>
                    <a:pt x="249" y="1134"/>
                  </a:lnTo>
                  <a:lnTo>
                    <a:pt x="238" y="1118"/>
                  </a:lnTo>
                  <a:lnTo>
                    <a:pt x="227" y="1100"/>
                  </a:lnTo>
                  <a:lnTo>
                    <a:pt x="218" y="1082"/>
                  </a:lnTo>
                  <a:lnTo>
                    <a:pt x="209" y="1062"/>
                  </a:lnTo>
                  <a:lnTo>
                    <a:pt x="200" y="1043"/>
                  </a:lnTo>
                  <a:lnTo>
                    <a:pt x="193" y="1022"/>
                  </a:lnTo>
                  <a:lnTo>
                    <a:pt x="185" y="1001"/>
                  </a:lnTo>
                  <a:lnTo>
                    <a:pt x="179" y="979"/>
                  </a:lnTo>
                  <a:lnTo>
                    <a:pt x="172" y="956"/>
                  </a:lnTo>
                  <a:lnTo>
                    <a:pt x="167" y="934"/>
                  </a:lnTo>
                  <a:lnTo>
                    <a:pt x="162" y="910"/>
                  </a:lnTo>
                  <a:lnTo>
                    <a:pt x="158" y="885"/>
                  </a:lnTo>
                  <a:lnTo>
                    <a:pt x="154" y="860"/>
                  </a:lnTo>
                  <a:lnTo>
                    <a:pt x="152" y="834"/>
                  </a:lnTo>
                  <a:lnTo>
                    <a:pt x="148" y="809"/>
                  </a:lnTo>
                  <a:lnTo>
                    <a:pt x="147" y="782"/>
                  </a:lnTo>
                  <a:lnTo>
                    <a:pt x="146" y="755"/>
                  </a:lnTo>
                  <a:lnTo>
                    <a:pt x="146" y="728"/>
                  </a:lnTo>
                  <a:lnTo>
                    <a:pt x="146" y="703"/>
                  </a:lnTo>
                  <a:lnTo>
                    <a:pt x="147" y="677"/>
                  </a:lnTo>
                  <a:lnTo>
                    <a:pt x="148" y="652"/>
                  </a:lnTo>
                  <a:lnTo>
                    <a:pt x="152" y="628"/>
                  </a:lnTo>
                  <a:lnTo>
                    <a:pt x="154" y="603"/>
                  </a:lnTo>
                  <a:lnTo>
                    <a:pt x="158" y="579"/>
                  </a:lnTo>
                  <a:lnTo>
                    <a:pt x="162" y="555"/>
                  </a:lnTo>
                  <a:lnTo>
                    <a:pt x="167" y="532"/>
                  </a:lnTo>
                  <a:lnTo>
                    <a:pt x="172" y="510"/>
                  </a:lnTo>
                  <a:lnTo>
                    <a:pt x="179" y="488"/>
                  </a:lnTo>
                  <a:lnTo>
                    <a:pt x="185" y="466"/>
                  </a:lnTo>
                  <a:lnTo>
                    <a:pt x="193" y="446"/>
                  </a:lnTo>
                  <a:lnTo>
                    <a:pt x="200" y="425"/>
                  </a:lnTo>
                  <a:lnTo>
                    <a:pt x="209" y="407"/>
                  </a:lnTo>
                  <a:lnTo>
                    <a:pt x="218" y="387"/>
                  </a:lnTo>
                  <a:lnTo>
                    <a:pt x="227" y="370"/>
                  </a:lnTo>
                  <a:lnTo>
                    <a:pt x="238" y="353"/>
                  </a:lnTo>
                  <a:lnTo>
                    <a:pt x="249" y="337"/>
                  </a:lnTo>
                  <a:lnTo>
                    <a:pt x="260" y="321"/>
                  </a:lnTo>
                  <a:lnTo>
                    <a:pt x="272" y="307"/>
                  </a:lnTo>
                  <a:lnTo>
                    <a:pt x="283" y="294"/>
                  </a:lnTo>
                  <a:lnTo>
                    <a:pt x="296" y="281"/>
                  </a:lnTo>
                  <a:lnTo>
                    <a:pt x="311" y="271"/>
                  </a:lnTo>
                  <a:lnTo>
                    <a:pt x="324" y="260"/>
                  </a:lnTo>
                  <a:lnTo>
                    <a:pt x="339" y="250"/>
                  </a:lnTo>
                  <a:lnTo>
                    <a:pt x="353" y="242"/>
                  </a:lnTo>
                  <a:lnTo>
                    <a:pt x="368" y="235"/>
                  </a:lnTo>
                  <a:lnTo>
                    <a:pt x="384" y="229"/>
                  </a:lnTo>
                  <a:lnTo>
                    <a:pt x="400" y="225"/>
                  </a:lnTo>
                  <a:lnTo>
                    <a:pt x="417" y="222"/>
                  </a:lnTo>
                  <a:lnTo>
                    <a:pt x="434" y="220"/>
                  </a:lnTo>
                  <a:lnTo>
                    <a:pt x="451" y="219"/>
                  </a:lnTo>
                  <a:close/>
                  <a:moveTo>
                    <a:pt x="451" y="1471"/>
                  </a:moveTo>
                  <a:lnTo>
                    <a:pt x="473" y="1470"/>
                  </a:lnTo>
                  <a:lnTo>
                    <a:pt x="494" y="1467"/>
                  </a:lnTo>
                  <a:lnTo>
                    <a:pt x="516" y="1463"/>
                  </a:lnTo>
                  <a:lnTo>
                    <a:pt x="537" y="1456"/>
                  </a:lnTo>
                  <a:lnTo>
                    <a:pt x="558" y="1449"/>
                  </a:lnTo>
                  <a:lnTo>
                    <a:pt x="579" y="1439"/>
                  </a:lnTo>
                  <a:lnTo>
                    <a:pt x="598" y="1427"/>
                  </a:lnTo>
                  <a:lnTo>
                    <a:pt x="618" y="1414"/>
                  </a:lnTo>
                  <a:lnTo>
                    <a:pt x="637" y="1400"/>
                  </a:lnTo>
                  <a:lnTo>
                    <a:pt x="656" y="1384"/>
                  </a:lnTo>
                  <a:lnTo>
                    <a:pt x="674" y="1366"/>
                  </a:lnTo>
                  <a:lnTo>
                    <a:pt x="692" y="1348"/>
                  </a:lnTo>
                  <a:lnTo>
                    <a:pt x="710" y="1327"/>
                  </a:lnTo>
                  <a:lnTo>
                    <a:pt x="726" y="1306"/>
                  </a:lnTo>
                  <a:lnTo>
                    <a:pt x="742" y="1282"/>
                  </a:lnTo>
                  <a:lnTo>
                    <a:pt x="757" y="1258"/>
                  </a:lnTo>
                  <a:lnTo>
                    <a:pt x="772" y="1232"/>
                  </a:lnTo>
                  <a:lnTo>
                    <a:pt x="785" y="1206"/>
                  </a:lnTo>
                  <a:lnTo>
                    <a:pt x="799" y="1178"/>
                  </a:lnTo>
                  <a:lnTo>
                    <a:pt x="811" y="1149"/>
                  </a:lnTo>
                  <a:lnTo>
                    <a:pt x="823" y="1119"/>
                  </a:lnTo>
                  <a:lnTo>
                    <a:pt x="834" y="1088"/>
                  </a:lnTo>
                  <a:lnTo>
                    <a:pt x="844" y="1056"/>
                  </a:lnTo>
                  <a:lnTo>
                    <a:pt x="852" y="1022"/>
                  </a:lnTo>
                  <a:lnTo>
                    <a:pt x="861" y="989"/>
                  </a:lnTo>
                  <a:lnTo>
                    <a:pt x="868" y="954"/>
                  </a:lnTo>
                  <a:lnTo>
                    <a:pt x="874" y="919"/>
                  </a:lnTo>
                  <a:lnTo>
                    <a:pt x="880" y="882"/>
                  </a:lnTo>
                  <a:lnTo>
                    <a:pt x="883" y="845"/>
                  </a:lnTo>
                  <a:lnTo>
                    <a:pt x="886" y="806"/>
                  </a:lnTo>
                  <a:lnTo>
                    <a:pt x="888" y="768"/>
                  </a:lnTo>
                  <a:lnTo>
                    <a:pt x="888" y="728"/>
                  </a:lnTo>
                  <a:lnTo>
                    <a:pt x="888" y="690"/>
                  </a:lnTo>
                  <a:lnTo>
                    <a:pt x="886" y="654"/>
                  </a:lnTo>
                  <a:lnTo>
                    <a:pt x="883" y="617"/>
                  </a:lnTo>
                  <a:lnTo>
                    <a:pt x="880" y="580"/>
                  </a:lnTo>
                  <a:lnTo>
                    <a:pt x="874" y="544"/>
                  </a:lnTo>
                  <a:lnTo>
                    <a:pt x="868" y="510"/>
                  </a:lnTo>
                  <a:lnTo>
                    <a:pt x="861" y="476"/>
                  </a:lnTo>
                  <a:lnTo>
                    <a:pt x="852" y="443"/>
                  </a:lnTo>
                  <a:lnTo>
                    <a:pt x="844" y="410"/>
                  </a:lnTo>
                  <a:lnTo>
                    <a:pt x="834" y="379"/>
                  </a:lnTo>
                  <a:lnTo>
                    <a:pt x="823" y="348"/>
                  </a:lnTo>
                  <a:lnTo>
                    <a:pt x="811" y="319"/>
                  </a:lnTo>
                  <a:lnTo>
                    <a:pt x="799" y="291"/>
                  </a:lnTo>
                  <a:lnTo>
                    <a:pt x="785" y="263"/>
                  </a:lnTo>
                  <a:lnTo>
                    <a:pt x="772" y="237"/>
                  </a:lnTo>
                  <a:lnTo>
                    <a:pt x="757" y="212"/>
                  </a:lnTo>
                  <a:lnTo>
                    <a:pt x="742" y="187"/>
                  </a:lnTo>
                  <a:lnTo>
                    <a:pt x="726" y="165"/>
                  </a:lnTo>
                  <a:lnTo>
                    <a:pt x="710" y="144"/>
                  </a:lnTo>
                  <a:lnTo>
                    <a:pt x="692" y="123"/>
                  </a:lnTo>
                  <a:lnTo>
                    <a:pt x="674" y="105"/>
                  </a:lnTo>
                  <a:lnTo>
                    <a:pt x="656" y="88"/>
                  </a:lnTo>
                  <a:lnTo>
                    <a:pt x="637" y="72"/>
                  </a:lnTo>
                  <a:lnTo>
                    <a:pt x="618" y="58"/>
                  </a:lnTo>
                  <a:lnTo>
                    <a:pt x="598" y="45"/>
                  </a:lnTo>
                  <a:lnTo>
                    <a:pt x="579" y="33"/>
                  </a:lnTo>
                  <a:lnTo>
                    <a:pt x="558" y="23"/>
                  </a:lnTo>
                  <a:lnTo>
                    <a:pt x="537" y="15"/>
                  </a:lnTo>
                  <a:lnTo>
                    <a:pt x="516" y="9"/>
                  </a:lnTo>
                  <a:lnTo>
                    <a:pt x="494" y="5"/>
                  </a:lnTo>
                  <a:lnTo>
                    <a:pt x="473" y="1"/>
                  </a:lnTo>
                  <a:lnTo>
                    <a:pt x="451" y="0"/>
                  </a:lnTo>
                  <a:lnTo>
                    <a:pt x="428" y="1"/>
                  </a:lnTo>
                  <a:lnTo>
                    <a:pt x="406" y="5"/>
                  </a:lnTo>
                  <a:lnTo>
                    <a:pt x="383" y="9"/>
                  </a:lnTo>
                  <a:lnTo>
                    <a:pt x="361" y="15"/>
                  </a:lnTo>
                  <a:lnTo>
                    <a:pt x="340" y="23"/>
                  </a:lnTo>
                  <a:lnTo>
                    <a:pt x="318" y="33"/>
                  </a:lnTo>
                  <a:lnTo>
                    <a:pt x="298" y="45"/>
                  </a:lnTo>
                  <a:lnTo>
                    <a:pt x="277" y="58"/>
                  </a:lnTo>
                  <a:lnTo>
                    <a:pt x="256" y="72"/>
                  </a:lnTo>
                  <a:lnTo>
                    <a:pt x="237" y="88"/>
                  </a:lnTo>
                  <a:lnTo>
                    <a:pt x="219" y="105"/>
                  </a:lnTo>
                  <a:lnTo>
                    <a:pt x="200" y="123"/>
                  </a:lnTo>
                  <a:lnTo>
                    <a:pt x="182" y="144"/>
                  </a:lnTo>
                  <a:lnTo>
                    <a:pt x="166" y="165"/>
                  </a:lnTo>
                  <a:lnTo>
                    <a:pt x="148" y="187"/>
                  </a:lnTo>
                  <a:lnTo>
                    <a:pt x="133" y="212"/>
                  </a:lnTo>
                  <a:lnTo>
                    <a:pt x="118" y="237"/>
                  </a:lnTo>
                  <a:lnTo>
                    <a:pt x="104" y="263"/>
                  </a:lnTo>
                  <a:lnTo>
                    <a:pt x="90" y="291"/>
                  </a:lnTo>
                  <a:lnTo>
                    <a:pt x="78" y="319"/>
                  </a:lnTo>
                  <a:lnTo>
                    <a:pt x="66" y="348"/>
                  </a:lnTo>
                  <a:lnTo>
                    <a:pt x="55" y="379"/>
                  </a:lnTo>
                  <a:lnTo>
                    <a:pt x="46" y="410"/>
                  </a:lnTo>
                  <a:lnTo>
                    <a:pt x="36" y="443"/>
                  </a:lnTo>
                  <a:lnTo>
                    <a:pt x="28" y="476"/>
                  </a:lnTo>
                  <a:lnTo>
                    <a:pt x="21" y="510"/>
                  </a:lnTo>
                  <a:lnTo>
                    <a:pt x="14" y="544"/>
                  </a:lnTo>
                  <a:lnTo>
                    <a:pt x="10" y="580"/>
                  </a:lnTo>
                  <a:lnTo>
                    <a:pt x="6" y="617"/>
                  </a:lnTo>
                  <a:lnTo>
                    <a:pt x="2" y="654"/>
                  </a:lnTo>
                  <a:lnTo>
                    <a:pt x="1" y="690"/>
                  </a:lnTo>
                  <a:lnTo>
                    <a:pt x="0" y="728"/>
                  </a:lnTo>
                  <a:lnTo>
                    <a:pt x="1" y="768"/>
                  </a:lnTo>
                  <a:lnTo>
                    <a:pt x="2" y="806"/>
                  </a:lnTo>
                  <a:lnTo>
                    <a:pt x="6" y="845"/>
                  </a:lnTo>
                  <a:lnTo>
                    <a:pt x="10" y="882"/>
                  </a:lnTo>
                  <a:lnTo>
                    <a:pt x="14" y="919"/>
                  </a:lnTo>
                  <a:lnTo>
                    <a:pt x="21" y="954"/>
                  </a:lnTo>
                  <a:lnTo>
                    <a:pt x="28" y="989"/>
                  </a:lnTo>
                  <a:lnTo>
                    <a:pt x="36" y="1022"/>
                  </a:lnTo>
                  <a:lnTo>
                    <a:pt x="46" y="1056"/>
                  </a:lnTo>
                  <a:lnTo>
                    <a:pt x="55" y="1088"/>
                  </a:lnTo>
                  <a:lnTo>
                    <a:pt x="66" y="1119"/>
                  </a:lnTo>
                  <a:lnTo>
                    <a:pt x="78" y="1149"/>
                  </a:lnTo>
                  <a:lnTo>
                    <a:pt x="90" y="1178"/>
                  </a:lnTo>
                  <a:lnTo>
                    <a:pt x="104" y="1206"/>
                  </a:lnTo>
                  <a:lnTo>
                    <a:pt x="118" y="1232"/>
                  </a:lnTo>
                  <a:lnTo>
                    <a:pt x="133" y="1258"/>
                  </a:lnTo>
                  <a:lnTo>
                    <a:pt x="148" y="1282"/>
                  </a:lnTo>
                  <a:lnTo>
                    <a:pt x="166" y="1306"/>
                  </a:lnTo>
                  <a:lnTo>
                    <a:pt x="182" y="1327"/>
                  </a:lnTo>
                  <a:lnTo>
                    <a:pt x="200" y="1348"/>
                  </a:lnTo>
                  <a:lnTo>
                    <a:pt x="219" y="1366"/>
                  </a:lnTo>
                  <a:lnTo>
                    <a:pt x="237" y="1384"/>
                  </a:lnTo>
                  <a:lnTo>
                    <a:pt x="256" y="1400"/>
                  </a:lnTo>
                  <a:lnTo>
                    <a:pt x="277" y="1414"/>
                  </a:lnTo>
                  <a:lnTo>
                    <a:pt x="298" y="1427"/>
                  </a:lnTo>
                  <a:lnTo>
                    <a:pt x="318" y="1439"/>
                  </a:lnTo>
                  <a:lnTo>
                    <a:pt x="340" y="1449"/>
                  </a:lnTo>
                  <a:lnTo>
                    <a:pt x="361" y="1456"/>
                  </a:lnTo>
                  <a:lnTo>
                    <a:pt x="383" y="1463"/>
                  </a:lnTo>
                  <a:lnTo>
                    <a:pt x="406" y="1467"/>
                  </a:lnTo>
                  <a:lnTo>
                    <a:pt x="428" y="1470"/>
                  </a:lnTo>
                  <a:lnTo>
                    <a:pt x="451" y="1471"/>
                  </a:lnTo>
                  <a:close/>
                </a:path>
              </a:pathLst>
            </a:custGeom>
            <a:solidFill>
              <a:srgbClr val="FFFFFF"/>
            </a:solidFill>
            <a:ln w="9525">
              <a:noFill/>
              <a:round/>
              <a:headEnd/>
              <a:tailEnd/>
            </a:ln>
          </p:spPr>
          <p:txBody>
            <a:bodyPr/>
            <a:lstStyle/>
            <a:p>
              <a:endParaRPr lang="en-US"/>
            </a:p>
          </p:txBody>
        </p:sp>
        <p:sp>
          <p:nvSpPr>
            <p:cNvPr id="13445" name="Freeform 133"/>
            <p:cNvSpPr>
              <a:spLocks noChangeAspect="1"/>
            </p:cNvSpPr>
            <p:nvPr/>
          </p:nvSpPr>
          <p:spPr bwMode="black">
            <a:xfrm>
              <a:off x="4427" y="1812"/>
              <a:ext cx="133" cy="270"/>
            </a:xfrm>
            <a:custGeom>
              <a:avLst/>
              <a:gdLst/>
              <a:ahLst/>
              <a:cxnLst>
                <a:cxn ang="0">
                  <a:pos x="0" y="0"/>
                </a:cxn>
                <a:cxn ang="0">
                  <a:pos x="1048" y="1819"/>
                </a:cxn>
                <a:cxn ang="0">
                  <a:pos x="1048" y="102"/>
                </a:cxn>
                <a:cxn ang="0">
                  <a:pos x="1193" y="102"/>
                </a:cxn>
                <a:cxn ang="0">
                  <a:pos x="1193" y="2432"/>
                </a:cxn>
                <a:cxn ang="0">
                  <a:pos x="160" y="611"/>
                </a:cxn>
                <a:cxn ang="0">
                  <a:pos x="160" y="2329"/>
                </a:cxn>
                <a:cxn ang="0">
                  <a:pos x="0" y="2329"/>
                </a:cxn>
                <a:cxn ang="0">
                  <a:pos x="0" y="0"/>
                </a:cxn>
              </a:cxnLst>
              <a:rect l="0" t="0" r="r" b="b"/>
              <a:pathLst>
                <a:path w="1193" h="2432">
                  <a:moveTo>
                    <a:pt x="0" y="0"/>
                  </a:moveTo>
                  <a:lnTo>
                    <a:pt x="1048" y="1819"/>
                  </a:lnTo>
                  <a:lnTo>
                    <a:pt x="1048" y="102"/>
                  </a:lnTo>
                  <a:lnTo>
                    <a:pt x="1193" y="102"/>
                  </a:lnTo>
                  <a:lnTo>
                    <a:pt x="1193" y="2432"/>
                  </a:lnTo>
                  <a:lnTo>
                    <a:pt x="160" y="611"/>
                  </a:lnTo>
                  <a:lnTo>
                    <a:pt x="160" y="2329"/>
                  </a:lnTo>
                  <a:lnTo>
                    <a:pt x="0" y="2329"/>
                  </a:lnTo>
                  <a:lnTo>
                    <a:pt x="0" y="0"/>
                  </a:lnTo>
                  <a:close/>
                </a:path>
              </a:pathLst>
            </a:custGeom>
            <a:solidFill>
              <a:srgbClr val="FFFFFF"/>
            </a:solidFill>
            <a:ln w="9525">
              <a:noFill/>
              <a:round/>
              <a:headEnd/>
              <a:tailEnd/>
            </a:ln>
          </p:spPr>
          <p:txBody>
            <a:bodyPr/>
            <a:lstStyle/>
            <a:p>
              <a:endParaRPr lang="en-US"/>
            </a:p>
          </p:txBody>
        </p:sp>
        <p:sp>
          <p:nvSpPr>
            <p:cNvPr id="13446" name="Freeform 134"/>
            <p:cNvSpPr>
              <a:spLocks noChangeAspect="1" noEditPoints="1"/>
            </p:cNvSpPr>
            <p:nvPr/>
          </p:nvSpPr>
          <p:spPr bwMode="black">
            <a:xfrm>
              <a:off x="4580" y="1912"/>
              <a:ext cx="92" cy="164"/>
            </a:xfrm>
            <a:custGeom>
              <a:avLst/>
              <a:gdLst/>
              <a:ahLst/>
              <a:cxnLst>
                <a:cxn ang="0">
                  <a:pos x="469" y="225"/>
                </a:cxn>
                <a:cxn ang="0">
                  <a:pos x="525" y="249"/>
                </a:cxn>
                <a:cxn ang="0">
                  <a:pos x="575" y="290"/>
                </a:cxn>
                <a:cxn ang="0">
                  <a:pos x="616" y="346"/>
                </a:cxn>
                <a:cxn ang="0">
                  <a:pos x="650" y="417"/>
                </a:cxn>
                <a:cxn ang="0">
                  <a:pos x="675" y="498"/>
                </a:cxn>
                <a:cxn ang="0">
                  <a:pos x="691" y="590"/>
                </a:cxn>
                <a:cxn ang="0">
                  <a:pos x="698" y="688"/>
                </a:cxn>
                <a:cxn ang="0">
                  <a:pos x="692" y="846"/>
                </a:cxn>
                <a:cxn ang="0">
                  <a:pos x="677" y="944"/>
                </a:cxn>
                <a:cxn ang="0">
                  <a:pos x="654" y="1033"/>
                </a:cxn>
                <a:cxn ang="0">
                  <a:pos x="622" y="1111"/>
                </a:cxn>
                <a:cxn ang="0">
                  <a:pos x="582" y="1174"/>
                </a:cxn>
                <a:cxn ang="0">
                  <a:pos x="532" y="1219"/>
                </a:cxn>
                <a:cxn ang="0">
                  <a:pos x="472" y="1246"/>
                </a:cxn>
                <a:cxn ang="0">
                  <a:pos x="405" y="1252"/>
                </a:cxn>
                <a:cxn ang="0">
                  <a:pos x="345" y="1234"/>
                </a:cxn>
                <a:cxn ang="0">
                  <a:pos x="292" y="1197"/>
                </a:cxn>
                <a:cxn ang="0">
                  <a:pos x="246" y="1139"/>
                </a:cxn>
                <a:cxn ang="0">
                  <a:pos x="209" y="1068"/>
                </a:cxn>
                <a:cxn ang="0">
                  <a:pos x="180" y="985"/>
                </a:cxn>
                <a:cxn ang="0">
                  <a:pos x="160" y="890"/>
                </a:cxn>
                <a:cxn ang="0">
                  <a:pos x="148" y="791"/>
                </a:cxn>
                <a:cxn ang="0">
                  <a:pos x="146" y="689"/>
                </a:cxn>
                <a:cxn ang="0">
                  <a:pos x="152" y="594"/>
                </a:cxn>
                <a:cxn ang="0">
                  <a:pos x="168" y="504"/>
                </a:cxn>
                <a:cxn ang="0">
                  <a:pos x="193" y="423"/>
                </a:cxn>
                <a:cxn ang="0">
                  <a:pos x="227" y="352"/>
                </a:cxn>
                <a:cxn ang="0">
                  <a:pos x="269" y="293"/>
                </a:cxn>
                <a:cxn ang="0">
                  <a:pos x="318" y="250"/>
                </a:cxn>
                <a:cxn ang="0">
                  <a:pos x="374" y="225"/>
                </a:cxn>
                <a:cxn ang="0">
                  <a:pos x="829" y="29"/>
                </a:cxn>
                <a:cxn ang="0">
                  <a:pos x="672" y="207"/>
                </a:cxn>
                <a:cxn ang="0">
                  <a:pos x="617" y="115"/>
                </a:cxn>
                <a:cxn ang="0">
                  <a:pos x="549" y="49"/>
                </a:cxn>
                <a:cxn ang="0">
                  <a:pos x="471" y="10"/>
                </a:cxn>
                <a:cxn ang="0">
                  <a:pos x="383" y="1"/>
                </a:cxn>
                <a:cxn ang="0">
                  <a:pos x="293" y="24"/>
                </a:cxn>
                <a:cxn ang="0">
                  <a:pos x="214" y="74"/>
                </a:cxn>
                <a:cxn ang="0">
                  <a:pos x="147" y="148"/>
                </a:cxn>
                <a:cxn ang="0">
                  <a:pos x="93" y="242"/>
                </a:cxn>
                <a:cxn ang="0">
                  <a:pos x="49" y="355"/>
                </a:cxn>
                <a:cxn ang="0">
                  <a:pos x="20" y="482"/>
                </a:cxn>
                <a:cxn ang="0">
                  <a:pos x="3" y="620"/>
                </a:cxn>
                <a:cxn ang="0">
                  <a:pos x="0" y="765"/>
                </a:cxn>
                <a:cxn ang="0">
                  <a:pos x="10" y="909"/>
                </a:cxn>
                <a:cxn ang="0">
                  <a:pos x="35" y="1043"/>
                </a:cxn>
                <a:cxn ang="0">
                  <a:pos x="74" y="1165"/>
                </a:cxn>
                <a:cxn ang="0">
                  <a:pos x="124" y="1272"/>
                </a:cxn>
                <a:cxn ang="0">
                  <a:pos x="186" y="1360"/>
                </a:cxn>
                <a:cxn ang="0">
                  <a:pos x="258" y="1424"/>
                </a:cxn>
                <a:cxn ang="0">
                  <a:pos x="339" y="1463"/>
                </a:cxn>
                <a:cxn ang="0">
                  <a:pos x="429" y="1470"/>
                </a:cxn>
                <a:cxn ang="0">
                  <a:pos x="508" y="1446"/>
                </a:cxn>
                <a:cxn ang="0">
                  <a:pos x="578" y="1393"/>
                </a:cxn>
                <a:cxn ang="0">
                  <a:pos x="641" y="1313"/>
                </a:cxn>
                <a:cxn ang="0">
                  <a:pos x="698" y="1238"/>
                </a:cxn>
              </a:cxnLst>
              <a:rect l="0" t="0" r="r" b="b"/>
              <a:pathLst>
                <a:path w="829" h="1471">
                  <a:moveTo>
                    <a:pt x="421" y="219"/>
                  </a:moveTo>
                  <a:lnTo>
                    <a:pt x="438" y="220"/>
                  </a:lnTo>
                  <a:lnTo>
                    <a:pt x="454" y="222"/>
                  </a:lnTo>
                  <a:lnTo>
                    <a:pt x="469" y="225"/>
                  </a:lnTo>
                  <a:lnTo>
                    <a:pt x="483" y="229"/>
                  </a:lnTo>
                  <a:lnTo>
                    <a:pt x="498" y="235"/>
                  </a:lnTo>
                  <a:lnTo>
                    <a:pt x="512" y="241"/>
                  </a:lnTo>
                  <a:lnTo>
                    <a:pt x="525" y="249"/>
                  </a:lnTo>
                  <a:lnTo>
                    <a:pt x="538" y="258"/>
                  </a:lnTo>
                  <a:lnTo>
                    <a:pt x="551" y="267"/>
                  </a:lnTo>
                  <a:lnTo>
                    <a:pt x="563" y="278"/>
                  </a:lnTo>
                  <a:lnTo>
                    <a:pt x="575" y="290"/>
                  </a:lnTo>
                  <a:lnTo>
                    <a:pt x="586" y="303"/>
                  </a:lnTo>
                  <a:lnTo>
                    <a:pt x="597" y="316"/>
                  </a:lnTo>
                  <a:lnTo>
                    <a:pt x="606" y="331"/>
                  </a:lnTo>
                  <a:lnTo>
                    <a:pt x="616" y="346"/>
                  </a:lnTo>
                  <a:lnTo>
                    <a:pt x="626" y="363"/>
                  </a:lnTo>
                  <a:lnTo>
                    <a:pt x="633" y="380"/>
                  </a:lnTo>
                  <a:lnTo>
                    <a:pt x="642" y="398"/>
                  </a:lnTo>
                  <a:lnTo>
                    <a:pt x="650" y="417"/>
                  </a:lnTo>
                  <a:lnTo>
                    <a:pt x="657" y="436"/>
                  </a:lnTo>
                  <a:lnTo>
                    <a:pt x="664" y="456"/>
                  </a:lnTo>
                  <a:lnTo>
                    <a:pt x="669" y="477"/>
                  </a:lnTo>
                  <a:lnTo>
                    <a:pt x="675" y="498"/>
                  </a:lnTo>
                  <a:lnTo>
                    <a:pt x="680" y="520"/>
                  </a:lnTo>
                  <a:lnTo>
                    <a:pt x="684" y="542"/>
                  </a:lnTo>
                  <a:lnTo>
                    <a:pt x="688" y="566"/>
                  </a:lnTo>
                  <a:lnTo>
                    <a:pt x="691" y="590"/>
                  </a:lnTo>
                  <a:lnTo>
                    <a:pt x="693" y="613"/>
                  </a:lnTo>
                  <a:lnTo>
                    <a:pt x="695" y="638"/>
                  </a:lnTo>
                  <a:lnTo>
                    <a:pt x="697" y="663"/>
                  </a:lnTo>
                  <a:lnTo>
                    <a:pt x="698" y="688"/>
                  </a:lnTo>
                  <a:lnTo>
                    <a:pt x="698" y="714"/>
                  </a:lnTo>
                  <a:lnTo>
                    <a:pt x="697" y="768"/>
                  </a:lnTo>
                  <a:lnTo>
                    <a:pt x="694" y="821"/>
                  </a:lnTo>
                  <a:lnTo>
                    <a:pt x="692" y="846"/>
                  </a:lnTo>
                  <a:lnTo>
                    <a:pt x="689" y="872"/>
                  </a:lnTo>
                  <a:lnTo>
                    <a:pt x="685" y="897"/>
                  </a:lnTo>
                  <a:lnTo>
                    <a:pt x="681" y="921"/>
                  </a:lnTo>
                  <a:lnTo>
                    <a:pt x="677" y="944"/>
                  </a:lnTo>
                  <a:lnTo>
                    <a:pt x="672" y="968"/>
                  </a:lnTo>
                  <a:lnTo>
                    <a:pt x="667" y="991"/>
                  </a:lnTo>
                  <a:lnTo>
                    <a:pt x="661" y="1013"/>
                  </a:lnTo>
                  <a:lnTo>
                    <a:pt x="654" y="1033"/>
                  </a:lnTo>
                  <a:lnTo>
                    <a:pt x="646" y="1054"/>
                  </a:lnTo>
                  <a:lnTo>
                    <a:pt x="639" y="1073"/>
                  </a:lnTo>
                  <a:lnTo>
                    <a:pt x="631" y="1093"/>
                  </a:lnTo>
                  <a:lnTo>
                    <a:pt x="622" y="1111"/>
                  </a:lnTo>
                  <a:lnTo>
                    <a:pt x="613" y="1127"/>
                  </a:lnTo>
                  <a:lnTo>
                    <a:pt x="603" y="1144"/>
                  </a:lnTo>
                  <a:lnTo>
                    <a:pt x="592" y="1159"/>
                  </a:lnTo>
                  <a:lnTo>
                    <a:pt x="582" y="1174"/>
                  </a:lnTo>
                  <a:lnTo>
                    <a:pt x="570" y="1187"/>
                  </a:lnTo>
                  <a:lnTo>
                    <a:pt x="558" y="1199"/>
                  </a:lnTo>
                  <a:lnTo>
                    <a:pt x="545" y="1209"/>
                  </a:lnTo>
                  <a:lnTo>
                    <a:pt x="532" y="1219"/>
                  </a:lnTo>
                  <a:lnTo>
                    <a:pt x="518" y="1228"/>
                  </a:lnTo>
                  <a:lnTo>
                    <a:pt x="503" y="1235"/>
                  </a:lnTo>
                  <a:lnTo>
                    <a:pt x="487" y="1242"/>
                  </a:lnTo>
                  <a:lnTo>
                    <a:pt x="472" y="1246"/>
                  </a:lnTo>
                  <a:lnTo>
                    <a:pt x="456" y="1250"/>
                  </a:lnTo>
                  <a:lnTo>
                    <a:pt x="439" y="1252"/>
                  </a:lnTo>
                  <a:lnTo>
                    <a:pt x="421" y="1253"/>
                  </a:lnTo>
                  <a:lnTo>
                    <a:pt x="405" y="1252"/>
                  </a:lnTo>
                  <a:lnTo>
                    <a:pt x="390" y="1250"/>
                  </a:lnTo>
                  <a:lnTo>
                    <a:pt x="374" y="1246"/>
                  </a:lnTo>
                  <a:lnTo>
                    <a:pt x="360" y="1241"/>
                  </a:lnTo>
                  <a:lnTo>
                    <a:pt x="345" y="1234"/>
                  </a:lnTo>
                  <a:lnTo>
                    <a:pt x="332" y="1227"/>
                  </a:lnTo>
                  <a:lnTo>
                    <a:pt x="318" y="1218"/>
                  </a:lnTo>
                  <a:lnTo>
                    <a:pt x="305" y="1207"/>
                  </a:lnTo>
                  <a:lnTo>
                    <a:pt x="292" y="1197"/>
                  </a:lnTo>
                  <a:lnTo>
                    <a:pt x="280" y="1184"/>
                  </a:lnTo>
                  <a:lnTo>
                    <a:pt x="269" y="1169"/>
                  </a:lnTo>
                  <a:lnTo>
                    <a:pt x="257" y="1155"/>
                  </a:lnTo>
                  <a:lnTo>
                    <a:pt x="246" y="1139"/>
                  </a:lnTo>
                  <a:lnTo>
                    <a:pt x="237" y="1123"/>
                  </a:lnTo>
                  <a:lnTo>
                    <a:pt x="227" y="1106"/>
                  </a:lnTo>
                  <a:lnTo>
                    <a:pt x="218" y="1087"/>
                  </a:lnTo>
                  <a:lnTo>
                    <a:pt x="209" y="1068"/>
                  </a:lnTo>
                  <a:lnTo>
                    <a:pt x="201" y="1048"/>
                  </a:lnTo>
                  <a:lnTo>
                    <a:pt x="193" y="1028"/>
                  </a:lnTo>
                  <a:lnTo>
                    <a:pt x="187" y="1006"/>
                  </a:lnTo>
                  <a:lnTo>
                    <a:pt x="180" y="985"/>
                  </a:lnTo>
                  <a:lnTo>
                    <a:pt x="174" y="962"/>
                  </a:lnTo>
                  <a:lnTo>
                    <a:pt x="168" y="938"/>
                  </a:lnTo>
                  <a:lnTo>
                    <a:pt x="164" y="915"/>
                  </a:lnTo>
                  <a:lnTo>
                    <a:pt x="160" y="890"/>
                  </a:lnTo>
                  <a:lnTo>
                    <a:pt x="155" y="867"/>
                  </a:lnTo>
                  <a:lnTo>
                    <a:pt x="152" y="842"/>
                  </a:lnTo>
                  <a:lnTo>
                    <a:pt x="150" y="817"/>
                  </a:lnTo>
                  <a:lnTo>
                    <a:pt x="148" y="791"/>
                  </a:lnTo>
                  <a:lnTo>
                    <a:pt x="146" y="766"/>
                  </a:lnTo>
                  <a:lnTo>
                    <a:pt x="146" y="740"/>
                  </a:lnTo>
                  <a:lnTo>
                    <a:pt x="145" y="714"/>
                  </a:lnTo>
                  <a:lnTo>
                    <a:pt x="146" y="689"/>
                  </a:lnTo>
                  <a:lnTo>
                    <a:pt x="146" y="665"/>
                  </a:lnTo>
                  <a:lnTo>
                    <a:pt x="148" y="642"/>
                  </a:lnTo>
                  <a:lnTo>
                    <a:pt x="150" y="618"/>
                  </a:lnTo>
                  <a:lnTo>
                    <a:pt x="152" y="594"/>
                  </a:lnTo>
                  <a:lnTo>
                    <a:pt x="155" y="571"/>
                  </a:lnTo>
                  <a:lnTo>
                    <a:pt x="160" y="549"/>
                  </a:lnTo>
                  <a:lnTo>
                    <a:pt x="164" y="526"/>
                  </a:lnTo>
                  <a:lnTo>
                    <a:pt x="168" y="504"/>
                  </a:lnTo>
                  <a:lnTo>
                    <a:pt x="174" y="483"/>
                  </a:lnTo>
                  <a:lnTo>
                    <a:pt x="180" y="462"/>
                  </a:lnTo>
                  <a:lnTo>
                    <a:pt x="187" y="443"/>
                  </a:lnTo>
                  <a:lnTo>
                    <a:pt x="193" y="423"/>
                  </a:lnTo>
                  <a:lnTo>
                    <a:pt x="201" y="404"/>
                  </a:lnTo>
                  <a:lnTo>
                    <a:pt x="209" y="385"/>
                  </a:lnTo>
                  <a:lnTo>
                    <a:pt x="218" y="368"/>
                  </a:lnTo>
                  <a:lnTo>
                    <a:pt x="227" y="352"/>
                  </a:lnTo>
                  <a:lnTo>
                    <a:pt x="237" y="336"/>
                  </a:lnTo>
                  <a:lnTo>
                    <a:pt x="246" y="320"/>
                  </a:lnTo>
                  <a:lnTo>
                    <a:pt x="257" y="306"/>
                  </a:lnTo>
                  <a:lnTo>
                    <a:pt x="269" y="293"/>
                  </a:lnTo>
                  <a:lnTo>
                    <a:pt x="280" y="281"/>
                  </a:lnTo>
                  <a:lnTo>
                    <a:pt x="292" y="270"/>
                  </a:lnTo>
                  <a:lnTo>
                    <a:pt x="305" y="260"/>
                  </a:lnTo>
                  <a:lnTo>
                    <a:pt x="318" y="250"/>
                  </a:lnTo>
                  <a:lnTo>
                    <a:pt x="332" y="242"/>
                  </a:lnTo>
                  <a:lnTo>
                    <a:pt x="345" y="235"/>
                  </a:lnTo>
                  <a:lnTo>
                    <a:pt x="360" y="229"/>
                  </a:lnTo>
                  <a:lnTo>
                    <a:pt x="374" y="225"/>
                  </a:lnTo>
                  <a:lnTo>
                    <a:pt x="390" y="222"/>
                  </a:lnTo>
                  <a:lnTo>
                    <a:pt x="405" y="220"/>
                  </a:lnTo>
                  <a:lnTo>
                    <a:pt x="421" y="219"/>
                  </a:lnTo>
                  <a:close/>
                  <a:moveTo>
                    <a:pt x="829" y="29"/>
                  </a:moveTo>
                  <a:lnTo>
                    <a:pt x="698" y="29"/>
                  </a:lnTo>
                  <a:lnTo>
                    <a:pt x="698" y="234"/>
                  </a:lnTo>
                  <a:lnTo>
                    <a:pt x="683" y="234"/>
                  </a:lnTo>
                  <a:lnTo>
                    <a:pt x="672" y="207"/>
                  </a:lnTo>
                  <a:lnTo>
                    <a:pt x="659" y="182"/>
                  </a:lnTo>
                  <a:lnTo>
                    <a:pt x="646" y="158"/>
                  </a:lnTo>
                  <a:lnTo>
                    <a:pt x="632" y="135"/>
                  </a:lnTo>
                  <a:lnTo>
                    <a:pt x="617" y="115"/>
                  </a:lnTo>
                  <a:lnTo>
                    <a:pt x="601" y="96"/>
                  </a:lnTo>
                  <a:lnTo>
                    <a:pt x="585" y="78"/>
                  </a:lnTo>
                  <a:lnTo>
                    <a:pt x="568" y="63"/>
                  </a:lnTo>
                  <a:lnTo>
                    <a:pt x="549" y="49"/>
                  </a:lnTo>
                  <a:lnTo>
                    <a:pt x="531" y="36"/>
                  </a:lnTo>
                  <a:lnTo>
                    <a:pt x="511" y="25"/>
                  </a:lnTo>
                  <a:lnTo>
                    <a:pt x="491" y="16"/>
                  </a:lnTo>
                  <a:lnTo>
                    <a:pt x="471" y="10"/>
                  </a:lnTo>
                  <a:lnTo>
                    <a:pt x="450" y="5"/>
                  </a:lnTo>
                  <a:lnTo>
                    <a:pt x="429" y="1"/>
                  </a:lnTo>
                  <a:lnTo>
                    <a:pt x="407" y="0"/>
                  </a:lnTo>
                  <a:lnTo>
                    <a:pt x="383" y="1"/>
                  </a:lnTo>
                  <a:lnTo>
                    <a:pt x="359" y="5"/>
                  </a:lnTo>
                  <a:lnTo>
                    <a:pt x="336" y="9"/>
                  </a:lnTo>
                  <a:lnTo>
                    <a:pt x="314" y="15"/>
                  </a:lnTo>
                  <a:lnTo>
                    <a:pt x="293" y="24"/>
                  </a:lnTo>
                  <a:lnTo>
                    <a:pt x="272" y="34"/>
                  </a:lnTo>
                  <a:lnTo>
                    <a:pt x="252" y="46"/>
                  </a:lnTo>
                  <a:lnTo>
                    <a:pt x="233" y="60"/>
                  </a:lnTo>
                  <a:lnTo>
                    <a:pt x="214" y="74"/>
                  </a:lnTo>
                  <a:lnTo>
                    <a:pt x="196" y="90"/>
                  </a:lnTo>
                  <a:lnTo>
                    <a:pt x="179" y="108"/>
                  </a:lnTo>
                  <a:lnTo>
                    <a:pt x="163" y="128"/>
                  </a:lnTo>
                  <a:lnTo>
                    <a:pt x="147" y="148"/>
                  </a:lnTo>
                  <a:lnTo>
                    <a:pt x="133" y="170"/>
                  </a:lnTo>
                  <a:lnTo>
                    <a:pt x="119" y="193"/>
                  </a:lnTo>
                  <a:lnTo>
                    <a:pt x="105" y="218"/>
                  </a:lnTo>
                  <a:lnTo>
                    <a:pt x="93" y="242"/>
                  </a:lnTo>
                  <a:lnTo>
                    <a:pt x="81" y="270"/>
                  </a:lnTo>
                  <a:lnTo>
                    <a:pt x="70" y="297"/>
                  </a:lnTo>
                  <a:lnTo>
                    <a:pt x="59" y="326"/>
                  </a:lnTo>
                  <a:lnTo>
                    <a:pt x="49" y="355"/>
                  </a:lnTo>
                  <a:lnTo>
                    <a:pt x="41" y="385"/>
                  </a:lnTo>
                  <a:lnTo>
                    <a:pt x="33" y="417"/>
                  </a:lnTo>
                  <a:lnTo>
                    <a:pt x="27" y="449"/>
                  </a:lnTo>
                  <a:lnTo>
                    <a:pt x="20" y="482"/>
                  </a:lnTo>
                  <a:lnTo>
                    <a:pt x="15" y="515"/>
                  </a:lnTo>
                  <a:lnTo>
                    <a:pt x="10" y="550"/>
                  </a:lnTo>
                  <a:lnTo>
                    <a:pt x="6" y="584"/>
                  </a:lnTo>
                  <a:lnTo>
                    <a:pt x="3" y="620"/>
                  </a:lnTo>
                  <a:lnTo>
                    <a:pt x="1" y="656"/>
                  </a:lnTo>
                  <a:lnTo>
                    <a:pt x="0" y="692"/>
                  </a:lnTo>
                  <a:lnTo>
                    <a:pt x="0" y="728"/>
                  </a:lnTo>
                  <a:lnTo>
                    <a:pt x="0" y="765"/>
                  </a:lnTo>
                  <a:lnTo>
                    <a:pt x="1" y="802"/>
                  </a:lnTo>
                  <a:lnTo>
                    <a:pt x="4" y="837"/>
                  </a:lnTo>
                  <a:lnTo>
                    <a:pt x="7" y="873"/>
                  </a:lnTo>
                  <a:lnTo>
                    <a:pt x="10" y="909"/>
                  </a:lnTo>
                  <a:lnTo>
                    <a:pt x="16" y="943"/>
                  </a:lnTo>
                  <a:lnTo>
                    <a:pt x="21" y="977"/>
                  </a:lnTo>
                  <a:lnTo>
                    <a:pt x="28" y="1010"/>
                  </a:lnTo>
                  <a:lnTo>
                    <a:pt x="35" y="1043"/>
                  </a:lnTo>
                  <a:lnTo>
                    <a:pt x="44" y="1075"/>
                  </a:lnTo>
                  <a:lnTo>
                    <a:pt x="54" y="1106"/>
                  </a:lnTo>
                  <a:lnTo>
                    <a:pt x="63" y="1136"/>
                  </a:lnTo>
                  <a:lnTo>
                    <a:pt x="74" y="1165"/>
                  </a:lnTo>
                  <a:lnTo>
                    <a:pt x="85" y="1194"/>
                  </a:lnTo>
                  <a:lnTo>
                    <a:pt x="97" y="1221"/>
                  </a:lnTo>
                  <a:lnTo>
                    <a:pt x="110" y="1247"/>
                  </a:lnTo>
                  <a:lnTo>
                    <a:pt x="124" y="1272"/>
                  </a:lnTo>
                  <a:lnTo>
                    <a:pt x="138" y="1296"/>
                  </a:lnTo>
                  <a:lnTo>
                    <a:pt x="153" y="1319"/>
                  </a:lnTo>
                  <a:lnTo>
                    <a:pt x="169" y="1339"/>
                  </a:lnTo>
                  <a:lnTo>
                    <a:pt x="186" y="1360"/>
                  </a:lnTo>
                  <a:lnTo>
                    <a:pt x="203" y="1378"/>
                  </a:lnTo>
                  <a:lnTo>
                    <a:pt x="220" y="1394"/>
                  </a:lnTo>
                  <a:lnTo>
                    <a:pt x="239" y="1411"/>
                  </a:lnTo>
                  <a:lnTo>
                    <a:pt x="258" y="1424"/>
                  </a:lnTo>
                  <a:lnTo>
                    <a:pt x="278" y="1437"/>
                  </a:lnTo>
                  <a:lnTo>
                    <a:pt x="298" y="1446"/>
                  </a:lnTo>
                  <a:lnTo>
                    <a:pt x="319" y="1455"/>
                  </a:lnTo>
                  <a:lnTo>
                    <a:pt x="339" y="1463"/>
                  </a:lnTo>
                  <a:lnTo>
                    <a:pt x="362" y="1467"/>
                  </a:lnTo>
                  <a:lnTo>
                    <a:pt x="384" y="1470"/>
                  </a:lnTo>
                  <a:lnTo>
                    <a:pt x="407" y="1471"/>
                  </a:lnTo>
                  <a:lnTo>
                    <a:pt x="429" y="1470"/>
                  </a:lnTo>
                  <a:lnTo>
                    <a:pt x="450" y="1467"/>
                  </a:lnTo>
                  <a:lnTo>
                    <a:pt x="469" y="1463"/>
                  </a:lnTo>
                  <a:lnTo>
                    <a:pt x="490" y="1455"/>
                  </a:lnTo>
                  <a:lnTo>
                    <a:pt x="508" y="1446"/>
                  </a:lnTo>
                  <a:lnTo>
                    <a:pt x="526" y="1436"/>
                  </a:lnTo>
                  <a:lnTo>
                    <a:pt x="545" y="1424"/>
                  </a:lnTo>
                  <a:lnTo>
                    <a:pt x="562" y="1410"/>
                  </a:lnTo>
                  <a:lnTo>
                    <a:pt x="578" y="1393"/>
                  </a:lnTo>
                  <a:lnTo>
                    <a:pt x="595" y="1376"/>
                  </a:lnTo>
                  <a:lnTo>
                    <a:pt x="611" y="1357"/>
                  </a:lnTo>
                  <a:lnTo>
                    <a:pt x="626" y="1336"/>
                  </a:lnTo>
                  <a:lnTo>
                    <a:pt x="641" y="1313"/>
                  </a:lnTo>
                  <a:lnTo>
                    <a:pt x="655" y="1290"/>
                  </a:lnTo>
                  <a:lnTo>
                    <a:pt x="670" y="1265"/>
                  </a:lnTo>
                  <a:lnTo>
                    <a:pt x="683" y="1238"/>
                  </a:lnTo>
                  <a:lnTo>
                    <a:pt x="698" y="1238"/>
                  </a:lnTo>
                  <a:lnTo>
                    <a:pt x="698" y="1427"/>
                  </a:lnTo>
                  <a:lnTo>
                    <a:pt x="829" y="1427"/>
                  </a:lnTo>
                  <a:lnTo>
                    <a:pt x="829" y="29"/>
                  </a:lnTo>
                  <a:close/>
                </a:path>
              </a:pathLst>
            </a:custGeom>
            <a:solidFill>
              <a:srgbClr val="FFFFFF"/>
            </a:solidFill>
            <a:ln w="9525">
              <a:noFill/>
              <a:round/>
              <a:headEnd/>
              <a:tailEnd/>
            </a:ln>
          </p:spPr>
          <p:txBody>
            <a:bodyPr/>
            <a:lstStyle/>
            <a:p>
              <a:endParaRPr lang="en-US"/>
            </a:p>
          </p:txBody>
        </p:sp>
        <p:sp>
          <p:nvSpPr>
            <p:cNvPr id="13447" name="Freeform 135"/>
            <p:cNvSpPr>
              <a:spLocks noChangeAspect="1"/>
            </p:cNvSpPr>
            <p:nvPr/>
          </p:nvSpPr>
          <p:spPr bwMode="black">
            <a:xfrm>
              <a:off x="4693" y="1860"/>
              <a:ext cx="42" cy="211"/>
            </a:xfrm>
            <a:custGeom>
              <a:avLst/>
              <a:gdLst/>
              <a:ahLst/>
              <a:cxnLst>
                <a:cxn ang="0">
                  <a:pos x="232" y="1892"/>
                </a:cxn>
                <a:cxn ang="0">
                  <a:pos x="87" y="1892"/>
                </a:cxn>
                <a:cxn ang="0">
                  <a:pos x="87" y="728"/>
                </a:cxn>
                <a:cxn ang="0">
                  <a:pos x="0" y="728"/>
                </a:cxn>
                <a:cxn ang="0">
                  <a:pos x="0" y="494"/>
                </a:cxn>
                <a:cxn ang="0">
                  <a:pos x="87" y="494"/>
                </a:cxn>
                <a:cxn ang="0">
                  <a:pos x="87" y="0"/>
                </a:cxn>
                <a:cxn ang="0">
                  <a:pos x="232" y="0"/>
                </a:cxn>
                <a:cxn ang="0">
                  <a:pos x="232" y="494"/>
                </a:cxn>
                <a:cxn ang="0">
                  <a:pos x="378" y="494"/>
                </a:cxn>
                <a:cxn ang="0">
                  <a:pos x="378" y="728"/>
                </a:cxn>
                <a:cxn ang="0">
                  <a:pos x="232" y="728"/>
                </a:cxn>
                <a:cxn ang="0">
                  <a:pos x="232" y="1892"/>
                </a:cxn>
              </a:cxnLst>
              <a:rect l="0" t="0" r="r" b="b"/>
              <a:pathLst>
                <a:path w="378" h="1892">
                  <a:moveTo>
                    <a:pt x="232" y="1892"/>
                  </a:moveTo>
                  <a:lnTo>
                    <a:pt x="87" y="1892"/>
                  </a:lnTo>
                  <a:lnTo>
                    <a:pt x="87" y="728"/>
                  </a:lnTo>
                  <a:lnTo>
                    <a:pt x="0" y="728"/>
                  </a:lnTo>
                  <a:lnTo>
                    <a:pt x="0" y="494"/>
                  </a:lnTo>
                  <a:lnTo>
                    <a:pt x="87" y="494"/>
                  </a:lnTo>
                  <a:lnTo>
                    <a:pt x="87" y="0"/>
                  </a:lnTo>
                  <a:lnTo>
                    <a:pt x="232" y="0"/>
                  </a:lnTo>
                  <a:lnTo>
                    <a:pt x="232" y="494"/>
                  </a:lnTo>
                  <a:lnTo>
                    <a:pt x="378" y="494"/>
                  </a:lnTo>
                  <a:lnTo>
                    <a:pt x="378" y="728"/>
                  </a:lnTo>
                  <a:lnTo>
                    <a:pt x="232" y="728"/>
                  </a:lnTo>
                  <a:lnTo>
                    <a:pt x="232" y="1892"/>
                  </a:lnTo>
                  <a:close/>
                </a:path>
              </a:pathLst>
            </a:custGeom>
            <a:solidFill>
              <a:srgbClr val="FFFFFF"/>
            </a:solidFill>
            <a:ln w="9525">
              <a:noFill/>
              <a:round/>
              <a:headEnd/>
              <a:tailEnd/>
            </a:ln>
          </p:spPr>
          <p:txBody>
            <a:bodyPr/>
            <a:lstStyle/>
            <a:p>
              <a:endParaRPr lang="en-US"/>
            </a:p>
          </p:txBody>
        </p:sp>
        <p:sp>
          <p:nvSpPr>
            <p:cNvPr id="13448" name="Freeform 136"/>
            <p:cNvSpPr>
              <a:spLocks noChangeAspect="1" noEditPoints="1"/>
            </p:cNvSpPr>
            <p:nvPr/>
          </p:nvSpPr>
          <p:spPr bwMode="black">
            <a:xfrm>
              <a:off x="4748" y="1839"/>
              <a:ext cx="22" cy="232"/>
            </a:xfrm>
            <a:custGeom>
              <a:avLst/>
              <a:gdLst/>
              <a:ahLst/>
              <a:cxnLst>
                <a:cxn ang="0">
                  <a:pos x="43" y="2081"/>
                </a:cxn>
                <a:cxn ang="0">
                  <a:pos x="174" y="683"/>
                </a:cxn>
                <a:cxn ang="0">
                  <a:pos x="203" y="160"/>
                </a:cxn>
                <a:cxn ang="0">
                  <a:pos x="201" y="197"/>
                </a:cxn>
                <a:cxn ang="0">
                  <a:pos x="196" y="230"/>
                </a:cxn>
                <a:cxn ang="0">
                  <a:pos x="186" y="259"/>
                </a:cxn>
                <a:cxn ang="0">
                  <a:pos x="174" y="285"/>
                </a:cxn>
                <a:cxn ang="0">
                  <a:pos x="159" y="306"/>
                </a:cxn>
                <a:cxn ang="0">
                  <a:pos x="142" y="321"/>
                </a:cxn>
                <a:cxn ang="0">
                  <a:pos x="122" y="331"/>
                </a:cxn>
                <a:cxn ang="0">
                  <a:pos x="102" y="334"/>
                </a:cxn>
                <a:cxn ang="0">
                  <a:pos x="84" y="331"/>
                </a:cxn>
                <a:cxn ang="0">
                  <a:pos x="67" y="321"/>
                </a:cxn>
                <a:cxn ang="0">
                  <a:pos x="50" y="306"/>
                </a:cxn>
                <a:cxn ang="0">
                  <a:pos x="35" y="285"/>
                </a:cxn>
                <a:cxn ang="0">
                  <a:pos x="21" y="259"/>
                </a:cxn>
                <a:cxn ang="0">
                  <a:pos x="10" y="230"/>
                </a:cxn>
                <a:cxn ang="0">
                  <a:pos x="2" y="197"/>
                </a:cxn>
                <a:cxn ang="0">
                  <a:pos x="0" y="160"/>
                </a:cxn>
                <a:cxn ang="0">
                  <a:pos x="2" y="127"/>
                </a:cxn>
                <a:cxn ang="0">
                  <a:pos x="10" y="98"/>
                </a:cxn>
                <a:cxn ang="0">
                  <a:pos x="21" y="70"/>
                </a:cxn>
                <a:cxn ang="0">
                  <a:pos x="35" y="47"/>
                </a:cxn>
                <a:cxn ang="0">
                  <a:pos x="50" y="27"/>
                </a:cxn>
                <a:cxn ang="0">
                  <a:pos x="67" y="13"/>
                </a:cxn>
                <a:cxn ang="0">
                  <a:pos x="84" y="3"/>
                </a:cxn>
                <a:cxn ang="0">
                  <a:pos x="102" y="0"/>
                </a:cxn>
                <a:cxn ang="0">
                  <a:pos x="122" y="3"/>
                </a:cxn>
                <a:cxn ang="0">
                  <a:pos x="142" y="13"/>
                </a:cxn>
                <a:cxn ang="0">
                  <a:pos x="159" y="27"/>
                </a:cxn>
                <a:cxn ang="0">
                  <a:pos x="174" y="47"/>
                </a:cxn>
                <a:cxn ang="0">
                  <a:pos x="186" y="70"/>
                </a:cxn>
                <a:cxn ang="0">
                  <a:pos x="196" y="98"/>
                </a:cxn>
                <a:cxn ang="0">
                  <a:pos x="201" y="127"/>
                </a:cxn>
                <a:cxn ang="0">
                  <a:pos x="203" y="160"/>
                </a:cxn>
              </a:cxnLst>
              <a:rect l="0" t="0" r="r" b="b"/>
              <a:pathLst>
                <a:path w="203" h="2081">
                  <a:moveTo>
                    <a:pt x="174" y="2081"/>
                  </a:moveTo>
                  <a:lnTo>
                    <a:pt x="43" y="2081"/>
                  </a:lnTo>
                  <a:lnTo>
                    <a:pt x="43" y="683"/>
                  </a:lnTo>
                  <a:lnTo>
                    <a:pt x="174" y="683"/>
                  </a:lnTo>
                  <a:lnTo>
                    <a:pt x="174" y="2081"/>
                  </a:lnTo>
                  <a:close/>
                  <a:moveTo>
                    <a:pt x="203" y="160"/>
                  </a:moveTo>
                  <a:lnTo>
                    <a:pt x="203" y="178"/>
                  </a:lnTo>
                  <a:lnTo>
                    <a:pt x="201" y="197"/>
                  </a:lnTo>
                  <a:lnTo>
                    <a:pt x="199" y="214"/>
                  </a:lnTo>
                  <a:lnTo>
                    <a:pt x="196" y="230"/>
                  </a:lnTo>
                  <a:lnTo>
                    <a:pt x="191" y="245"/>
                  </a:lnTo>
                  <a:lnTo>
                    <a:pt x="186" y="259"/>
                  </a:lnTo>
                  <a:lnTo>
                    <a:pt x="181" y="273"/>
                  </a:lnTo>
                  <a:lnTo>
                    <a:pt x="174" y="285"/>
                  </a:lnTo>
                  <a:lnTo>
                    <a:pt x="167" y="296"/>
                  </a:lnTo>
                  <a:lnTo>
                    <a:pt x="159" y="306"/>
                  </a:lnTo>
                  <a:lnTo>
                    <a:pt x="151" y="315"/>
                  </a:lnTo>
                  <a:lnTo>
                    <a:pt x="142" y="321"/>
                  </a:lnTo>
                  <a:lnTo>
                    <a:pt x="132" y="328"/>
                  </a:lnTo>
                  <a:lnTo>
                    <a:pt x="122" y="331"/>
                  </a:lnTo>
                  <a:lnTo>
                    <a:pt x="112" y="334"/>
                  </a:lnTo>
                  <a:lnTo>
                    <a:pt x="102" y="334"/>
                  </a:lnTo>
                  <a:lnTo>
                    <a:pt x="93" y="334"/>
                  </a:lnTo>
                  <a:lnTo>
                    <a:pt x="84" y="331"/>
                  </a:lnTo>
                  <a:lnTo>
                    <a:pt x="76" y="328"/>
                  </a:lnTo>
                  <a:lnTo>
                    <a:pt x="67" y="321"/>
                  </a:lnTo>
                  <a:lnTo>
                    <a:pt x="58" y="315"/>
                  </a:lnTo>
                  <a:lnTo>
                    <a:pt x="50" y="306"/>
                  </a:lnTo>
                  <a:lnTo>
                    <a:pt x="42" y="296"/>
                  </a:lnTo>
                  <a:lnTo>
                    <a:pt x="35" y="285"/>
                  </a:lnTo>
                  <a:lnTo>
                    <a:pt x="27" y="273"/>
                  </a:lnTo>
                  <a:lnTo>
                    <a:pt x="21" y="259"/>
                  </a:lnTo>
                  <a:lnTo>
                    <a:pt x="14" y="245"/>
                  </a:lnTo>
                  <a:lnTo>
                    <a:pt x="10" y="230"/>
                  </a:lnTo>
                  <a:lnTo>
                    <a:pt x="5" y="214"/>
                  </a:lnTo>
                  <a:lnTo>
                    <a:pt x="2" y="197"/>
                  </a:lnTo>
                  <a:lnTo>
                    <a:pt x="0" y="178"/>
                  </a:lnTo>
                  <a:lnTo>
                    <a:pt x="0" y="160"/>
                  </a:lnTo>
                  <a:lnTo>
                    <a:pt x="0" y="144"/>
                  </a:lnTo>
                  <a:lnTo>
                    <a:pt x="2" y="127"/>
                  </a:lnTo>
                  <a:lnTo>
                    <a:pt x="5" y="112"/>
                  </a:lnTo>
                  <a:lnTo>
                    <a:pt x="10" y="98"/>
                  </a:lnTo>
                  <a:lnTo>
                    <a:pt x="14" y="84"/>
                  </a:lnTo>
                  <a:lnTo>
                    <a:pt x="21" y="70"/>
                  </a:lnTo>
                  <a:lnTo>
                    <a:pt x="27" y="58"/>
                  </a:lnTo>
                  <a:lnTo>
                    <a:pt x="35" y="47"/>
                  </a:lnTo>
                  <a:lnTo>
                    <a:pt x="42" y="37"/>
                  </a:lnTo>
                  <a:lnTo>
                    <a:pt x="50" y="27"/>
                  </a:lnTo>
                  <a:lnTo>
                    <a:pt x="58" y="19"/>
                  </a:lnTo>
                  <a:lnTo>
                    <a:pt x="67" y="13"/>
                  </a:lnTo>
                  <a:lnTo>
                    <a:pt x="76" y="7"/>
                  </a:lnTo>
                  <a:lnTo>
                    <a:pt x="84" y="3"/>
                  </a:lnTo>
                  <a:lnTo>
                    <a:pt x="93" y="1"/>
                  </a:lnTo>
                  <a:lnTo>
                    <a:pt x="102" y="0"/>
                  </a:lnTo>
                  <a:lnTo>
                    <a:pt x="112" y="1"/>
                  </a:lnTo>
                  <a:lnTo>
                    <a:pt x="122" y="3"/>
                  </a:lnTo>
                  <a:lnTo>
                    <a:pt x="132" y="7"/>
                  </a:lnTo>
                  <a:lnTo>
                    <a:pt x="142" y="13"/>
                  </a:lnTo>
                  <a:lnTo>
                    <a:pt x="151" y="19"/>
                  </a:lnTo>
                  <a:lnTo>
                    <a:pt x="159" y="27"/>
                  </a:lnTo>
                  <a:lnTo>
                    <a:pt x="167" y="37"/>
                  </a:lnTo>
                  <a:lnTo>
                    <a:pt x="174" y="47"/>
                  </a:lnTo>
                  <a:lnTo>
                    <a:pt x="181" y="58"/>
                  </a:lnTo>
                  <a:lnTo>
                    <a:pt x="186" y="70"/>
                  </a:lnTo>
                  <a:lnTo>
                    <a:pt x="191" y="84"/>
                  </a:lnTo>
                  <a:lnTo>
                    <a:pt x="196" y="98"/>
                  </a:lnTo>
                  <a:lnTo>
                    <a:pt x="199" y="112"/>
                  </a:lnTo>
                  <a:lnTo>
                    <a:pt x="201" y="127"/>
                  </a:lnTo>
                  <a:lnTo>
                    <a:pt x="203" y="144"/>
                  </a:lnTo>
                  <a:lnTo>
                    <a:pt x="203" y="160"/>
                  </a:lnTo>
                  <a:close/>
                </a:path>
              </a:pathLst>
            </a:custGeom>
            <a:solidFill>
              <a:srgbClr val="FFFFFF"/>
            </a:solidFill>
            <a:ln w="9525">
              <a:noFill/>
              <a:round/>
              <a:headEnd/>
              <a:tailEnd/>
            </a:ln>
          </p:spPr>
          <p:txBody>
            <a:bodyPr/>
            <a:lstStyle/>
            <a:p>
              <a:endParaRPr lang="en-US"/>
            </a:p>
          </p:txBody>
        </p:sp>
        <p:sp>
          <p:nvSpPr>
            <p:cNvPr id="13449" name="Freeform 137"/>
            <p:cNvSpPr>
              <a:spLocks noChangeAspect="1" noEditPoints="1"/>
            </p:cNvSpPr>
            <p:nvPr/>
          </p:nvSpPr>
          <p:spPr bwMode="black">
            <a:xfrm>
              <a:off x="4788" y="1912"/>
              <a:ext cx="97" cy="164"/>
            </a:xfrm>
            <a:custGeom>
              <a:avLst/>
              <a:gdLst/>
              <a:ahLst/>
              <a:cxnLst>
                <a:cxn ang="0">
                  <a:pos x="500" y="229"/>
                </a:cxn>
                <a:cxn ang="0">
                  <a:pos x="573" y="271"/>
                </a:cxn>
                <a:cxn ang="0">
                  <a:pos x="634" y="337"/>
                </a:cxn>
                <a:cxn ang="0">
                  <a:pos x="684" y="425"/>
                </a:cxn>
                <a:cxn ang="0">
                  <a:pos x="720" y="532"/>
                </a:cxn>
                <a:cxn ang="0">
                  <a:pos x="739" y="652"/>
                </a:cxn>
                <a:cxn ang="0">
                  <a:pos x="741" y="782"/>
                </a:cxn>
                <a:cxn ang="0">
                  <a:pos x="725" y="910"/>
                </a:cxn>
                <a:cxn ang="0">
                  <a:pos x="693" y="1022"/>
                </a:cxn>
                <a:cxn ang="0">
                  <a:pos x="645" y="1118"/>
                </a:cxn>
                <a:cxn ang="0">
                  <a:pos x="586" y="1190"/>
                </a:cxn>
                <a:cxn ang="0">
                  <a:pos x="515" y="1237"/>
                </a:cxn>
                <a:cxn ang="0">
                  <a:pos x="437" y="1253"/>
                </a:cxn>
                <a:cxn ang="0">
                  <a:pos x="360" y="1237"/>
                </a:cxn>
                <a:cxn ang="0">
                  <a:pos x="292" y="1190"/>
                </a:cxn>
                <a:cxn ang="0">
                  <a:pos x="236" y="1118"/>
                </a:cxn>
                <a:cxn ang="0">
                  <a:pos x="192" y="1022"/>
                </a:cxn>
                <a:cxn ang="0">
                  <a:pos x="163" y="910"/>
                </a:cxn>
                <a:cxn ang="0">
                  <a:pos x="148" y="782"/>
                </a:cxn>
                <a:cxn ang="0">
                  <a:pos x="149" y="652"/>
                </a:cxn>
                <a:cxn ang="0">
                  <a:pos x="167" y="532"/>
                </a:cxn>
                <a:cxn ang="0">
                  <a:pos x="199" y="425"/>
                </a:cxn>
                <a:cxn ang="0">
                  <a:pos x="246" y="337"/>
                </a:cxn>
                <a:cxn ang="0">
                  <a:pos x="305" y="271"/>
                </a:cxn>
                <a:cxn ang="0">
                  <a:pos x="375" y="229"/>
                </a:cxn>
                <a:cxn ang="0">
                  <a:pos x="437" y="1471"/>
                </a:cxn>
                <a:cxn ang="0">
                  <a:pos x="549" y="1449"/>
                </a:cxn>
                <a:cxn ang="0">
                  <a:pos x="648" y="1384"/>
                </a:cxn>
                <a:cxn ang="0">
                  <a:pos x="734" y="1282"/>
                </a:cxn>
                <a:cxn ang="0">
                  <a:pos x="801" y="1149"/>
                </a:cxn>
                <a:cxn ang="0">
                  <a:pos x="848" y="989"/>
                </a:cxn>
                <a:cxn ang="0">
                  <a:pos x="872" y="806"/>
                </a:cxn>
                <a:cxn ang="0">
                  <a:pos x="869" y="617"/>
                </a:cxn>
                <a:cxn ang="0">
                  <a:pos x="841" y="443"/>
                </a:cxn>
                <a:cxn ang="0">
                  <a:pos x="789" y="291"/>
                </a:cxn>
                <a:cxn ang="0">
                  <a:pos x="718" y="165"/>
                </a:cxn>
                <a:cxn ang="0">
                  <a:pos x="629" y="72"/>
                </a:cxn>
                <a:cxn ang="0">
                  <a:pos x="527" y="15"/>
                </a:cxn>
                <a:cxn ang="0">
                  <a:pos x="415" y="1"/>
                </a:cxn>
                <a:cxn ang="0">
                  <a:pos x="305" y="33"/>
                </a:cxn>
                <a:cxn ang="0">
                  <a:pos x="208" y="105"/>
                </a:cxn>
                <a:cxn ang="0">
                  <a:pos x="126" y="212"/>
                </a:cxn>
                <a:cxn ang="0">
                  <a:pos x="62" y="348"/>
                </a:cxn>
                <a:cxn ang="0">
                  <a:pos x="20" y="510"/>
                </a:cxn>
                <a:cxn ang="0">
                  <a:pos x="2" y="690"/>
                </a:cxn>
                <a:cxn ang="0">
                  <a:pos x="10" y="882"/>
                </a:cxn>
                <a:cxn ang="0">
                  <a:pos x="45" y="1056"/>
                </a:cxn>
                <a:cxn ang="0">
                  <a:pos x="103" y="1206"/>
                </a:cxn>
                <a:cxn ang="0">
                  <a:pos x="180" y="1327"/>
                </a:cxn>
                <a:cxn ang="0">
                  <a:pos x="271" y="1414"/>
                </a:cxn>
                <a:cxn ang="0">
                  <a:pos x="373" y="1463"/>
                </a:cxn>
              </a:cxnLst>
              <a:rect l="0" t="0" r="r" b="b"/>
              <a:pathLst>
                <a:path w="874" h="1471">
                  <a:moveTo>
                    <a:pt x="437" y="219"/>
                  </a:moveTo>
                  <a:lnTo>
                    <a:pt x="454" y="220"/>
                  </a:lnTo>
                  <a:lnTo>
                    <a:pt x="470" y="222"/>
                  </a:lnTo>
                  <a:lnTo>
                    <a:pt x="485" y="225"/>
                  </a:lnTo>
                  <a:lnTo>
                    <a:pt x="500" y="229"/>
                  </a:lnTo>
                  <a:lnTo>
                    <a:pt x="515" y="235"/>
                  </a:lnTo>
                  <a:lnTo>
                    <a:pt x="530" y="242"/>
                  </a:lnTo>
                  <a:lnTo>
                    <a:pt x="545" y="250"/>
                  </a:lnTo>
                  <a:lnTo>
                    <a:pt x="559" y="260"/>
                  </a:lnTo>
                  <a:lnTo>
                    <a:pt x="573" y="271"/>
                  </a:lnTo>
                  <a:lnTo>
                    <a:pt x="586" y="281"/>
                  </a:lnTo>
                  <a:lnTo>
                    <a:pt x="599" y="294"/>
                  </a:lnTo>
                  <a:lnTo>
                    <a:pt x="610" y="307"/>
                  </a:lnTo>
                  <a:lnTo>
                    <a:pt x="622" y="321"/>
                  </a:lnTo>
                  <a:lnTo>
                    <a:pt x="634" y="337"/>
                  </a:lnTo>
                  <a:lnTo>
                    <a:pt x="645" y="353"/>
                  </a:lnTo>
                  <a:lnTo>
                    <a:pt x="656" y="370"/>
                  </a:lnTo>
                  <a:lnTo>
                    <a:pt x="666" y="387"/>
                  </a:lnTo>
                  <a:lnTo>
                    <a:pt x="675" y="407"/>
                  </a:lnTo>
                  <a:lnTo>
                    <a:pt x="684" y="425"/>
                  </a:lnTo>
                  <a:lnTo>
                    <a:pt x="693" y="446"/>
                  </a:lnTo>
                  <a:lnTo>
                    <a:pt x="700" y="466"/>
                  </a:lnTo>
                  <a:lnTo>
                    <a:pt x="707" y="488"/>
                  </a:lnTo>
                  <a:lnTo>
                    <a:pt x="714" y="510"/>
                  </a:lnTo>
                  <a:lnTo>
                    <a:pt x="720" y="532"/>
                  </a:lnTo>
                  <a:lnTo>
                    <a:pt x="725" y="555"/>
                  </a:lnTo>
                  <a:lnTo>
                    <a:pt x="729" y="579"/>
                  </a:lnTo>
                  <a:lnTo>
                    <a:pt x="734" y="603"/>
                  </a:lnTo>
                  <a:lnTo>
                    <a:pt x="737" y="628"/>
                  </a:lnTo>
                  <a:lnTo>
                    <a:pt x="739" y="652"/>
                  </a:lnTo>
                  <a:lnTo>
                    <a:pt x="741" y="677"/>
                  </a:lnTo>
                  <a:lnTo>
                    <a:pt x="742" y="703"/>
                  </a:lnTo>
                  <a:lnTo>
                    <a:pt x="742" y="728"/>
                  </a:lnTo>
                  <a:lnTo>
                    <a:pt x="742" y="755"/>
                  </a:lnTo>
                  <a:lnTo>
                    <a:pt x="741" y="782"/>
                  </a:lnTo>
                  <a:lnTo>
                    <a:pt x="739" y="809"/>
                  </a:lnTo>
                  <a:lnTo>
                    <a:pt x="737" y="834"/>
                  </a:lnTo>
                  <a:lnTo>
                    <a:pt x="734" y="860"/>
                  </a:lnTo>
                  <a:lnTo>
                    <a:pt x="729" y="885"/>
                  </a:lnTo>
                  <a:lnTo>
                    <a:pt x="725" y="910"/>
                  </a:lnTo>
                  <a:lnTo>
                    <a:pt x="720" y="934"/>
                  </a:lnTo>
                  <a:lnTo>
                    <a:pt x="714" y="956"/>
                  </a:lnTo>
                  <a:lnTo>
                    <a:pt x="707" y="979"/>
                  </a:lnTo>
                  <a:lnTo>
                    <a:pt x="700" y="1001"/>
                  </a:lnTo>
                  <a:lnTo>
                    <a:pt x="693" y="1022"/>
                  </a:lnTo>
                  <a:lnTo>
                    <a:pt x="684" y="1043"/>
                  </a:lnTo>
                  <a:lnTo>
                    <a:pt x="675" y="1062"/>
                  </a:lnTo>
                  <a:lnTo>
                    <a:pt x="666" y="1082"/>
                  </a:lnTo>
                  <a:lnTo>
                    <a:pt x="656" y="1100"/>
                  </a:lnTo>
                  <a:lnTo>
                    <a:pt x="645" y="1118"/>
                  </a:lnTo>
                  <a:lnTo>
                    <a:pt x="634" y="1134"/>
                  </a:lnTo>
                  <a:lnTo>
                    <a:pt x="622" y="1149"/>
                  </a:lnTo>
                  <a:lnTo>
                    <a:pt x="610" y="1164"/>
                  </a:lnTo>
                  <a:lnTo>
                    <a:pt x="599" y="1177"/>
                  </a:lnTo>
                  <a:lnTo>
                    <a:pt x="586" y="1190"/>
                  </a:lnTo>
                  <a:lnTo>
                    <a:pt x="573" y="1201"/>
                  </a:lnTo>
                  <a:lnTo>
                    <a:pt x="559" y="1212"/>
                  </a:lnTo>
                  <a:lnTo>
                    <a:pt x="545" y="1221"/>
                  </a:lnTo>
                  <a:lnTo>
                    <a:pt x="530" y="1229"/>
                  </a:lnTo>
                  <a:lnTo>
                    <a:pt x="515" y="1237"/>
                  </a:lnTo>
                  <a:lnTo>
                    <a:pt x="500" y="1242"/>
                  </a:lnTo>
                  <a:lnTo>
                    <a:pt x="485" y="1246"/>
                  </a:lnTo>
                  <a:lnTo>
                    <a:pt x="470" y="1250"/>
                  </a:lnTo>
                  <a:lnTo>
                    <a:pt x="454" y="1252"/>
                  </a:lnTo>
                  <a:lnTo>
                    <a:pt x="437" y="1253"/>
                  </a:lnTo>
                  <a:lnTo>
                    <a:pt x="421" y="1252"/>
                  </a:lnTo>
                  <a:lnTo>
                    <a:pt x="405" y="1250"/>
                  </a:lnTo>
                  <a:lnTo>
                    <a:pt x="390" y="1246"/>
                  </a:lnTo>
                  <a:lnTo>
                    <a:pt x="375" y="1242"/>
                  </a:lnTo>
                  <a:lnTo>
                    <a:pt x="360" y="1237"/>
                  </a:lnTo>
                  <a:lnTo>
                    <a:pt x="345" y="1229"/>
                  </a:lnTo>
                  <a:lnTo>
                    <a:pt x="331" y="1221"/>
                  </a:lnTo>
                  <a:lnTo>
                    <a:pt x="318" y="1212"/>
                  </a:lnTo>
                  <a:lnTo>
                    <a:pt x="305" y="1201"/>
                  </a:lnTo>
                  <a:lnTo>
                    <a:pt x="292" y="1190"/>
                  </a:lnTo>
                  <a:lnTo>
                    <a:pt x="281" y="1177"/>
                  </a:lnTo>
                  <a:lnTo>
                    <a:pt x="269" y="1164"/>
                  </a:lnTo>
                  <a:lnTo>
                    <a:pt x="257" y="1149"/>
                  </a:lnTo>
                  <a:lnTo>
                    <a:pt x="246" y="1134"/>
                  </a:lnTo>
                  <a:lnTo>
                    <a:pt x="236" y="1118"/>
                  </a:lnTo>
                  <a:lnTo>
                    <a:pt x="226" y="1100"/>
                  </a:lnTo>
                  <a:lnTo>
                    <a:pt x="217" y="1082"/>
                  </a:lnTo>
                  <a:lnTo>
                    <a:pt x="208" y="1062"/>
                  </a:lnTo>
                  <a:lnTo>
                    <a:pt x="199" y="1043"/>
                  </a:lnTo>
                  <a:lnTo>
                    <a:pt x="192" y="1022"/>
                  </a:lnTo>
                  <a:lnTo>
                    <a:pt x="185" y="1001"/>
                  </a:lnTo>
                  <a:lnTo>
                    <a:pt x="179" y="979"/>
                  </a:lnTo>
                  <a:lnTo>
                    <a:pt x="172" y="956"/>
                  </a:lnTo>
                  <a:lnTo>
                    <a:pt x="167" y="934"/>
                  </a:lnTo>
                  <a:lnTo>
                    <a:pt x="163" y="910"/>
                  </a:lnTo>
                  <a:lnTo>
                    <a:pt x="158" y="885"/>
                  </a:lnTo>
                  <a:lnTo>
                    <a:pt x="154" y="860"/>
                  </a:lnTo>
                  <a:lnTo>
                    <a:pt x="152" y="834"/>
                  </a:lnTo>
                  <a:lnTo>
                    <a:pt x="149" y="809"/>
                  </a:lnTo>
                  <a:lnTo>
                    <a:pt x="148" y="782"/>
                  </a:lnTo>
                  <a:lnTo>
                    <a:pt x="146" y="755"/>
                  </a:lnTo>
                  <a:lnTo>
                    <a:pt x="146" y="728"/>
                  </a:lnTo>
                  <a:lnTo>
                    <a:pt x="146" y="703"/>
                  </a:lnTo>
                  <a:lnTo>
                    <a:pt x="148" y="677"/>
                  </a:lnTo>
                  <a:lnTo>
                    <a:pt x="149" y="652"/>
                  </a:lnTo>
                  <a:lnTo>
                    <a:pt x="152" y="628"/>
                  </a:lnTo>
                  <a:lnTo>
                    <a:pt x="154" y="603"/>
                  </a:lnTo>
                  <a:lnTo>
                    <a:pt x="158" y="579"/>
                  </a:lnTo>
                  <a:lnTo>
                    <a:pt x="163" y="555"/>
                  </a:lnTo>
                  <a:lnTo>
                    <a:pt x="167" y="532"/>
                  </a:lnTo>
                  <a:lnTo>
                    <a:pt x="172" y="510"/>
                  </a:lnTo>
                  <a:lnTo>
                    <a:pt x="179" y="488"/>
                  </a:lnTo>
                  <a:lnTo>
                    <a:pt x="185" y="466"/>
                  </a:lnTo>
                  <a:lnTo>
                    <a:pt x="192" y="446"/>
                  </a:lnTo>
                  <a:lnTo>
                    <a:pt x="199" y="425"/>
                  </a:lnTo>
                  <a:lnTo>
                    <a:pt x="208" y="407"/>
                  </a:lnTo>
                  <a:lnTo>
                    <a:pt x="217" y="387"/>
                  </a:lnTo>
                  <a:lnTo>
                    <a:pt x="226" y="370"/>
                  </a:lnTo>
                  <a:lnTo>
                    <a:pt x="236" y="353"/>
                  </a:lnTo>
                  <a:lnTo>
                    <a:pt x="246" y="337"/>
                  </a:lnTo>
                  <a:lnTo>
                    <a:pt x="257" y="321"/>
                  </a:lnTo>
                  <a:lnTo>
                    <a:pt x="269" y="307"/>
                  </a:lnTo>
                  <a:lnTo>
                    <a:pt x="281" y="294"/>
                  </a:lnTo>
                  <a:lnTo>
                    <a:pt x="292" y="281"/>
                  </a:lnTo>
                  <a:lnTo>
                    <a:pt x="305" y="271"/>
                  </a:lnTo>
                  <a:lnTo>
                    <a:pt x="318" y="260"/>
                  </a:lnTo>
                  <a:lnTo>
                    <a:pt x="331" y="250"/>
                  </a:lnTo>
                  <a:lnTo>
                    <a:pt x="345" y="242"/>
                  </a:lnTo>
                  <a:lnTo>
                    <a:pt x="360" y="235"/>
                  </a:lnTo>
                  <a:lnTo>
                    <a:pt x="375" y="229"/>
                  </a:lnTo>
                  <a:lnTo>
                    <a:pt x="390" y="225"/>
                  </a:lnTo>
                  <a:lnTo>
                    <a:pt x="405" y="222"/>
                  </a:lnTo>
                  <a:lnTo>
                    <a:pt x="421" y="220"/>
                  </a:lnTo>
                  <a:lnTo>
                    <a:pt x="437" y="219"/>
                  </a:lnTo>
                  <a:close/>
                  <a:moveTo>
                    <a:pt x="437" y="1471"/>
                  </a:moveTo>
                  <a:lnTo>
                    <a:pt x="460" y="1470"/>
                  </a:lnTo>
                  <a:lnTo>
                    <a:pt x="483" y="1467"/>
                  </a:lnTo>
                  <a:lnTo>
                    <a:pt x="506" y="1463"/>
                  </a:lnTo>
                  <a:lnTo>
                    <a:pt x="527" y="1456"/>
                  </a:lnTo>
                  <a:lnTo>
                    <a:pt x="549" y="1449"/>
                  </a:lnTo>
                  <a:lnTo>
                    <a:pt x="569" y="1439"/>
                  </a:lnTo>
                  <a:lnTo>
                    <a:pt x="590" y="1427"/>
                  </a:lnTo>
                  <a:lnTo>
                    <a:pt x="609" y="1414"/>
                  </a:lnTo>
                  <a:lnTo>
                    <a:pt x="629" y="1400"/>
                  </a:lnTo>
                  <a:lnTo>
                    <a:pt x="648" y="1384"/>
                  </a:lnTo>
                  <a:lnTo>
                    <a:pt x="667" y="1366"/>
                  </a:lnTo>
                  <a:lnTo>
                    <a:pt x="684" y="1348"/>
                  </a:lnTo>
                  <a:lnTo>
                    <a:pt x="701" y="1327"/>
                  </a:lnTo>
                  <a:lnTo>
                    <a:pt x="718" y="1306"/>
                  </a:lnTo>
                  <a:lnTo>
                    <a:pt x="734" y="1282"/>
                  </a:lnTo>
                  <a:lnTo>
                    <a:pt x="749" y="1258"/>
                  </a:lnTo>
                  <a:lnTo>
                    <a:pt x="763" y="1232"/>
                  </a:lnTo>
                  <a:lnTo>
                    <a:pt x="776" y="1206"/>
                  </a:lnTo>
                  <a:lnTo>
                    <a:pt x="789" y="1178"/>
                  </a:lnTo>
                  <a:lnTo>
                    <a:pt x="801" y="1149"/>
                  </a:lnTo>
                  <a:lnTo>
                    <a:pt x="813" y="1119"/>
                  </a:lnTo>
                  <a:lnTo>
                    <a:pt x="823" y="1088"/>
                  </a:lnTo>
                  <a:lnTo>
                    <a:pt x="832" y="1056"/>
                  </a:lnTo>
                  <a:lnTo>
                    <a:pt x="841" y="1022"/>
                  </a:lnTo>
                  <a:lnTo>
                    <a:pt x="848" y="989"/>
                  </a:lnTo>
                  <a:lnTo>
                    <a:pt x="855" y="954"/>
                  </a:lnTo>
                  <a:lnTo>
                    <a:pt x="860" y="919"/>
                  </a:lnTo>
                  <a:lnTo>
                    <a:pt x="866" y="882"/>
                  </a:lnTo>
                  <a:lnTo>
                    <a:pt x="869" y="845"/>
                  </a:lnTo>
                  <a:lnTo>
                    <a:pt x="872" y="806"/>
                  </a:lnTo>
                  <a:lnTo>
                    <a:pt x="873" y="768"/>
                  </a:lnTo>
                  <a:lnTo>
                    <a:pt x="874" y="728"/>
                  </a:lnTo>
                  <a:lnTo>
                    <a:pt x="873" y="690"/>
                  </a:lnTo>
                  <a:lnTo>
                    <a:pt x="872" y="654"/>
                  </a:lnTo>
                  <a:lnTo>
                    <a:pt x="869" y="617"/>
                  </a:lnTo>
                  <a:lnTo>
                    <a:pt x="866" y="580"/>
                  </a:lnTo>
                  <a:lnTo>
                    <a:pt x="860" y="544"/>
                  </a:lnTo>
                  <a:lnTo>
                    <a:pt x="855" y="510"/>
                  </a:lnTo>
                  <a:lnTo>
                    <a:pt x="848" y="476"/>
                  </a:lnTo>
                  <a:lnTo>
                    <a:pt x="841" y="443"/>
                  </a:lnTo>
                  <a:lnTo>
                    <a:pt x="832" y="410"/>
                  </a:lnTo>
                  <a:lnTo>
                    <a:pt x="823" y="379"/>
                  </a:lnTo>
                  <a:lnTo>
                    <a:pt x="813" y="348"/>
                  </a:lnTo>
                  <a:lnTo>
                    <a:pt x="801" y="319"/>
                  </a:lnTo>
                  <a:lnTo>
                    <a:pt x="789" y="291"/>
                  </a:lnTo>
                  <a:lnTo>
                    <a:pt x="776" y="263"/>
                  </a:lnTo>
                  <a:lnTo>
                    <a:pt x="763" y="237"/>
                  </a:lnTo>
                  <a:lnTo>
                    <a:pt x="749" y="212"/>
                  </a:lnTo>
                  <a:lnTo>
                    <a:pt x="734" y="187"/>
                  </a:lnTo>
                  <a:lnTo>
                    <a:pt x="718" y="165"/>
                  </a:lnTo>
                  <a:lnTo>
                    <a:pt x="701" y="144"/>
                  </a:lnTo>
                  <a:lnTo>
                    <a:pt x="684" y="123"/>
                  </a:lnTo>
                  <a:lnTo>
                    <a:pt x="667" y="105"/>
                  </a:lnTo>
                  <a:lnTo>
                    <a:pt x="648" y="88"/>
                  </a:lnTo>
                  <a:lnTo>
                    <a:pt x="629" y="72"/>
                  </a:lnTo>
                  <a:lnTo>
                    <a:pt x="609" y="58"/>
                  </a:lnTo>
                  <a:lnTo>
                    <a:pt x="590" y="45"/>
                  </a:lnTo>
                  <a:lnTo>
                    <a:pt x="569" y="33"/>
                  </a:lnTo>
                  <a:lnTo>
                    <a:pt x="549" y="23"/>
                  </a:lnTo>
                  <a:lnTo>
                    <a:pt x="527" y="15"/>
                  </a:lnTo>
                  <a:lnTo>
                    <a:pt x="506" y="9"/>
                  </a:lnTo>
                  <a:lnTo>
                    <a:pt x="483" y="5"/>
                  </a:lnTo>
                  <a:lnTo>
                    <a:pt x="460" y="1"/>
                  </a:lnTo>
                  <a:lnTo>
                    <a:pt x="437" y="0"/>
                  </a:lnTo>
                  <a:lnTo>
                    <a:pt x="415" y="1"/>
                  </a:lnTo>
                  <a:lnTo>
                    <a:pt x="392" y="5"/>
                  </a:lnTo>
                  <a:lnTo>
                    <a:pt x="369" y="9"/>
                  </a:lnTo>
                  <a:lnTo>
                    <a:pt x="348" y="15"/>
                  </a:lnTo>
                  <a:lnTo>
                    <a:pt x="326" y="23"/>
                  </a:lnTo>
                  <a:lnTo>
                    <a:pt x="305" y="33"/>
                  </a:lnTo>
                  <a:lnTo>
                    <a:pt x="285" y="45"/>
                  </a:lnTo>
                  <a:lnTo>
                    <a:pt x="264" y="58"/>
                  </a:lnTo>
                  <a:lnTo>
                    <a:pt x="245" y="72"/>
                  </a:lnTo>
                  <a:lnTo>
                    <a:pt x="226" y="88"/>
                  </a:lnTo>
                  <a:lnTo>
                    <a:pt x="208" y="105"/>
                  </a:lnTo>
                  <a:lnTo>
                    <a:pt x="191" y="123"/>
                  </a:lnTo>
                  <a:lnTo>
                    <a:pt x="173" y="144"/>
                  </a:lnTo>
                  <a:lnTo>
                    <a:pt x="157" y="165"/>
                  </a:lnTo>
                  <a:lnTo>
                    <a:pt x="141" y="187"/>
                  </a:lnTo>
                  <a:lnTo>
                    <a:pt x="126" y="212"/>
                  </a:lnTo>
                  <a:lnTo>
                    <a:pt x="112" y="237"/>
                  </a:lnTo>
                  <a:lnTo>
                    <a:pt x="98" y="263"/>
                  </a:lnTo>
                  <a:lnTo>
                    <a:pt x="86" y="291"/>
                  </a:lnTo>
                  <a:lnTo>
                    <a:pt x="73" y="319"/>
                  </a:lnTo>
                  <a:lnTo>
                    <a:pt x="62" y="348"/>
                  </a:lnTo>
                  <a:lnTo>
                    <a:pt x="52" y="379"/>
                  </a:lnTo>
                  <a:lnTo>
                    <a:pt x="43" y="410"/>
                  </a:lnTo>
                  <a:lnTo>
                    <a:pt x="34" y="443"/>
                  </a:lnTo>
                  <a:lnTo>
                    <a:pt x="26" y="476"/>
                  </a:lnTo>
                  <a:lnTo>
                    <a:pt x="20" y="510"/>
                  </a:lnTo>
                  <a:lnTo>
                    <a:pt x="13" y="544"/>
                  </a:lnTo>
                  <a:lnTo>
                    <a:pt x="9" y="580"/>
                  </a:lnTo>
                  <a:lnTo>
                    <a:pt x="6" y="617"/>
                  </a:lnTo>
                  <a:lnTo>
                    <a:pt x="3" y="654"/>
                  </a:lnTo>
                  <a:lnTo>
                    <a:pt x="2" y="690"/>
                  </a:lnTo>
                  <a:lnTo>
                    <a:pt x="0" y="728"/>
                  </a:lnTo>
                  <a:lnTo>
                    <a:pt x="2" y="768"/>
                  </a:lnTo>
                  <a:lnTo>
                    <a:pt x="3" y="806"/>
                  </a:lnTo>
                  <a:lnTo>
                    <a:pt x="6" y="845"/>
                  </a:lnTo>
                  <a:lnTo>
                    <a:pt x="10" y="882"/>
                  </a:lnTo>
                  <a:lnTo>
                    <a:pt x="14" y="919"/>
                  </a:lnTo>
                  <a:lnTo>
                    <a:pt x="21" y="954"/>
                  </a:lnTo>
                  <a:lnTo>
                    <a:pt x="27" y="989"/>
                  </a:lnTo>
                  <a:lnTo>
                    <a:pt x="36" y="1022"/>
                  </a:lnTo>
                  <a:lnTo>
                    <a:pt x="45" y="1056"/>
                  </a:lnTo>
                  <a:lnTo>
                    <a:pt x="55" y="1088"/>
                  </a:lnTo>
                  <a:lnTo>
                    <a:pt x="65" y="1119"/>
                  </a:lnTo>
                  <a:lnTo>
                    <a:pt x="77" y="1149"/>
                  </a:lnTo>
                  <a:lnTo>
                    <a:pt x="90" y="1178"/>
                  </a:lnTo>
                  <a:lnTo>
                    <a:pt x="103" y="1206"/>
                  </a:lnTo>
                  <a:lnTo>
                    <a:pt x="117" y="1232"/>
                  </a:lnTo>
                  <a:lnTo>
                    <a:pt x="131" y="1258"/>
                  </a:lnTo>
                  <a:lnTo>
                    <a:pt x="146" y="1282"/>
                  </a:lnTo>
                  <a:lnTo>
                    <a:pt x="163" y="1306"/>
                  </a:lnTo>
                  <a:lnTo>
                    <a:pt x="180" y="1327"/>
                  </a:lnTo>
                  <a:lnTo>
                    <a:pt x="196" y="1348"/>
                  </a:lnTo>
                  <a:lnTo>
                    <a:pt x="215" y="1366"/>
                  </a:lnTo>
                  <a:lnTo>
                    <a:pt x="233" y="1384"/>
                  </a:lnTo>
                  <a:lnTo>
                    <a:pt x="251" y="1400"/>
                  </a:lnTo>
                  <a:lnTo>
                    <a:pt x="271" y="1414"/>
                  </a:lnTo>
                  <a:lnTo>
                    <a:pt x="290" y="1427"/>
                  </a:lnTo>
                  <a:lnTo>
                    <a:pt x="311" y="1439"/>
                  </a:lnTo>
                  <a:lnTo>
                    <a:pt x="330" y="1449"/>
                  </a:lnTo>
                  <a:lnTo>
                    <a:pt x="352" y="1456"/>
                  </a:lnTo>
                  <a:lnTo>
                    <a:pt x="373" y="1463"/>
                  </a:lnTo>
                  <a:lnTo>
                    <a:pt x="394" y="1467"/>
                  </a:lnTo>
                  <a:lnTo>
                    <a:pt x="416" y="1470"/>
                  </a:lnTo>
                  <a:lnTo>
                    <a:pt x="437" y="1471"/>
                  </a:lnTo>
                  <a:close/>
                </a:path>
              </a:pathLst>
            </a:custGeom>
            <a:solidFill>
              <a:srgbClr val="FFFFFF"/>
            </a:solidFill>
            <a:ln w="9525">
              <a:noFill/>
              <a:round/>
              <a:headEnd/>
              <a:tailEnd/>
            </a:ln>
          </p:spPr>
          <p:txBody>
            <a:bodyPr/>
            <a:lstStyle/>
            <a:p>
              <a:endParaRPr lang="en-US"/>
            </a:p>
          </p:txBody>
        </p:sp>
        <p:sp>
          <p:nvSpPr>
            <p:cNvPr id="13450" name="Freeform 138"/>
            <p:cNvSpPr>
              <a:spLocks noChangeAspect="1"/>
            </p:cNvSpPr>
            <p:nvPr/>
          </p:nvSpPr>
          <p:spPr bwMode="black">
            <a:xfrm>
              <a:off x="4903" y="1912"/>
              <a:ext cx="74" cy="159"/>
            </a:xfrm>
            <a:custGeom>
              <a:avLst/>
              <a:gdLst/>
              <a:ahLst/>
              <a:cxnLst>
                <a:cxn ang="0">
                  <a:pos x="156" y="181"/>
                </a:cxn>
                <a:cxn ang="0">
                  <a:pos x="180" y="138"/>
                </a:cxn>
                <a:cxn ang="0">
                  <a:pos x="207" y="99"/>
                </a:cxn>
                <a:cxn ang="0">
                  <a:pos x="236" y="67"/>
                </a:cxn>
                <a:cxn ang="0">
                  <a:pos x="268" y="41"/>
                </a:cxn>
                <a:cxn ang="0">
                  <a:pos x="301" y="22"/>
                </a:cxn>
                <a:cxn ang="0">
                  <a:pos x="337" y="8"/>
                </a:cxn>
                <a:cxn ang="0">
                  <a:pos x="374" y="1"/>
                </a:cxn>
                <a:cxn ang="0">
                  <a:pos x="414" y="1"/>
                </a:cxn>
                <a:cxn ang="0">
                  <a:pos x="453" y="8"/>
                </a:cxn>
                <a:cxn ang="0">
                  <a:pos x="488" y="20"/>
                </a:cxn>
                <a:cxn ang="0">
                  <a:pos x="520" y="38"/>
                </a:cxn>
                <a:cxn ang="0">
                  <a:pos x="547" y="61"/>
                </a:cxn>
                <a:cxn ang="0">
                  <a:pos x="572" y="89"/>
                </a:cxn>
                <a:cxn ang="0">
                  <a:pos x="592" y="122"/>
                </a:cxn>
                <a:cxn ang="0">
                  <a:pos x="610" y="159"/>
                </a:cxn>
                <a:cxn ang="0">
                  <a:pos x="625" y="200"/>
                </a:cxn>
                <a:cxn ang="0">
                  <a:pos x="638" y="245"/>
                </a:cxn>
                <a:cxn ang="0">
                  <a:pos x="647" y="292"/>
                </a:cxn>
                <a:cxn ang="0">
                  <a:pos x="655" y="343"/>
                </a:cxn>
                <a:cxn ang="0">
                  <a:pos x="664" y="423"/>
                </a:cxn>
                <a:cxn ang="0">
                  <a:pos x="668" y="538"/>
                </a:cxn>
                <a:cxn ang="0">
                  <a:pos x="669" y="1427"/>
                </a:cxn>
                <a:cxn ang="0">
                  <a:pos x="538" y="642"/>
                </a:cxn>
                <a:cxn ang="0">
                  <a:pos x="537" y="560"/>
                </a:cxn>
                <a:cxn ang="0">
                  <a:pos x="533" y="484"/>
                </a:cxn>
                <a:cxn ang="0">
                  <a:pos x="524" y="411"/>
                </a:cxn>
                <a:cxn ang="0">
                  <a:pos x="518" y="379"/>
                </a:cxn>
                <a:cxn ang="0">
                  <a:pos x="509" y="348"/>
                </a:cxn>
                <a:cxn ang="0">
                  <a:pos x="498" y="320"/>
                </a:cxn>
                <a:cxn ang="0">
                  <a:pos x="485" y="295"/>
                </a:cxn>
                <a:cxn ang="0">
                  <a:pos x="470" y="273"/>
                </a:cxn>
                <a:cxn ang="0">
                  <a:pos x="452" y="254"/>
                </a:cxn>
                <a:cxn ang="0">
                  <a:pos x="431" y="239"/>
                </a:cxn>
                <a:cxn ang="0">
                  <a:pos x="407" y="228"/>
                </a:cxn>
                <a:cxn ang="0">
                  <a:pos x="379" y="222"/>
                </a:cxn>
                <a:cxn ang="0">
                  <a:pos x="349" y="219"/>
                </a:cxn>
                <a:cxn ang="0">
                  <a:pos x="315" y="223"/>
                </a:cxn>
                <a:cxn ang="0">
                  <a:pos x="285" y="233"/>
                </a:cxn>
                <a:cxn ang="0">
                  <a:pos x="259" y="249"/>
                </a:cxn>
                <a:cxn ang="0">
                  <a:pos x="236" y="271"/>
                </a:cxn>
                <a:cxn ang="0">
                  <a:pos x="217" y="298"/>
                </a:cxn>
                <a:cxn ang="0">
                  <a:pos x="201" y="329"/>
                </a:cxn>
                <a:cxn ang="0">
                  <a:pos x="187" y="364"/>
                </a:cxn>
                <a:cxn ang="0">
                  <a:pos x="176" y="403"/>
                </a:cxn>
                <a:cxn ang="0">
                  <a:pos x="166" y="445"/>
                </a:cxn>
                <a:cxn ang="0">
                  <a:pos x="160" y="488"/>
                </a:cxn>
                <a:cxn ang="0">
                  <a:pos x="150" y="581"/>
                </a:cxn>
                <a:cxn ang="0">
                  <a:pos x="146" y="677"/>
                </a:cxn>
                <a:cxn ang="0">
                  <a:pos x="144" y="772"/>
                </a:cxn>
                <a:cxn ang="0">
                  <a:pos x="0" y="1427"/>
                </a:cxn>
                <a:cxn ang="0">
                  <a:pos x="144" y="29"/>
                </a:cxn>
              </a:cxnLst>
              <a:rect l="0" t="0" r="r" b="b"/>
              <a:pathLst>
                <a:path w="669" h="1427">
                  <a:moveTo>
                    <a:pt x="144" y="205"/>
                  </a:moveTo>
                  <a:lnTo>
                    <a:pt x="156" y="181"/>
                  </a:lnTo>
                  <a:lnTo>
                    <a:pt x="168" y="158"/>
                  </a:lnTo>
                  <a:lnTo>
                    <a:pt x="180" y="138"/>
                  </a:lnTo>
                  <a:lnTo>
                    <a:pt x="193" y="117"/>
                  </a:lnTo>
                  <a:lnTo>
                    <a:pt x="207" y="99"/>
                  </a:lnTo>
                  <a:lnTo>
                    <a:pt x="222" y="82"/>
                  </a:lnTo>
                  <a:lnTo>
                    <a:pt x="236" y="67"/>
                  </a:lnTo>
                  <a:lnTo>
                    <a:pt x="253" y="53"/>
                  </a:lnTo>
                  <a:lnTo>
                    <a:pt x="268" y="41"/>
                  </a:lnTo>
                  <a:lnTo>
                    <a:pt x="284" y="30"/>
                  </a:lnTo>
                  <a:lnTo>
                    <a:pt x="301" y="22"/>
                  </a:lnTo>
                  <a:lnTo>
                    <a:pt x="319" y="14"/>
                  </a:lnTo>
                  <a:lnTo>
                    <a:pt x="337" y="8"/>
                  </a:lnTo>
                  <a:lnTo>
                    <a:pt x="354" y="5"/>
                  </a:lnTo>
                  <a:lnTo>
                    <a:pt x="374" y="1"/>
                  </a:lnTo>
                  <a:lnTo>
                    <a:pt x="392" y="0"/>
                  </a:lnTo>
                  <a:lnTo>
                    <a:pt x="414" y="1"/>
                  </a:lnTo>
                  <a:lnTo>
                    <a:pt x="433" y="3"/>
                  </a:lnTo>
                  <a:lnTo>
                    <a:pt x="453" y="8"/>
                  </a:lnTo>
                  <a:lnTo>
                    <a:pt x="471" y="13"/>
                  </a:lnTo>
                  <a:lnTo>
                    <a:pt x="488" y="20"/>
                  </a:lnTo>
                  <a:lnTo>
                    <a:pt x="505" y="28"/>
                  </a:lnTo>
                  <a:lnTo>
                    <a:pt x="520" y="38"/>
                  </a:lnTo>
                  <a:lnTo>
                    <a:pt x="534" y="49"/>
                  </a:lnTo>
                  <a:lnTo>
                    <a:pt x="547" y="61"/>
                  </a:lnTo>
                  <a:lnTo>
                    <a:pt x="560" y="75"/>
                  </a:lnTo>
                  <a:lnTo>
                    <a:pt x="572" y="89"/>
                  </a:lnTo>
                  <a:lnTo>
                    <a:pt x="583" y="105"/>
                  </a:lnTo>
                  <a:lnTo>
                    <a:pt x="592" y="122"/>
                  </a:lnTo>
                  <a:lnTo>
                    <a:pt x="602" y="140"/>
                  </a:lnTo>
                  <a:lnTo>
                    <a:pt x="610" y="159"/>
                  </a:lnTo>
                  <a:lnTo>
                    <a:pt x="618" y="179"/>
                  </a:lnTo>
                  <a:lnTo>
                    <a:pt x="625" y="200"/>
                  </a:lnTo>
                  <a:lnTo>
                    <a:pt x="631" y="222"/>
                  </a:lnTo>
                  <a:lnTo>
                    <a:pt x="638" y="245"/>
                  </a:lnTo>
                  <a:lnTo>
                    <a:pt x="643" y="268"/>
                  </a:lnTo>
                  <a:lnTo>
                    <a:pt x="647" y="292"/>
                  </a:lnTo>
                  <a:lnTo>
                    <a:pt x="652" y="317"/>
                  </a:lnTo>
                  <a:lnTo>
                    <a:pt x="655" y="343"/>
                  </a:lnTo>
                  <a:lnTo>
                    <a:pt x="658" y="369"/>
                  </a:lnTo>
                  <a:lnTo>
                    <a:pt x="664" y="423"/>
                  </a:lnTo>
                  <a:lnTo>
                    <a:pt x="667" y="480"/>
                  </a:lnTo>
                  <a:lnTo>
                    <a:pt x="668" y="538"/>
                  </a:lnTo>
                  <a:lnTo>
                    <a:pt x="669" y="597"/>
                  </a:lnTo>
                  <a:lnTo>
                    <a:pt x="669" y="1427"/>
                  </a:lnTo>
                  <a:lnTo>
                    <a:pt x="538" y="1427"/>
                  </a:lnTo>
                  <a:lnTo>
                    <a:pt x="538" y="642"/>
                  </a:lnTo>
                  <a:lnTo>
                    <a:pt x="537" y="601"/>
                  </a:lnTo>
                  <a:lnTo>
                    <a:pt x="537" y="560"/>
                  </a:lnTo>
                  <a:lnTo>
                    <a:pt x="535" y="522"/>
                  </a:lnTo>
                  <a:lnTo>
                    <a:pt x="533" y="484"/>
                  </a:lnTo>
                  <a:lnTo>
                    <a:pt x="530" y="447"/>
                  </a:lnTo>
                  <a:lnTo>
                    <a:pt x="524" y="411"/>
                  </a:lnTo>
                  <a:lnTo>
                    <a:pt x="521" y="395"/>
                  </a:lnTo>
                  <a:lnTo>
                    <a:pt x="518" y="379"/>
                  </a:lnTo>
                  <a:lnTo>
                    <a:pt x="513" y="364"/>
                  </a:lnTo>
                  <a:lnTo>
                    <a:pt x="509" y="348"/>
                  </a:lnTo>
                  <a:lnTo>
                    <a:pt x="504" y="334"/>
                  </a:lnTo>
                  <a:lnTo>
                    <a:pt x="498" y="320"/>
                  </a:lnTo>
                  <a:lnTo>
                    <a:pt x="492" y="307"/>
                  </a:lnTo>
                  <a:lnTo>
                    <a:pt x="485" y="295"/>
                  </a:lnTo>
                  <a:lnTo>
                    <a:pt x="478" y="284"/>
                  </a:lnTo>
                  <a:lnTo>
                    <a:pt x="470" y="273"/>
                  </a:lnTo>
                  <a:lnTo>
                    <a:pt x="461" y="263"/>
                  </a:lnTo>
                  <a:lnTo>
                    <a:pt x="452" y="254"/>
                  </a:lnTo>
                  <a:lnTo>
                    <a:pt x="442" y="247"/>
                  </a:lnTo>
                  <a:lnTo>
                    <a:pt x="431" y="239"/>
                  </a:lnTo>
                  <a:lnTo>
                    <a:pt x="419" y="233"/>
                  </a:lnTo>
                  <a:lnTo>
                    <a:pt x="407" y="228"/>
                  </a:lnTo>
                  <a:lnTo>
                    <a:pt x="393" y="224"/>
                  </a:lnTo>
                  <a:lnTo>
                    <a:pt x="379" y="222"/>
                  </a:lnTo>
                  <a:lnTo>
                    <a:pt x="364" y="220"/>
                  </a:lnTo>
                  <a:lnTo>
                    <a:pt x="349" y="219"/>
                  </a:lnTo>
                  <a:lnTo>
                    <a:pt x="332" y="220"/>
                  </a:lnTo>
                  <a:lnTo>
                    <a:pt x="315" y="223"/>
                  </a:lnTo>
                  <a:lnTo>
                    <a:pt x="300" y="226"/>
                  </a:lnTo>
                  <a:lnTo>
                    <a:pt x="285" y="233"/>
                  </a:lnTo>
                  <a:lnTo>
                    <a:pt x="272" y="240"/>
                  </a:lnTo>
                  <a:lnTo>
                    <a:pt x="259" y="249"/>
                  </a:lnTo>
                  <a:lnTo>
                    <a:pt x="248" y="259"/>
                  </a:lnTo>
                  <a:lnTo>
                    <a:pt x="236" y="271"/>
                  </a:lnTo>
                  <a:lnTo>
                    <a:pt x="227" y="284"/>
                  </a:lnTo>
                  <a:lnTo>
                    <a:pt x="217" y="298"/>
                  </a:lnTo>
                  <a:lnTo>
                    <a:pt x="209" y="313"/>
                  </a:lnTo>
                  <a:lnTo>
                    <a:pt x="201" y="329"/>
                  </a:lnTo>
                  <a:lnTo>
                    <a:pt x="193" y="346"/>
                  </a:lnTo>
                  <a:lnTo>
                    <a:pt x="187" y="364"/>
                  </a:lnTo>
                  <a:lnTo>
                    <a:pt x="181" y="383"/>
                  </a:lnTo>
                  <a:lnTo>
                    <a:pt x="176" y="403"/>
                  </a:lnTo>
                  <a:lnTo>
                    <a:pt x="170" y="423"/>
                  </a:lnTo>
                  <a:lnTo>
                    <a:pt x="166" y="445"/>
                  </a:lnTo>
                  <a:lnTo>
                    <a:pt x="163" y="466"/>
                  </a:lnTo>
                  <a:lnTo>
                    <a:pt x="160" y="488"/>
                  </a:lnTo>
                  <a:lnTo>
                    <a:pt x="154" y="535"/>
                  </a:lnTo>
                  <a:lnTo>
                    <a:pt x="150" y="581"/>
                  </a:lnTo>
                  <a:lnTo>
                    <a:pt x="148" y="630"/>
                  </a:lnTo>
                  <a:lnTo>
                    <a:pt x="146" y="677"/>
                  </a:lnTo>
                  <a:lnTo>
                    <a:pt x="144" y="725"/>
                  </a:lnTo>
                  <a:lnTo>
                    <a:pt x="144" y="772"/>
                  </a:lnTo>
                  <a:lnTo>
                    <a:pt x="144" y="1427"/>
                  </a:lnTo>
                  <a:lnTo>
                    <a:pt x="0" y="1427"/>
                  </a:lnTo>
                  <a:lnTo>
                    <a:pt x="0" y="29"/>
                  </a:lnTo>
                  <a:lnTo>
                    <a:pt x="144" y="29"/>
                  </a:lnTo>
                  <a:lnTo>
                    <a:pt x="144" y="205"/>
                  </a:lnTo>
                  <a:close/>
                </a:path>
              </a:pathLst>
            </a:custGeom>
            <a:solidFill>
              <a:srgbClr val="FFFFFF"/>
            </a:solidFill>
            <a:ln w="9525">
              <a:noFill/>
              <a:round/>
              <a:headEnd/>
              <a:tailEnd/>
            </a:ln>
          </p:spPr>
          <p:txBody>
            <a:bodyPr/>
            <a:lstStyle/>
            <a:p>
              <a:endParaRPr lang="en-US"/>
            </a:p>
          </p:txBody>
        </p:sp>
        <p:sp>
          <p:nvSpPr>
            <p:cNvPr id="13451" name="Freeform 139"/>
            <p:cNvSpPr>
              <a:spLocks noChangeAspect="1" noEditPoints="1"/>
            </p:cNvSpPr>
            <p:nvPr/>
          </p:nvSpPr>
          <p:spPr bwMode="black">
            <a:xfrm>
              <a:off x="4995" y="1912"/>
              <a:ext cx="94" cy="164"/>
            </a:xfrm>
            <a:custGeom>
              <a:avLst/>
              <a:gdLst/>
              <a:ahLst/>
              <a:cxnLst>
                <a:cxn ang="0">
                  <a:pos x="470" y="225"/>
                </a:cxn>
                <a:cxn ang="0">
                  <a:pos x="526" y="249"/>
                </a:cxn>
                <a:cxn ang="0">
                  <a:pos x="576" y="290"/>
                </a:cxn>
                <a:cxn ang="0">
                  <a:pos x="617" y="346"/>
                </a:cxn>
                <a:cxn ang="0">
                  <a:pos x="650" y="417"/>
                </a:cxn>
                <a:cxn ang="0">
                  <a:pos x="675" y="498"/>
                </a:cxn>
                <a:cxn ang="0">
                  <a:pos x="691" y="590"/>
                </a:cxn>
                <a:cxn ang="0">
                  <a:pos x="699" y="688"/>
                </a:cxn>
                <a:cxn ang="0">
                  <a:pos x="692" y="846"/>
                </a:cxn>
                <a:cxn ang="0">
                  <a:pos x="678" y="944"/>
                </a:cxn>
                <a:cxn ang="0">
                  <a:pos x="655" y="1033"/>
                </a:cxn>
                <a:cxn ang="0">
                  <a:pos x="623" y="1111"/>
                </a:cxn>
                <a:cxn ang="0">
                  <a:pos x="582" y="1174"/>
                </a:cxn>
                <a:cxn ang="0">
                  <a:pos x="532" y="1219"/>
                </a:cxn>
                <a:cxn ang="0">
                  <a:pos x="473" y="1246"/>
                </a:cxn>
                <a:cxn ang="0">
                  <a:pos x="406" y="1252"/>
                </a:cxn>
                <a:cxn ang="0">
                  <a:pos x="346" y="1234"/>
                </a:cxn>
                <a:cxn ang="0">
                  <a:pos x="295" y="1197"/>
                </a:cxn>
                <a:cxn ang="0">
                  <a:pos x="252" y="1139"/>
                </a:cxn>
                <a:cxn ang="0">
                  <a:pos x="218" y="1068"/>
                </a:cxn>
                <a:cxn ang="0">
                  <a:pos x="192" y="985"/>
                </a:cxn>
                <a:cxn ang="0">
                  <a:pos x="173" y="890"/>
                </a:cxn>
                <a:cxn ang="0">
                  <a:pos x="161" y="766"/>
                </a:cxn>
                <a:cxn ang="0">
                  <a:pos x="162" y="642"/>
                </a:cxn>
                <a:cxn ang="0">
                  <a:pos x="174" y="549"/>
                </a:cxn>
                <a:cxn ang="0">
                  <a:pos x="195" y="462"/>
                </a:cxn>
                <a:cxn ang="0">
                  <a:pos x="223" y="385"/>
                </a:cxn>
                <a:cxn ang="0">
                  <a:pos x="259" y="320"/>
                </a:cxn>
                <a:cxn ang="0">
                  <a:pos x="302" y="270"/>
                </a:cxn>
                <a:cxn ang="0">
                  <a:pos x="352" y="235"/>
                </a:cxn>
                <a:cxn ang="0">
                  <a:pos x="407" y="220"/>
                </a:cxn>
                <a:cxn ang="0">
                  <a:pos x="699" y="234"/>
                </a:cxn>
                <a:cxn ang="0">
                  <a:pos x="639" y="135"/>
                </a:cxn>
                <a:cxn ang="0">
                  <a:pos x="570" y="63"/>
                </a:cxn>
                <a:cxn ang="0">
                  <a:pos x="492" y="16"/>
                </a:cxn>
                <a:cxn ang="0">
                  <a:pos x="408" y="0"/>
                </a:cxn>
                <a:cxn ang="0">
                  <a:pos x="319" y="15"/>
                </a:cxn>
                <a:cxn ang="0">
                  <a:pos x="239" y="60"/>
                </a:cxn>
                <a:cxn ang="0">
                  <a:pos x="170" y="128"/>
                </a:cxn>
                <a:cxn ang="0">
                  <a:pos x="112" y="218"/>
                </a:cxn>
                <a:cxn ang="0">
                  <a:pos x="64" y="326"/>
                </a:cxn>
                <a:cxn ang="0">
                  <a:pos x="29" y="449"/>
                </a:cxn>
                <a:cxn ang="0">
                  <a:pos x="8" y="584"/>
                </a:cxn>
                <a:cxn ang="0">
                  <a:pos x="0" y="728"/>
                </a:cxn>
                <a:cxn ang="0">
                  <a:pos x="12" y="873"/>
                </a:cxn>
                <a:cxn ang="0">
                  <a:pos x="35" y="1010"/>
                </a:cxn>
                <a:cxn ang="0">
                  <a:pos x="70" y="1136"/>
                </a:cxn>
                <a:cxn ang="0">
                  <a:pos x="117" y="1247"/>
                </a:cxn>
                <a:cxn ang="0">
                  <a:pos x="174" y="1339"/>
                </a:cxn>
                <a:cxn ang="0">
                  <a:pos x="241" y="1411"/>
                </a:cxn>
                <a:cxn ang="0">
                  <a:pos x="319" y="1455"/>
                </a:cxn>
                <a:cxn ang="0">
                  <a:pos x="408" y="1471"/>
                </a:cxn>
                <a:cxn ang="0">
                  <a:pos x="492" y="1455"/>
                </a:cxn>
                <a:cxn ang="0">
                  <a:pos x="570" y="1410"/>
                </a:cxn>
                <a:cxn ang="0">
                  <a:pos x="639" y="1336"/>
                </a:cxn>
                <a:cxn ang="0">
                  <a:pos x="699" y="1238"/>
                </a:cxn>
              </a:cxnLst>
              <a:rect l="0" t="0" r="r" b="b"/>
              <a:pathLst>
                <a:path w="845" h="1471">
                  <a:moveTo>
                    <a:pt x="422" y="219"/>
                  </a:moveTo>
                  <a:lnTo>
                    <a:pt x="438" y="220"/>
                  </a:lnTo>
                  <a:lnTo>
                    <a:pt x="454" y="222"/>
                  </a:lnTo>
                  <a:lnTo>
                    <a:pt x="470" y="225"/>
                  </a:lnTo>
                  <a:lnTo>
                    <a:pt x="485" y="229"/>
                  </a:lnTo>
                  <a:lnTo>
                    <a:pt x="499" y="235"/>
                  </a:lnTo>
                  <a:lnTo>
                    <a:pt x="513" y="241"/>
                  </a:lnTo>
                  <a:lnTo>
                    <a:pt x="526" y="249"/>
                  </a:lnTo>
                  <a:lnTo>
                    <a:pt x="539" y="258"/>
                  </a:lnTo>
                  <a:lnTo>
                    <a:pt x="552" y="267"/>
                  </a:lnTo>
                  <a:lnTo>
                    <a:pt x="564" y="278"/>
                  </a:lnTo>
                  <a:lnTo>
                    <a:pt x="576" y="290"/>
                  </a:lnTo>
                  <a:lnTo>
                    <a:pt x="586" y="303"/>
                  </a:lnTo>
                  <a:lnTo>
                    <a:pt x="597" y="316"/>
                  </a:lnTo>
                  <a:lnTo>
                    <a:pt x="607" y="331"/>
                  </a:lnTo>
                  <a:lnTo>
                    <a:pt x="617" y="346"/>
                  </a:lnTo>
                  <a:lnTo>
                    <a:pt x="626" y="363"/>
                  </a:lnTo>
                  <a:lnTo>
                    <a:pt x="635" y="380"/>
                  </a:lnTo>
                  <a:lnTo>
                    <a:pt x="643" y="398"/>
                  </a:lnTo>
                  <a:lnTo>
                    <a:pt x="650" y="417"/>
                  </a:lnTo>
                  <a:lnTo>
                    <a:pt x="658" y="436"/>
                  </a:lnTo>
                  <a:lnTo>
                    <a:pt x="664" y="456"/>
                  </a:lnTo>
                  <a:lnTo>
                    <a:pt x="670" y="477"/>
                  </a:lnTo>
                  <a:lnTo>
                    <a:pt x="675" y="498"/>
                  </a:lnTo>
                  <a:lnTo>
                    <a:pt x="681" y="520"/>
                  </a:lnTo>
                  <a:lnTo>
                    <a:pt x="685" y="542"/>
                  </a:lnTo>
                  <a:lnTo>
                    <a:pt x="688" y="566"/>
                  </a:lnTo>
                  <a:lnTo>
                    <a:pt x="691" y="590"/>
                  </a:lnTo>
                  <a:lnTo>
                    <a:pt x="695" y="613"/>
                  </a:lnTo>
                  <a:lnTo>
                    <a:pt x="697" y="638"/>
                  </a:lnTo>
                  <a:lnTo>
                    <a:pt x="698" y="663"/>
                  </a:lnTo>
                  <a:lnTo>
                    <a:pt x="699" y="688"/>
                  </a:lnTo>
                  <a:lnTo>
                    <a:pt x="699" y="714"/>
                  </a:lnTo>
                  <a:lnTo>
                    <a:pt x="698" y="768"/>
                  </a:lnTo>
                  <a:lnTo>
                    <a:pt x="695" y="821"/>
                  </a:lnTo>
                  <a:lnTo>
                    <a:pt x="692" y="846"/>
                  </a:lnTo>
                  <a:lnTo>
                    <a:pt x="689" y="872"/>
                  </a:lnTo>
                  <a:lnTo>
                    <a:pt x="686" y="897"/>
                  </a:lnTo>
                  <a:lnTo>
                    <a:pt x="683" y="921"/>
                  </a:lnTo>
                  <a:lnTo>
                    <a:pt x="678" y="944"/>
                  </a:lnTo>
                  <a:lnTo>
                    <a:pt x="673" y="968"/>
                  </a:lnTo>
                  <a:lnTo>
                    <a:pt x="668" y="991"/>
                  </a:lnTo>
                  <a:lnTo>
                    <a:pt x="661" y="1013"/>
                  </a:lnTo>
                  <a:lnTo>
                    <a:pt x="655" y="1033"/>
                  </a:lnTo>
                  <a:lnTo>
                    <a:pt x="647" y="1054"/>
                  </a:lnTo>
                  <a:lnTo>
                    <a:pt x="639" y="1073"/>
                  </a:lnTo>
                  <a:lnTo>
                    <a:pt x="632" y="1093"/>
                  </a:lnTo>
                  <a:lnTo>
                    <a:pt x="623" y="1111"/>
                  </a:lnTo>
                  <a:lnTo>
                    <a:pt x="613" y="1127"/>
                  </a:lnTo>
                  <a:lnTo>
                    <a:pt x="604" y="1144"/>
                  </a:lnTo>
                  <a:lnTo>
                    <a:pt x="593" y="1159"/>
                  </a:lnTo>
                  <a:lnTo>
                    <a:pt x="582" y="1174"/>
                  </a:lnTo>
                  <a:lnTo>
                    <a:pt x="570" y="1187"/>
                  </a:lnTo>
                  <a:lnTo>
                    <a:pt x="558" y="1199"/>
                  </a:lnTo>
                  <a:lnTo>
                    <a:pt x="545" y="1209"/>
                  </a:lnTo>
                  <a:lnTo>
                    <a:pt x="532" y="1219"/>
                  </a:lnTo>
                  <a:lnTo>
                    <a:pt x="518" y="1228"/>
                  </a:lnTo>
                  <a:lnTo>
                    <a:pt x="503" y="1235"/>
                  </a:lnTo>
                  <a:lnTo>
                    <a:pt x="488" y="1242"/>
                  </a:lnTo>
                  <a:lnTo>
                    <a:pt x="473" y="1246"/>
                  </a:lnTo>
                  <a:lnTo>
                    <a:pt x="457" y="1250"/>
                  </a:lnTo>
                  <a:lnTo>
                    <a:pt x="439" y="1252"/>
                  </a:lnTo>
                  <a:lnTo>
                    <a:pt x="422" y="1253"/>
                  </a:lnTo>
                  <a:lnTo>
                    <a:pt x="406" y="1252"/>
                  </a:lnTo>
                  <a:lnTo>
                    <a:pt x="391" y="1250"/>
                  </a:lnTo>
                  <a:lnTo>
                    <a:pt x="376" y="1246"/>
                  </a:lnTo>
                  <a:lnTo>
                    <a:pt x="360" y="1241"/>
                  </a:lnTo>
                  <a:lnTo>
                    <a:pt x="346" y="1234"/>
                  </a:lnTo>
                  <a:lnTo>
                    <a:pt x="333" y="1227"/>
                  </a:lnTo>
                  <a:lnTo>
                    <a:pt x="320" y="1218"/>
                  </a:lnTo>
                  <a:lnTo>
                    <a:pt x="307" y="1207"/>
                  </a:lnTo>
                  <a:lnTo>
                    <a:pt x="295" y="1197"/>
                  </a:lnTo>
                  <a:lnTo>
                    <a:pt x="284" y="1184"/>
                  </a:lnTo>
                  <a:lnTo>
                    <a:pt x="273" y="1169"/>
                  </a:lnTo>
                  <a:lnTo>
                    <a:pt x="263" y="1155"/>
                  </a:lnTo>
                  <a:lnTo>
                    <a:pt x="252" y="1139"/>
                  </a:lnTo>
                  <a:lnTo>
                    <a:pt x="244" y="1123"/>
                  </a:lnTo>
                  <a:lnTo>
                    <a:pt x="234" y="1106"/>
                  </a:lnTo>
                  <a:lnTo>
                    <a:pt x="226" y="1087"/>
                  </a:lnTo>
                  <a:lnTo>
                    <a:pt x="218" y="1068"/>
                  </a:lnTo>
                  <a:lnTo>
                    <a:pt x="210" y="1048"/>
                  </a:lnTo>
                  <a:lnTo>
                    <a:pt x="204" y="1028"/>
                  </a:lnTo>
                  <a:lnTo>
                    <a:pt x="197" y="1006"/>
                  </a:lnTo>
                  <a:lnTo>
                    <a:pt x="192" y="985"/>
                  </a:lnTo>
                  <a:lnTo>
                    <a:pt x="186" y="962"/>
                  </a:lnTo>
                  <a:lnTo>
                    <a:pt x="181" y="938"/>
                  </a:lnTo>
                  <a:lnTo>
                    <a:pt x="176" y="915"/>
                  </a:lnTo>
                  <a:lnTo>
                    <a:pt x="173" y="890"/>
                  </a:lnTo>
                  <a:lnTo>
                    <a:pt x="169" y="867"/>
                  </a:lnTo>
                  <a:lnTo>
                    <a:pt x="167" y="842"/>
                  </a:lnTo>
                  <a:lnTo>
                    <a:pt x="165" y="817"/>
                  </a:lnTo>
                  <a:lnTo>
                    <a:pt x="161" y="766"/>
                  </a:lnTo>
                  <a:lnTo>
                    <a:pt x="160" y="714"/>
                  </a:lnTo>
                  <a:lnTo>
                    <a:pt x="160" y="689"/>
                  </a:lnTo>
                  <a:lnTo>
                    <a:pt x="161" y="665"/>
                  </a:lnTo>
                  <a:lnTo>
                    <a:pt x="162" y="642"/>
                  </a:lnTo>
                  <a:lnTo>
                    <a:pt x="165" y="618"/>
                  </a:lnTo>
                  <a:lnTo>
                    <a:pt x="168" y="594"/>
                  </a:lnTo>
                  <a:lnTo>
                    <a:pt x="171" y="571"/>
                  </a:lnTo>
                  <a:lnTo>
                    <a:pt x="174" y="549"/>
                  </a:lnTo>
                  <a:lnTo>
                    <a:pt x="179" y="526"/>
                  </a:lnTo>
                  <a:lnTo>
                    <a:pt x="183" y="504"/>
                  </a:lnTo>
                  <a:lnTo>
                    <a:pt x="188" y="483"/>
                  </a:lnTo>
                  <a:lnTo>
                    <a:pt x="195" y="462"/>
                  </a:lnTo>
                  <a:lnTo>
                    <a:pt x="201" y="443"/>
                  </a:lnTo>
                  <a:lnTo>
                    <a:pt x="208" y="423"/>
                  </a:lnTo>
                  <a:lnTo>
                    <a:pt x="215" y="404"/>
                  </a:lnTo>
                  <a:lnTo>
                    <a:pt x="223" y="385"/>
                  </a:lnTo>
                  <a:lnTo>
                    <a:pt x="232" y="368"/>
                  </a:lnTo>
                  <a:lnTo>
                    <a:pt x="240" y="352"/>
                  </a:lnTo>
                  <a:lnTo>
                    <a:pt x="249" y="336"/>
                  </a:lnTo>
                  <a:lnTo>
                    <a:pt x="259" y="320"/>
                  </a:lnTo>
                  <a:lnTo>
                    <a:pt x="270" y="306"/>
                  </a:lnTo>
                  <a:lnTo>
                    <a:pt x="279" y="293"/>
                  </a:lnTo>
                  <a:lnTo>
                    <a:pt x="290" y="281"/>
                  </a:lnTo>
                  <a:lnTo>
                    <a:pt x="302" y="270"/>
                  </a:lnTo>
                  <a:lnTo>
                    <a:pt x="314" y="260"/>
                  </a:lnTo>
                  <a:lnTo>
                    <a:pt x="326" y="250"/>
                  </a:lnTo>
                  <a:lnTo>
                    <a:pt x="339" y="242"/>
                  </a:lnTo>
                  <a:lnTo>
                    <a:pt x="352" y="235"/>
                  </a:lnTo>
                  <a:lnTo>
                    <a:pt x="365" y="229"/>
                  </a:lnTo>
                  <a:lnTo>
                    <a:pt x="379" y="225"/>
                  </a:lnTo>
                  <a:lnTo>
                    <a:pt x="393" y="222"/>
                  </a:lnTo>
                  <a:lnTo>
                    <a:pt x="407" y="220"/>
                  </a:lnTo>
                  <a:lnTo>
                    <a:pt x="422" y="219"/>
                  </a:lnTo>
                  <a:close/>
                  <a:moveTo>
                    <a:pt x="845" y="29"/>
                  </a:moveTo>
                  <a:lnTo>
                    <a:pt x="699" y="29"/>
                  </a:lnTo>
                  <a:lnTo>
                    <a:pt x="699" y="234"/>
                  </a:lnTo>
                  <a:lnTo>
                    <a:pt x="685" y="207"/>
                  </a:lnTo>
                  <a:lnTo>
                    <a:pt x="670" y="182"/>
                  </a:lnTo>
                  <a:lnTo>
                    <a:pt x="655" y="158"/>
                  </a:lnTo>
                  <a:lnTo>
                    <a:pt x="639" y="135"/>
                  </a:lnTo>
                  <a:lnTo>
                    <a:pt x="622" y="115"/>
                  </a:lnTo>
                  <a:lnTo>
                    <a:pt x="606" y="96"/>
                  </a:lnTo>
                  <a:lnTo>
                    <a:pt x="588" y="78"/>
                  </a:lnTo>
                  <a:lnTo>
                    <a:pt x="570" y="63"/>
                  </a:lnTo>
                  <a:lnTo>
                    <a:pt x="551" y="49"/>
                  </a:lnTo>
                  <a:lnTo>
                    <a:pt x="531" y="36"/>
                  </a:lnTo>
                  <a:lnTo>
                    <a:pt x="512" y="25"/>
                  </a:lnTo>
                  <a:lnTo>
                    <a:pt x="492" y="16"/>
                  </a:lnTo>
                  <a:lnTo>
                    <a:pt x="472" y="10"/>
                  </a:lnTo>
                  <a:lnTo>
                    <a:pt x="451" y="5"/>
                  </a:lnTo>
                  <a:lnTo>
                    <a:pt x="430" y="1"/>
                  </a:lnTo>
                  <a:lnTo>
                    <a:pt x="408" y="0"/>
                  </a:lnTo>
                  <a:lnTo>
                    <a:pt x="385" y="1"/>
                  </a:lnTo>
                  <a:lnTo>
                    <a:pt x="363" y="5"/>
                  </a:lnTo>
                  <a:lnTo>
                    <a:pt x="341" y="9"/>
                  </a:lnTo>
                  <a:lnTo>
                    <a:pt x="319" y="15"/>
                  </a:lnTo>
                  <a:lnTo>
                    <a:pt x="299" y="24"/>
                  </a:lnTo>
                  <a:lnTo>
                    <a:pt x="278" y="34"/>
                  </a:lnTo>
                  <a:lnTo>
                    <a:pt x="259" y="46"/>
                  </a:lnTo>
                  <a:lnTo>
                    <a:pt x="239" y="60"/>
                  </a:lnTo>
                  <a:lnTo>
                    <a:pt x="221" y="74"/>
                  </a:lnTo>
                  <a:lnTo>
                    <a:pt x="204" y="90"/>
                  </a:lnTo>
                  <a:lnTo>
                    <a:pt x="186" y="108"/>
                  </a:lnTo>
                  <a:lnTo>
                    <a:pt x="170" y="128"/>
                  </a:lnTo>
                  <a:lnTo>
                    <a:pt x="154" y="148"/>
                  </a:lnTo>
                  <a:lnTo>
                    <a:pt x="139" y="170"/>
                  </a:lnTo>
                  <a:lnTo>
                    <a:pt x="125" y="193"/>
                  </a:lnTo>
                  <a:lnTo>
                    <a:pt x="112" y="218"/>
                  </a:lnTo>
                  <a:lnTo>
                    <a:pt x="99" y="242"/>
                  </a:lnTo>
                  <a:lnTo>
                    <a:pt x="86" y="270"/>
                  </a:lnTo>
                  <a:lnTo>
                    <a:pt x="75" y="297"/>
                  </a:lnTo>
                  <a:lnTo>
                    <a:pt x="64" y="326"/>
                  </a:lnTo>
                  <a:lnTo>
                    <a:pt x="54" y="355"/>
                  </a:lnTo>
                  <a:lnTo>
                    <a:pt x="45" y="385"/>
                  </a:lnTo>
                  <a:lnTo>
                    <a:pt x="37" y="417"/>
                  </a:lnTo>
                  <a:lnTo>
                    <a:pt x="29" y="449"/>
                  </a:lnTo>
                  <a:lnTo>
                    <a:pt x="22" y="482"/>
                  </a:lnTo>
                  <a:lnTo>
                    <a:pt x="16" y="515"/>
                  </a:lnTo>
                  <a:lnTo>
                    <a:pt x="11" y="550"/>
                  </a:lnTo>
                  <a:lnTo>
                    <a:pt x="8" y="584"/>
                  </a:lnTo>
                  <a:lnTo>
                    <a:pt x="4" y="620"/>
                  </a:lnTo>
                  <a:lnTo>
                    <a:pt x="2" y="656"/>
                  </a:lnTo>
                  <a:lnTo>
                    <a:pt x="0" y="692"/>
                  </a:lnTo>
                  <a:lnTo>
                    <a:pt x="0" y="728"/>
                  </a:lnTo>
                  <a:lnTo>
                    <a:pt x="1" y="765"/>
                  </a:lnTo>
                  <a:lnTo>
                    <a:pt x="4" y="802"/>
                  </a:lnTo>
                  <a:lnTo>
                    <a:pt x="8" y="837"/>
                  </a:lnTo>
                  <a:lnTo>
                    <a:pt x="12" y="873"/>
                  </a:lnTo>
                  <a:lnTo>
                    <a:pt x="16" y="909"/>
                  </a:lnTo>
                  <a:lnTo>
                    <a:pt x="22" y="943"/>
                  </a:lnTo>
                  <a:lnTo>
                    <a:pt x="28" y="977"/>
                  </a:lnTo>
                  <a:lnTo>
                    <a:pt x="35" y="1010"/>
                  </a:lnTo>
                  <a:lnTo>
                    <a:pt x="42" y="1043"/>
                  </a:lnTo>
                  <a:lnTo>
                    <a:pt x="51" y="1075"/>
                  </a:lnTo>
                  <a:lnTo>
                    <a:pt x="61" y="1106"/>
                  </a:lnTo>
                  <a:lnTo>
                    <a:pt x="70" y="1136"/>
                  </a:lnTo>
                  <a:lnTo>
                    <a:pt x="80" y="1165"/>
                  </a:lnTo>
                  <a:lnTo>
                    <a:pt x="92" y="1194"/>
                  </a:lnTo>
                  <a:lnTo>
                    <a:pt x="104" y="1221"/>
                  </a:lnTo>
                  <a:lnTo>
                    <a:pt x="117" y="1247"/>
                  </a:lnTo>
                  <a:lnTo>
                    <a:pt x="130" y="1272"/>
                  </a:lnTo>
                  <a:lnTo>
                    <a:pt x="144" y="1296"/>
                  </a:lnTo>
                  <a:lnTo>
                    <a:pt x="158" y="1319"/>
                  </a:lnTo>
                  <a:lnTo>
                    <a:pt x="174" y="1339"/>
                  </a:lnTo>
                  <a:lnTo>
                    <a:pt x="189" y="1360"/>
                  </a:lnTo>
                  <a:lnTo>
                    <a:pt x="207" y="1378"/>
                  </a:lnTo>
                  <a:lnTo>
                    <a:pt x="224" y="1394"/>
                  </a:lnTo>
                  <a:lnTo>
                    <a:pt x="241" y="1411"/>
                  </a:lnTo>
                  <a:lnTo>
                    <a:pt x="260" y="1424"/>
                  </a:lnTo>
                  <a:lnTo>
                    <a:pt x="279" y="1437"/>
                  </a:lnTo>
                  <a:lnTo>
                    <a:pt x="300" y="1446"/>
                  </a:lnTo>
                  <a:lnTo>
                    <a:pt x="319" y="1455"/>
                  </a:lnTo>
                  <a:lnTo>
                    <a:pt x="341" y="1463"/>
                  </a:lnTo>
                  <a:lnTo>
                    <a:pt x="363" y="1467"/>
                  </a:lnTo>
                  <a:lnTo>
                    <a:pt x="385" y="1470"/>
                  </a:lnTo>
                  <a:lnTo>
                    <a:pt x="408" y="1471"/>
                  </a:lnTo>
                  <a:lnTo>
                    <a:pt x="430" y="1470"/>
                  </a:lnTo>
                  <a:lnTo>
                    <a:pt x="451" y="1467"/>
                  </a:lnTo>
                  <a:lnTo>
                    <a:pt x="472" y="1463"/>
                  </a:lnTo>
                  <a:lnTo>
                    <a:pt x="492" y="1455"/>
                  </a:lnTo>
                  <a:lnTo>
                    <a:pt x="512" y="1446"/>
                  </a:lnTo>
                  <a:lnTo>
                    <a:pt x="531" y="1436"/>
                  </a:lnTo>
                  <a:lnTo>
                    <a:pt x="551" y="1424"/>
                  </a:lnTo>
                  <a:lnTo>
                    <a:pt x="570" y="1410"/>
                  </a:lnTo>
                  <a:lnTo>
                    <a:pt x="588" y="1393"/>
                  </a:lnTo>
                  <a:lnTo>
                    <a:pt x="606" y="1376"/>
                  </a:lnTo>
                  <a:lnTo>
                    <a:pt x="622" y="1357"/>
                  </a:lnTo>
                  <a:lnTo>
                    <a:pt x="639" y="1336"/>
                  </a:lnTo>
                  <a:lnTo>
                    <a:pt x="655" y="1313"/>
                  </a:lnTo>
                  <a:lnTo>
                    <a:pt x="670" y="1290"/>
                  </a:lnTo>
                  <a:lnTo>
                    <a:pt x="685" y="1265"/>
                  </a:lnTo>
                  <a:lnTo>
                    <a:pt x="699" y="1238"/>
                  </a:lnTo>
                  <a:lnTo>
                    <a:pt x="699" y="1427"/>
                  </a:lnTo>
                  <a:lnTo>
                    <a:pt x="845" y="1427"/>
                  </a:lnTo>
                  <a:lnTo>
                    <a:pt x="845" y="29"/>
                  </a:lnTo>
                  <a:close/>
                </a:path>
              </a:pathLst>
            </a:custGeom>
            <a:solidFill>
              <a:srgbClr val="FFFFFF"/>
            </a:solidFill>
            <a:ln w="9525">
              <a:noFill/>
              <a:round/>
              <a:headEnd/>
              <a:tailEnd/>
            </a:ln>
          </p:spPr>
          <p:txBody>
            <a:bodyPr/>
            <a:lstStyle/>
            <a:p>
              <a:endParaRPr lang="en-US"/>
            </a:p>
          </p:txBody>
        </p:sp>
        <p:sp>
          <p:nvSpPr>
            <p:cNvPr id="13452" name="Rectangle 140"/>
            <p:cNvSpPr>
              <a:spLocks noChangeAspect="1" noChangeArrowheads="1"/>
            </p:cNvSpPr>
            <p:nvPr/>
          </p:nvSpPr>
          <p:spPr bwMode="black">
            <a:xfrm>
              <a:off x="5118" y="1799"/>
              <a:ext cx="15" cy="272"/>
            </a:xfrm>
            <a:prstGeom prst="rect">
              <a:avLst/>
            </a:prstGeom>
            <a:solidFill>
              <a:srgbClr val="FFFFFF"/>
            </a:solidFill>
            <a:ln w="9525">
              <a:noFill/>
              <a:miter lim="800000"/>
              <a:headEnd/>
              <a:tailEnd/>
            </a:ln>
          </p:spPr>
          <p:txBody>
            <a:bodyPr/>
            <a:lstStyle/>
            <a:p>
              <a:endParaRPr lang="en-US"/>
            </a:p>
          </p:txBody>
        </p:sp>
        <p:sp>
          <p:nvSpPr>
            <p:cNvPr id="13453" name="Freeform 141"/>
            <p:cNvSpPr>
              <a:spLocks noChangeAspect="1"/>
            </p:cNvSpPr>
            <p:nvPr/>
          </p:nvSpPr>
          <p:spPr bwMode="black">
            <a:xfrm>
              <a:off x="3876" y="2111"/>
              <a:ext cx="58" cy="249"/>
            </a:xfrm>
            <a:custGeom>
              <a:avLst/>
              <a:gdLst/>
              <a:ahLst/>
              <a:cxnLst>
                <a:cxn ang="0">
                  <a:pos x="160" y="2009"/>
                </a:cxn>
                <a:cxn ang="0">
                  <a:pos x="524" y="2009"/>
                </a:cxn>
                <a:cxn ang="0">
                  <a:pos x="524" y="2243"/>
                </a:cxn>
                <a:cxn ang="0">
                  <a:pos x="0" y="2243"/>
                </a:cxn>
                <a:cxn ang="0">
                  <a:pos x="0" y="0"/>
                </a:cxn>
                <a:cxn ang="0">
                  <a:pos x="160" y="0"/>
                </a:cxn>
                <a:cxn ang="0">
                  <a:pos x="160" y="2009"/>
                </a:cxn>
              </a:cxnLst>
              <a:rect l="0" t="0" r="r" b="b"/>
              <a:pathLst>
                <a:path w="524" h="2243">
                  <a:moveTo>
                    <a:pt x="160" y="2009"/>
                  </a:moveTo>
                  <a:lnTo>
                    <a:pt x="524" y="2009"/>
                  </a:lnTo>
                  <a:lnTo>
                    <a:pt x="524" y="2243"/>
                  </a:lnTo>
                  <a:lnTo>
                    <a:pt x="0" y="2243"/>
                  </a:lnTo>
                  <a:lnTo>
                    <a:pt x="0" y="0"/>
                  </a:lnTo>
                  <a:lnTo>
                    <a:pt x="160" y="0"/>
                  </a:lnTo>
                  <a:lnTo>
                    <a:pt x="160" y="2009"/>
                  </a:lnTo>
                  <a:close/>
                </a:path>
              </a:pathLst>
            </a:custGeom>
            <a:solidFill>
              <a:srgbClr val="FFFFFF"/>
            </a:solidFill>
            <a:ln w="9525">
              <a:noFill/>
              <a:round/>
              <a:headEnd/>
              <a:tailEnd/>
            </a:ln>
          </p:spPr>
          <p:txBody>
            <a:bodyPr/>
            <a:lstStyle/>
            <a:p>
              <a:endParaRPr lang="en-US"/>
            </a:p>
          </p:txBody>
        </p:sp>
        <p:sp>
          <p:nvSpPr>
            <p:cNvPr id="13454" name="Freeform 142"/>
            <p:cNvSpPr>
              <a:spLocks noChangeAspect="1" noEditPoints="1"/>
            </p:cNvSpPr>
            <p:nvPr/>
          </p:nvSpPr>
          <p:spPr bwMode="black">
            <a:xfrm>
              <a:off x="3942" y="2200"/>
              <a:ext cx="92" cy="164"/>
            </a:xfrm>
            <a:custGeom>
              <a:avLst/>
              <a:gdLst/>
              <a:ahLst/>
              <a:cxnLst>
                <a:cxn ang="0">
                  <a:pos x="470" y="225"/>
                </a:cxn>
                <a:cxn ang="0">
                  <a:pos x="526" y="250"/>
                </a:cxn>
                <a:cxn ang="0">
                  <a:pos x="576" y="293"/>
                </a:cxn>
                <a:cxn ang="0">
                  <a:pos x="617" y="353"/>
                </a:cxn>
                <a:cxn ang="0">
                  <a:pos x="651" y="425"/>
                </a:cxn>
                <a:cxn ang="0">
                  <a:pos x="675" y="509"/>
                </a:cxn>
                <a:cxn ang="0">
                  <a:pos x="692" y="602"/>
                </a:cxn>
                <a:cxn ang="0">
                  <a:pos x="698" y="702"/>
                </a:cxn>
                <a:cxn ang="0">
                  <a:pos x="693" y="854"/>
                </a:cxn>
                <a:cxn ang="0">
                  <a:pos x="678" y="950"/>
                </a:cxn>
                <a:cxn ang="0">
                  <a:pos x="655" y="1036"/>
                </a:cxn>
                <a:cxn ang="0">
                  <a:pos x="622" y="1112"/>
                </a:cxn>
                <a:cxn ang="0">
                  <a:pos x="582" y="1174"/>
                </a:cxn>
                <a:cxn ang="0">
                  <a:pos x="532" y="1219"/>
                </a:cxn>
                <a:cxn ang="0">
                  <a:pos x="473" y="1246"/>
                </a:cxn>
                <a:cxn ang="0">
                  <a:pos x="406" y="1251"/>
                </a:cxn>
                <a:cxn ang="0">
                  <a:pos x="345" y="1235"/>
                </a:cxn>
                <a:cxn ang="0">
                  <a:pos x="292" y="1198"/>
                </a:cxn>
                <a:cxn ang="0">
                  <a:pos x="247" y="1144"/>
                </a:cxn>
                <a:cxn ang="0">
                  <a:pos x="210" y="1075"/>
                </a:cxn>
                <a:cxn ang="0">
                  <a:pos x="181" y="994"/>
                </a:cxn>
                <a:cxn ang="0">
                  <a:pos x="161" y="903"/>
                </a:cxn>
                <a:cxn ang="0">
                  <a:pos x="149" y="805"/>
                </a:cxn>
                <a:cxn ang="0">
                  <a:pos x="146" y="703"/>
                </a:cxn>
                <a:cxn ang="0">
                  <a:pos x="154" y="607"/>
                </a:cxn>
                <a:cxn ang="0">
                  <a:pos x="171" y="516"/>
                </a:cxn>
                <a:cxn ang="0">
                  <a:pos x="198" y="431"/>
                </a:cxn>
                <a:cxn ang="0">
                  <a:pos x="233" y="358"/>
                </a:cxn>
                <a:cxn ang="0">
                  <a:pos x="275" y="296"/>
                </a:cxn>
                <a:cxn ang="0">
                  <a:pos x="324" y="252"/>
                </a:cxn>
                <a:cxn ang="0">
                  <a:pos x="378" y="225"/>
                </a:cxn>
                <a:cxn ang="0">
                  <a:pos x="830" y="44"/>
                </a:cxn>
                <a:cxn ang="0">
                  <a:pos x="673" y="221"/>
                </a:cxn>
                <a:cxn ang="0">
                  <a:pos x="618" y="125"/>
                </a:cxn>
                <a:cxn ang="0">
                  <a:pos x="550" y="54"/>
                </a:cxn>
                <a:cxn ang="0">
                  <a:pos x="472" y="11"/>
                </a:cxn>
                <a:cxn ang="0">
                  <a:pos x="419" y="0"/>
                </a:cxn>
                <a:cxn ang="0">
                  <a:pos x="340" y="9"/>
                </a:cxn>
                <a:cxn ang="0">
                  <a:pos x="259" y="47"/>
                </a:cxn>
                <a:cxn ang="0">
                  <a:pos x="186" y="111"/>
                </a:cxn>
                <a:cxn ang="0">
                  <a:pos x="125" y="199"/>
                </a:cxn>
                <a:cxn ang="0">
                  <a:pos x="74" y="306"/>
                </a:cxn>
                <a:cxn ang="0">
                  <a:pos x="36" y="428"/>
                </a:cxn>
                <a:cxn ang="0">
                  <a:pos x="11" y="562"/>
                </a:cxn>
                <a:cxn ang="0">
                  <a:pos x="0" y="706"/>
                </a:cxn>
                <a:cxn ang="0">
                  <a:pos x="5" y="848"/>
                </a:cxn>
                <a:cxn ang="0">
                  <a:pos x="22" y="983"/>
                </a:cxn>
                <a:cxn ang="0">
                  <a:pos x="53" y="1110"/>
                </a:cxn>
                <a:cxn ang="0">
                  <a:pos x="98" y="1222"/>
                </a:cxn>
                <a:cxn ang="0">
                  <a:pos x="154" y="1318"/>
                </a:cxn>
                <a:cxn ang="0">
                  <a:pos x="221" y="1395"/>
                </a:cxn>
                <a:cxn ang="0">
                  <a:pos x="298" y="1446"/>
                </a:cxn>
                <a:cxn ang="0">
                  <a:pos x="384" y="1470"/>
                </a:cxn>
                <a:cxn ang="0">
                  <a:pos x="470" y="1462"/>
                </a:cxn>
                <a:cxn ang="0">
                  <a:pos x="546" y="1428"/>
                </a:cxn>
                <a:cxn ang="0">
                  <a:pos x="612" y="1363"/>
                </a:cxn>
                <a:cxn ang="0">
                  <a:pos x="671" y="1267"/>
                </a:cxn>
                <a:cxn ang="0">
                  <a:pos x="830" y="1442"/>
                </a:cxn>
              </a:cxnLst>
              <a:rect l="0" t="0" r="r" b="b"/>
              <a:pathLst>
                <a:path w="830" h="1471">
                  <a:moveTo>
                    <a:pt x="422" y="218"/>
                  </a:moveTo>
                  <a:lnTo>
                    <a:pt x="439" y="219"/>
                  </a:lnTo>
                  <a:lnTo>
                    <a:pt x="454" y="222"/>
                  </a:lnTo>
                  <a:lnTo>
                    <a:pt x="470" y="225"/>
                  </a:lnTo>
                  <a:lnTo>
                    <a:pt x="484" y="229"/>
                  </a:lnTo>
                  <a:lnTo>
                    <a:pt x="499" y="235"/>
                  </a:lnTo>
                  <a:lnTo>
                    <a:pt x="513" y="242"/>
                  </a:lnTo>
                  <a:lnTo>
                    <a:pt x="526" y="250"/>
                  </a:lnTo>
                  <a:lnTo>
                    <a:pt x="539" y="259"/>
                  </a:lnTo>
                  <a:lnTo>
                    <a:pt x="552" y="269"/>
                  </a:lnTo>
                  <a:lnTo>
                    <a:pt x="564" y="281"/>
                  </a:lnTo>
                  <a:lnTo>
                    <a:pt x="576" y="293"/>
                  </a:lnTo>
                  <a:lnTo>
                    <a:pt x="587" y="307"/>
                  </a:lnTo>
                  <a:lnTo>
                    <a:pt x="598" y="321"/>
                  </a:lnTo>
                  <a:lnTo>
                    <a:pt x="607" y="336"/>
                  </a:lnTo>
                  <a:lnTo>
                    <a:pt x="617" y="353"/>
                  </a:lnTo>
                  <a:lnTo>
                    <a:pt x="626" y="370"/>
                  </a:lnTo>
                  <a:lnTo>
                    <a:pt x="634" y="387"/>
                  </a:lnTo>
                  <a:lnTo>
                    <a:pt x="643" y="406"/>
                  </a:lnTo>
                  <a:lnTo>
                    <a:pt x="651" y="425"/>
                  </a:lnTo>
                  <a:lnTo>
                    <a:pt x="657" y="446"/>
                  </a:lnTo>
                  <a:lnTo>
                    <a:pt x="664" y="466"/>
                  </a:lnTo>
                  <a:lnTo>
                    <a:pt x="670" y="488"/>
                  </a:lnTo>
                  <a:lnTo>
                    <a:pt x="675" y="509"/>
                  </a:lnTo>
                  <a:lnTo>
                    <a:pt x="681" y="532"/>
                  </a:lnTo>
                  <a:lnTo>
                    <a:pt x="684" y="555"/>
                  </a:lnTo>
                  <a:lnTo>
                    <a:pt x="688" y="579"/>
                  </a:lnTo>
                  <a:lnTo>
                    <a:pt x="692" y="602"/>
                  </a:lnTo>
                  <a:lnTo>
                    <a:pt x="694" y="626"/>
                  </a:lnTo>
                  <a:lnTo>
                    <a:pt x="696" y="651"/>
                  </a:lnTo>
                  <a:lnTo>
                    <a:pt x="698" y="677"/>
                  </a:lnTo>
                  <a:lnTo>
                    <a:pt x="698" y="702"/>
                  </a:lnTo>
                  <a:lnTo>
                    <a:pt x="699" y="728"/>
                  </a:lnTo>
                  <a:lnTo>
                    <a:pt x="698" y="780"/>
                  </a:lnTo>
                  <a:lnTo>
                    <a:pt x="695" y="830"/>
                  </a:lnTo>
                  <a:lnTo>
                    <a:pt x="693" y="854"/>
                  </a:lnTo>
                  <a:lnTo>
                    <a:pt x="689" y="879"/>
                  </a:lnTo>
                  <a:lnTo>
                    <a:pt x="686" y="903"/>
                  </a:lnTo>
                  <a:lnTo>
                    <a:pt x="682" y="927"/>
                  </a:lnTo>
                  <a:lnTo>
                    <a:pt x="678" y="950"/>
                  </a:lnTo>
                  <a:lnTo>
                    <a:pt x="673" y="972"/>
                  </a:lnTo>
                  <a:lnTo>
                    <a:pt x="668" y="994"/>
                  </a:lnTo>
                  <a:lnTo>
                    <a:pt x="661" y="1016"/>
                  </a:lnTo>
                  <a:lnTo>
                    <a:pt x="655" y="1036"/>
                  </a:lnTo>
                  <a:lnTo>
                    <a:pt x="647" y="1056"/>
                  </a:lnTo>
                  <a:lnTo>
                    <a:pt x="640" y="1075"/>
                  </a:lnTo>
                  <a:lnTo>
                    <a:pt x="631" y="1093"/>
                  </a:lnTo>
                  <a:lnTo>
                    <a:pt x="622" y="1112"/>
                  </a:lnTo>
                  <a:lnTo>
                    <a:pt x="614" y="1128"/>
                  </a:lnTo>
                  <a:lnTo>
                    <a:pt x="604" y="1144"/>
                  </a:lnTo>
                  <a:lnTo>
                    <a:pt x="593" y="1159"/>
                  </a:lnTo>
                  <a:lnTo>
                    <a:pt x="582" y="1174"/>
                  </a:lnTo>
                  <a:lnTo>
                    <a:pt x="570" y="1186"/>
                  </a:lnTo>
                  <a:lnTo>
                    <a:pt x="559" y="1198"/>
                  </a:lnTo>
                  <a:lnTo>
                    <a:pt x="546" y="1209"/>
                  </a:lnTo>
                  <a:lnTo>
                    <a:pt x="532" y="1219"/>
                  </a:lnTo>
                  <a:lnTo>
                    <a:pt x="519" y="1228"/>
                  </a:lnTo>
                  <a:lnTo>
                    <a:pt x="503" y="1235"/>
                  </a:lnTo>
                  <a:lnTo>
                    <a:pt x="488" y="1241"/>
                  </a:lnTo>
                  <a:lnTo>
                    <a:pt x="473" y="1246"/>
                  </a:lnTo>
                  <a:lnTo>
                    <a:pt x="457" y="1249"/>
                  </a:lnTo>
                  <a:lnTo>
                    <a:pt x="440" y="1251"/>
                  </a:lnTo>
                  <a:lnTo>
                    <a:pt x="422" y="1252"/>
                  </a:lnTo>
                  <a:lnTo>
                    <a:pt x="406" y="1251"/>
                  </a:lnTo>
                  <a:lnTo>
                    <a:pt x="391" y="1249"/>
                  </a:lnTo>
                  <a:lnTo>
                    <a:pt x="375" y="1246"/>
                  </a:lnTo>
                  <a:lnTo>
                    <a:pt x="361" y="1241"/>
                  </a:lnTo>
                  <a:lnTo>
                    <a:pt x="345" y="1235"/>
                  </a:lnTo>
                  <a:lnTo>
                    <a:pt x="331" y="1228"/>
                  </a:lnTo>
                  <a:lnTo>
                    <a:pt x="318" y="1219"/>
                  </a:lnTo>
                  <a:lnTo>
                    <a:pt x="305" y="1209"/>
                  </a:lnTo>
                  <a:lnTo>
                    <a:pt x="292" y="1198"/>
                  </a:lnTo>
                  <a:lnTo>
                    <a:pt x="281" y="1186"/>
                  </a:lnTo>
                  <a:lnTo>
                    <a:pt x="269" y="1174"/>
                  </a:lnTo>
                  <a:lnTo>
                    <a:pt x="258" y="1159"/>
                  </a:lnTo>
                  <a:lnTo>
                    <a:pt x="247" y="1144"/>
                  </a:lnTo>
                  <a:lnTo>
                    <a:pt x="237" y="1128"/>
                  </a:lnTo>
                  <a:lnTo>
                    <a:pt x="228" y="1112"/>
                  </a:lnTo>
                  <a:lnTo>
                    <a:pt x="219" y="1093"/>
                  </a:lnTo>
                  <a:lnTo>
                    <a:pt x="210" y="1075"/>
                  </a:lnTo>
                  <a:lnTo>
                    <a:pt x="202" y="1056"/>
                  </a:lnTo>
                  <a:lnTo>
                    <a:pt x="194" y="1036"/>
                  </a:lnTo>
                  <a:lnTo>
                    <a:pt x="188" y="1016"/>
                  </a:lnTo>
                  <a:lnTo>
                    <a:pt x="181" y="994"/>
                  </a:lnTo>
                  <a:lnTo>
                    <a:pt x="175" y="972"/>
                  </a:lnTo>
                  <a:lnTo>
                    <a:pt x="169" y="950"/>
                  </a:lnTo>
                  <a:lnTo>
                    <a:pt x="164" y="927"/>
                  </a:lnTo>
                  <a:lnTo>
                    <a:pt x="161" y="903"/>
                  </a:lnTo>
                  <a:lnTo>
                    <a:pt x="156" y="879"/>
                  </a:lnTo>
                  <a:lnTo>
                    <a:pt x="153" y="854"/>
                  </a:lnTo>
                  <a:lnTo>
                    <a:pt x="151" y="830"/>
                  </a:lnTo>
                  <a:lnTo>
                    <a:pt x="149" y="805"/>
                  </a:lnTo>
                  <a:lnTo>
                    <a:pt x="146" y="780"/>
                  </a:lnTo>
                  <a:lnTo>
                    <a:pt x="146" y="754"/>
                  </a:lnTo>
                  <a:lnTo>
                    <a:pt x="145" y="728"/>
                  </a:lnTo>
                  <a:lnTo>
                    <a:pt x="146" y="703"/>
                  </a:lnTo>
                  <a:lnTo>
                    <a:pt x="148" y="679"/>
                  </a:lnTo>
                  <a:lnTo>
                    <a:pt x="149" y="655"/>
                  </a:lnTo>
                  <a:lnTo>
                    <a:pt x="151" y="631"/>
                  </a:lnTo>
                  <a:lnTo>
                    <a:pt x="154" y="607"/>
                  </a:lnTo>
                  <a:lnTo>
                    <a:pt x="157" y="584"/>
                  </a:lnTo>
                  <a:lnTo>
                    <a:pt x="162" y="560"/>
                  </a:lnTo>
                  <a:lnTo>
                    <a:pt x="166" y="537"/>
                  </a:lnTo>
                  <a:lnTo>
                    <a:pt x="171" y="516"/>
                  </a:lnTo>
                  <a:lnTo>
                    <a:pt x="178" y="494"/>
                  </a:lnTo>
                  <a:lnTo>
                    <a:pt x="184" y="473"/>
                  </a:lnTo>
                  <a:lnTo>
                    <a:pt x="191" y="452"/>
                  </a:lnTo>
                  <a:lnTo>
                    <a:pt x="198" y="431"/>
                  </a:lnTo>
                  <a:lnTo>
                    <a:pt x="206" y="412"/>
                  </a:lnTo>
                  <a:lnTo>
                    <a:pt x="215" y="394"/>
                  </a:lnTo>
                  <a:lnTo>
                    <a:pt x="224" y="375"/>
                  </a:lnTo>
                  <a:lnTo>
                    <a:pt x="233" y="358"/>
                  </a:lnTo>
                  <a:lnTo>
                    <a:pt x="244" y="341"/>
                  </a:lnTo>
                  <a:lnTo>
                    <a:pt x="254" y="325"/>
                  </a:lnTo>
                  <a:lnTo>
                    <a:pt x="264" y="310"/>
                  </a:lnTo>
                  <a:lnTo>
                    <a:pt x="275" y="296"/>
                  </a:lnTo>
                  <a:lnTo>
                    <a:pt x="287" y="284"/>
                  </a:lnTo>
                  <a:lnTo>
                    <a:pt x="299" y="272"/>
                  </a:lnTo>
                  <a:lnTo>
                    <a:pt x="312" y="262"/>
                  </a:lnTo>
                  <a:lnTo>
                    <a:pt x="324" y="252"/>
                  </a:lnTo>
                  <a:lnTo>
                    <a:pt x="337" y="243"/>
                  </a:lnTo>
                  <a:lnTo>
                    <a:pt x="351" y="236"/>
                  </a:lnTo>
                  <a:lnTo>
                    <a:pt x="364" y="229"/>
                  </a:lnTo>
                  <a:lnTo>
                    <a:pt x="378" y="225"/>
                  </a:lnTo>
                  <a:lnTo>
                    <a:pt x="393" y="222"/>
                  </a:lnTo>
                  <a:lnTo>
                    <a:pt x="407" y="219"/>
                  </a:lnTo>
                  <a:lnTo>
                    <a:pt x="422" y="218"/>
                  </a:lnTo>
                  <a:close/>
                  <a:moveTo>
                    <a:pt x="830" y="44"/>
                  </a:moveTo>
                  <a:lnTo>
                    <a:pt x="699" y="44"/>
                  </a:lnTo>
                  <a:lnTo>
                    <a:pt x="699" y="248"/>
                  </a:lnTo>
                  <a:lnTo>
                    <a:pt x="684" y="248"/>
                  </a:lnTo>
                  <a:lnTo>
                    <a:pt x="673" y="221"/>
                  </a:lnTo>
                  <a:lnTo>
                    <a:pt x="660" y="196"/>
                  </a:lnTo>
                  <a:lnTo>
                    <a:pt x="647" y="171"/>
                  </a:lnTo>
                  <a:lnTo>
                    <a:pt x="633" y="147"/>
                  </a:lnTo>
                  <a:lnTo>
                    <a:pt x="618" y="125"/>
                  </a:lnTo>
                  <a:lnTo>
                    <a:pt x="602" y="105"/>
                  </a:lnTo>
                  <a:lnTo>
                    <a:pt x="586" y="86"/>
                  </a:lnTo>
                  <a:lnTo>
                    <a:pt x="568" y="69"/>
                  </a:lnTo>
                  <a:lnTo>
                    <a:pt x="550" y="54"/>
                  </a:lnTo>
                  <a:lnTo>
                    <a:pt x="532" y="40"/>
                  </a:lnTo>
                  <a:lnTo>
                    <a:pt x="512" y="28"/>
                  </a:lnTo>
                  <a:lnTo>
                    <a:pt x="492" y="18"/>
                  </a:lnTo>
                  <a:lnTo>
                    <a:pt x="472" y="11"/>
                  </a:lnTo>
                  <a:lnTo>
                    <a:pt x="450" y="4"/>
                  </a:lnTo>
                  <a:lnTo>
                    <a:pt x="440" y="3"/>
                  </a:lnTo>
                  <a:lnTo>
                    <a:pt x="430" y="1"/>
                  </a:lnTo>
                  <a:lnTo>
                    <a:pt x="419" y="0"/>
                  </a:lnTo>
                  <a:lnTo>
                    <a:pt x="408" y="0"/>
                  </a:lnTo>
                  <a:lnTo>
                    <a:pt x="384" y="1"/>
                  </a:lnTo>
                  <a:lnTo>
                    <a:pt x="363" y="4"/>
                  </a:lnTo>
                  <a:lnTo>
                    <a:pt x="340" y="9"/>
                  </a:lnTo>
                  <a:lnTo>
                    <a:pt x="320" y="16"/>
                  </a:lnTo>
                  <a:lnTo>
                    <a:pt x="298" y="25"/>
                  </a:lnTo>
                  <a:lnTo>
                    <a:pt x="278" y="34"/>
                  </a:lnTo>
                  <a:lnTo>
                    <a:pt x="259" y="47"/>
                  </a:lnTo>
                  <a:lnTo>
                    <a:pt x="239" y="60"/>
                  </a:lnTo>
                  <a:lnTo>
                    <a:pt x="221" y="77"/>
                  </a:lnTo>
                  <a:lnTo>
                    <a:pt x="204" y="93"/>
                  </a:lnTo>
                  <a:lnTo>
                    <a:pt x="186" y="111"/>
                  </a:lnTo>
                  <a:lnTo>
                    <a:pt x="170" y="132"/>
                  </a:lnTo>
                  <a:lnTo>
                    <a:pt x="154" y="152"/>
                  </a:lnTo>
                  <a:lnTo>
                    <a:pt x="139" y="175"/>
                  </a:lnTo>
                  <a:lnTo>
                    <a:pt x="125" y="199"/>
                  </a:lnTo>
                  <a:lnTo>
                    <a:pt x="111" y="224"/>
                  </a:lnTo>
                  <a:lnTo>
                    <a:pt x="98" y="250"/>
                  </a:lnTo>
                  <a:lnTo>
                    <a:pt x="86" y="278"/>
                  </a:lnTo>
                  <a:lnTo>
                    <a:pt x="74" y="306"/>
                  </a:lnTo>
                  <a:lnTo>
                    <a:pt x="64" y="335"/>
                  </a:lnTo>
                  <a:lnTo>
                    <a:pt x="53" y="365"/>
                  </a:lnTo>
                  <a:lnTo>
                    <a:pt x="45" y="396"/>
                  </a:lnTo>
                  <a:lnTo>
                    <a:pt x="36" y="428"/>
                  </a:lnTo>
                  <a:lnTo>
                    <a:pt x="29" y="461"/>
                  </a:lnTo>
                  <a:lnTo>
                    <a:pt x="22" y="494"/>
                  </a:lnTo>
                  <a:lnTo>
                    <a:pt x="17" y="528"/>
                  </a:lnTo>
                  <a:lnTo>
                    <a:pt x="11" y="562"/>
                  </a:lnTo>
                  <a:lnTo>
                    <a:pt x="7" y="598"/>
                  </a:lnTo>
                  <a:lnTo>
                    <a:pt x="5" y="634"/>
                  </a:lnTo>
                  <a:lnTo>
                    <a:pt x="2" y="669"/>
                  </a:lnTo>
                  <a:lnTo>
                    <a:pt x="0" y="706"/>
                  </a:lnTo>
                  <a:lnTo>
                    <a:pt x="0" y="743"/>
                  </a:lnTo>
                  <a:lnTo>
                    <a:pt x="0" y="778"/>
                  </a:lnTo>
                  <a:lnTo>
                    <a:pt x="2" y="813"/>
                  </a:lnTo>
                  <a:lnTo>
                    <a:pt x="5" y="848"/>
                  </a:lnTo>
                  <a:lnTo>
                    <a:pt x="7" y="883"/>
                  </a:lnTo>
                  <a:lnTo>
                    <a:pt x="11" y="917"/>
                  </a:lnTo>
                  <a:lnTo>
                    <a:pt x="17" y="951"/>
                  </a:lnTo>
                  <a:lnTo>
                    <a:pt x="22" y="983"/>
                  </a:lnTo>
                  <a:lnTo>
                    <a:pt x="29" y="1016"/>
                  </a:lnTo>
                  <a:lnTo>
                    <a:pt x="36" y="1048"/>
                  </a:lnTo>
                  <a:lnTo>
                    <a:pt x="45" y="1079"/>
                  </a:lnTo>
                  <a:lnTo>
                    <a:pt x="53" y="1110"/>
                  </a:lnTo>
                  <a:lnTo>
                    <a:pt x="64" y="1139"/>
                  </a:lnTo>
                  <a:lnTo>
                    <a:pt x="74" y="1168"/>
                  </a:lnTo>
                  <a:lnTo>
                    <a:pt x="86" y="1196"/>
                  </a:lnTo>
                  <a:lnTo>
                    <a:pt x="98" y="1222"/>
                  </a:lnTo>
                  <a:lnTo>
                    <a:pt x="111" y="1248"/>
                  </a:lnTo>
                  <a:lnTo>
                    <a:pt x="125" y="1273"/>
                  </a:lnTo>
                  <a:lnTo>
                    <a:pt x="139" y="1297"/>
                  </a:lnTo>
                  <a:lnTo>
                    <a:pt x="154" y="1318"/>
                  </a:lnTo>
                  <a:lnTo>
                    <a:pt x="170" y="1340"/>
                  </a:lnTo>
                  <a:lnTo>
                    <a:pt x="186" y="1360"/>
                  </a:lnTo>
                  <a:lnTo>
                    <a:pt x="204" y="1378"/>
                  </a:lnTo>
                  <a:lnTo>
                    <a:pt x="221" y="1395"/>
                  </a:lnTo>
                  <a:lnTo>
                    <a:pt x="239" y="1410"/>
                  </a:lnTo>
                  <a:lnTo>
                    <a:pt x="259" y="1423"/>
                  </a:lnTo>
                  <a:lnTo>
                    <a:pt x="278" y="1435"/>
                  </a:lnTo>
                  <a:lnTo>
                    <a:pt x="298" y="1446"/>
                  </a:lnTo>
                  <a:lnTo>
                    <a:pt x="320" y="1455"/>
                  </a:lnTo>
                  <a:lnTo>
                    <a:pt x="340" y="1461"/>
                  </a:lnTo>
                  <a:lnTo>
                    <a:pt x="363" y="1467"/>
                  </a:lnTo>
                  <a:lnTo>
                    <a:pt x="384" y="1470"/>
                  </a:lnTo>
                  <a:lnTo>
                    <a:pt x="408" y="1471"/>
                  </a:lnTo>
                  <a:lnTo>
                    <a:pt x="429" y="1470"/>
                  </a:lnTo>
                  <a:lnTo>
                    <a:pt x="450" y="1467"/>
                  </a:lnTo>
                  <a:lnTo>
                    <a:pt x="470" y="1462"/>
                  </a:lnTo>
                  <a:lnTo>
                    <a:pt x="489" y="1457"/>
                  </a:lnTo>
                  <a:lnTo>
                    <a:pt x="509" y="1448"/>
                  </a:lnTo>
                  <a:lnTo>
                    <a:pt x="527" y="1439"/>
                  </a:lnTo>
                  <a:lnTo>
                    <a:pt x="546" y="1428"/>
                  </a:lnTo>
                  <a:lnTo>
                    <a:pt x="563" y="1414"/>
                  </a:lnTo>
                  <a:lnTo>
                    <a:pt x="579" y="1398"/>
                  </a:lnTo>
                  <a:lnTo>
                    <a:pt x="595" y="1381"/>
                  </a:lnTo>
                  <a:lnTo>
                    <a:pt x="612" y="1363"/>
                  </a:lnTo>
                  <a:lnTo>
                    <a:pt x="627" y="1341"/>
                  </a:lnTo>
                  <a:lnTo>
                    <a:pt x="642" y="1318"/>
                  </a:lnTo>
                  <a:lnTo>
                    <a:pt x="656" y="1294"/>
                  </a:lnTo>
                  <a:lnTo>
                    <a:pt x="671" y="1267"/>
                  </a:lnTo>
                  <a:lnTo>
                    <a:pt x="684" y="1237"/>
                  </a:lnTo>
                  <a:lnTo>
                    <a:pt x="699" y="1237"/>
                  </a:lnTo>
                  <a:lnTo>
                    <a:pt x="699" y="1442"/>
                  </a:lnTo>
                  <a:lnTo>
                    <a:pt x="830" y="1442"/>
                  </a:lnTo>
                  <a:lnTo>
                    <a:pt x="830" y="44"/>
                  </a:lnTo>
                  <a:close/>
                </a:path>
              </a:pathLst>
            </a:custGeom>
            <a:solidFill>
              <a:srgbClr val="FFFFFF"/>
            </a:solidFill>
            <a:ln w="9525">
              <a:noFill/>
              <a:round/>
              <a:headEnd/>
              <a:tailEnd/>
            </a:ln>
          </p:spPr>
          <p:txBody>
            <a:bodyPr/>
            <a:lstStyle/>
            <a:p>
              <a:endParaRPr lang="en-US"/>
            </a:p>
          </p:txBody>
        </p:sp>
        <p:sp>
          <p:nvSpPr>
            <p:cNvPr id="13455" name="Freeform 143"/>
            <p:cNvSpPr>
              <a:spLocks noChangeAspect="1" noEditPoints="1"/>
            </p:cNvSpPr>
            <p:nvPr/>
          </p:nvSpPr>
          <p:spPr bwMode="black">
            <a:xfrm>
              <a:off x="4063" y="2089"/>
              <a:ext cx="93" cy="275"/>
            </a:xfrm>
            <a:custGeom>
              <a:avLst/>
              <a:gdLst/>
              <a:ahLst/>
              <a:cxnLst>
                <a:cxn ang="0">
                  <a:pos x="455" y="1229"/>
                </a:cxn>
                <a:cxn ang="0">
                  <a:pos x="511" y="1254"/>
                </a:cxn>
                <a:cxn ang="0">
                  <a:pos x="561" y="1297"/>
                </a:cxn>
                <a:cxn ang="0">
                  <a:pos x="602" y="1357"/>
                </a:cxn>
                <a:cxn ang="0">
                  <a:pos x="636" y="1429"/>
                </a:cxn>
                <a:cxn ang="0">
                  <a:pos x="661" y="1513"/>
                </a:cxn>
                <a:cxn ang="0">
                  <a:pos x="677" y="1606"/>
                </a:cxn>
                <a:cxn ang="0">
                  <a:pos x="683" y="1706"/>
                </a:cxn>
                <a:cxn ang="0">
                  <a:pos x="678" y="1858"/>
                </a:cxn>
                <a:cxn ang="0">
                  <a:pos x="663" y="1954"/>
                </a:cxn>
                <a:cxn ang="0">
                  <a:pos x="640" y="2040"/>
                </a:cxn>
                <a:cxn ang="0">
                  <a:pos x="608" y="2116"/>
                </a:cxn>
                <a:cxn ang="0">
                  <a:pos x="568" y="2178"/>
                </a:cxn>
                <a:cxn ang="0">
                  <a:pos x="517" y="2223"/>
                </a:cxn>
                <a:cxn ang="0">
                  <a:pos x="458" y="2250"/>
                </a:cxn>
                <a:cxn ang="0">
                  <a:pos x="391" y="2255"/>
                </a:cxn>
                <a:cxn ang="0">
                  <a:pos x="331" y="2239"/>
                </a:cxn>
                <a:cxn ang="0">
                  <a:pos x="278" y="2202"/>
                </a:cxn>
                <a:cxn ang="0">
                  <a:pos x="232" y="2148"/>
                </a:cxn>
                <a:cxn ang="0">
                  <a:pos x="196" y="2079"/>
                </a:cxn>
                <a:cxn ang="0">
                  <a:pos x="166" y="1998"/>
                </a:cxn>
                <a:cxn ang="0">
                  <a:pos x="146" y="1907"/>
                </a:cxn>
                <a:cxn ang="0">
                  <a:pos x="134" y="1809"/>
                </a:cxn>
                <a:cxn ang="0">
                  <a:pos x="132" y="1707"/>
                </a:cxn>
                <a:cxn ang="0">
                  <a:pos x="139" y="1611"/>
                </a:cxn>
                <a:cxn ang="0">
                  <a:pos x="157" y="1520"/>
                </a:cxn>
                <a:cxn ang="0">
                  <a:pos x="184" y="1435"/>
                </a:cxn>
                <a:cxn ang="0">
                  <a:pos x="218" y="1362"/>
                </a:cxn>
                <a:cxn ang="0">
                  <a:pos x="261" y="1300"/>
                </a:cxn>
                <a:cxn ang="0">
                  <a:pos x="309" y="1256"/>
                </a:cxn>
                <a:cxn ang="0">
                  <a:pos x="363" y="1229"/>
                </a:cxn>
                <a:cxn ang="0">
                  <a:pos x="0" y="2446"/>
                </a:cxn>
                <a:cxn ang="0">
                  <a:pos x="174" y="2298"/>
                </a:cxn>
                <a:cxn ang="0">
                  <a:pos x="239" y="2385"/>
                </a:cxn>
                <a:cxn ang="0">
                  <a:pos x="312" y="2443"/>
                </a:cxn>
                <a:cxn ang="0">
                  <a:pos x="394" y="2471"/>
                </a:cxn>
                <a:cxn ang="0">
                  <a:pos x="482" y="2471"/>
                </a:cxn>
                <a:cxn ang="0">
                  <a:pos x="564" y="2439"/>
                </a:cxn>
                <a:cxn ang="0">
                  <a:pos x="638" y="2382"/>
                </a:cxn>
                <a:cxn ang="0">
                  <a:pos x="700" y="2301"/>
                </a:cxn>
                <a:cxn ang="0">
                  <a:pos x="749" y="2200"/>
                </a:cxn>
                <a:cxn ang="0">
                  <a:pos x="788" y="2083"/>
                </a:cxn>
                <a:cxn ang="0">
                  <a:pos x="814" y="1955"/>
                </a:cxn>
                <a:cxn ang="0">
                  <a:pos x="828" y="1817"/>
                </a:cxn>
                <a:cxn ang="0">
                  <a:pos x="828" y="1673"/>
                </a:cxn>
                <a:cxn ang="0">
                  <a:pos x="814" y="1532"/>
                </a:cxn>
                <a:cxn ang="0">
                  <a:pos x="788" y="1400"/>
                </a:cxn>
                <a:cxn ang="0">
                  <a:pos x="749" y="1282"/>
                </a:cxn>
                <a:cxn ang="0">
                  <a:pos x="700" y="1179"/>
                </a:cxn>
                <a:cxn ang="0">
                  <a:pos x="638" y="1097"/>
                </a:cxn>
                <a:cxn ang="0">
                  <a:pos x="564" y="1038"/>
                </a:cxn>
                <a:cxn ang="0">
                  <a:pos x="482" y="1008"/>
                </a:cxn>
                <a:cxn ang="0">
                  <a:pos x="415" y="1005"/>
                </a:cxn>
                <a:cxn ang="0">
                  <a:pos x="352" y="1022"/>
                </a:cxn>
                <a:cxn ang="0">
                  <a:pos x="275" y="1073"/>
                </a:cxn>
                <a:cxn ang="0">
                  <a:pos x="205" y="1151"/>
                </a:cxn>
                <a:cxn ang="0">
                  <a:pos x="146" y="1252"/>
                </a:cxn>
              </a:cxnLst>
              <a:rect l="0" t="0" r="r" b="b"/>
              <a:pathLst>
                <a:path w="830" h="2475">
                  <a:moveTo>
                    <a:pt x="408" y="1222"/>
                  </a:moveTo>
                  <a:lnTo>
                    <a:pt x="424" y="1223"/>
                  </a:lnTo>
                  <a:lnTo>
                    <a:pt x="439" y="1226"/>
                  </a:lnTo>
                  <a:lnTo>
                    <a:pt x="455" y="1229"/>
                  </a:lnTo>
                  <a:lnTo>
                    <a:pt x="469" y="1233"/>
                  </a:lnTo>
                  <a:lnTo>
                    <a:pt x="484" y="1239"/>
                  </a:lnTo>
                  <a:lnTo>
                    <a:pt x="499" y="1246"/>
                  </a:lnTo>
                  <a:lnTo>
                    <a:pt x="511" y="1254"/>
                  </a:lnTo>
                  <a:lnTo>
                    <a:pt x="524" y="1263"/>
                  </a:lnTo>
                  <a:lnTo>
                    <a:pt x="537" y="1273"/>
                  </a:lnTo>
                  <a:lnTo>
                    <a:pt x="549" y="1285"/>
                  </a:lnTo>
                  <a:lnTo>
                    <a:pt x="561" y="1297"/>
                  </a:lnTo>
                  <a:lnTo>
                    <a:pt x="572" y="1311"/>
                  </a:lnTo>
                  <a:lnTo>
                    <a:pt x="583" y="1325"/>
                  </a:lnTo>
                  <a:lnTo>
                    <a:pt x="593" y="1340"/>
                  </a:lnTo>
                  <a:lnTo>
                    <a:pt x="602" y="1357"/>
                  </a:lnTo>
                  <a:lnTo>
                    <a:pt x="611" y="1374"/>
                  </a:lnTo>
                  <a:lnTo>
                    <a:pt x="620" y="1391"/>
                  </a:lnTo>
                  <a:lnTo>
                    <a:pt x="628" y="1410"/>
                  </a:lnTo>
                  <a:lnTo>
                    <a:pt x="636" y="1429"/>
                  </a:lnTo>
                  <a:lnTo>
                    <a:pt x="642" y="1450"/>
                  </a:lnTo>
                  <a:lnTo>
                    <a:pt x="649" y="1470"/>
                  </a:lnTo>
                  <a:lnTo>
                    <a:pt x="655" y="1492"/>
                  </a:lnTo>
                  <a:lnTo>
                    <a:pt x="661" y="1513"/>
                  </a:lnTo>
                  <a:lnTo>
                    <a:pt x="666" y="1536"/>
                  </a:lnTo>
                  <a:lnTo>
                    <a:pt x="669" y="1559"/>
                  </a:lnTo>
                  <a:lnTo>
                    <a:pt x="674" y="1583"/>
                  </a:lnTo>
                  <a:lnTo>
                    <a:pt x="677" y="1606"/>
                  </a:lnTo>
                  <a:lnTo>
                    <a:pt x="679" y="1630"/>
                  </a:lnTo>
                  <a:lnTo>
                    <a:pt x="681" y="1655"/>
                  </a:lnTo>
                  <a:lnTo>
                    <a:pt x="683" y="1681"/>
                  </a:lnTo>
                  <a:lnTo>
                    <a:pt x="683" y="1706"/>
                  </a:lnTo>
                  <a:lnTo>
                    <a:pt x="685" y="1732"/>
                  </a:lnTo>
                  <a:lnTo>
                    <a:pt x="683" y="1784"/>
                  </a:lnTo>
                  <a:lnTo>
                    <a:pt x="680" y="1834"/>
                  </a:lnTo>
                  <a:lnTo>
                    <a:pt x="678" y="1858"/>
                  </a:lnTo>
                  <a:lnTo>
                    <a:pt x="675" y="1883"/>
                  </a:lnTo>
                  <a:lnTo>
                    <a:pt x="672" y="1907"/>
                  </a:lnTo>
                  <a:lnTo>
                    <a:pt x="667" y="1931"/>
                  </a:lnTo>
                  <a:lnTo>
                    <a:pt x="663" y="1954"/>
                  </a:lnTo>
                  <a:lnTo>
                    <a:pt x="659" y="1976"/>
                  </a:lnTo>
                  <a:lnTo>
                    <a:pt x="653" y="1998"/>
                  </a:lnTo>
                  <a:lnTo>
                    <a:pt x="647" y="2020"/>
                  </a:lnTo>
                  <a:lnTo>
                    <a:pt x="640" y="2040"/>
                  </a:lnTo>
                  <a:lnTo>
                    <a:pt x="633" y="2060"/>
                  </a:lnTo>
                  <a:lnTo>
                    <a:pt x="625" y="2079"/>
                  </a:lnTo>
                  <a:lnTo>
                    <a:pt x="616" y="2097"/>
                  </a:lnTo>
                  <a:lnTo>
                    <a:pt x="608" y="2116"/>
                  </a:lnTo>
                  <a:lnTo>
                    <a:pt x="599" y="2132"/>
                  </a:lnTo>
                  <a:lnTo>
                    <a:pt x="589" y="2148"/>
                  </a:lnTo>
                  <a:lnTo>
                    <a:pt x="579" y="2163"/>
                  </a:lnTo>
                  <a:lnTo>
                    <a:pt x="568" y="2178"/>
                  </a:lnTo>
                  <a:lnTo>
                    <a:pt x="556" y="2190"/>
                  </a:lnTo>
                  <a:lnTo>
                    <a:pt x="544" y="2202"/>
                  </a:lnTo>
                  <a:lnTo>
                    <a:pt x="531" y="2213"/>
                  </a:lnTo>
                  <a:lnTo>
                    <a:pt x="517" y="2223"/>
                  </a:lnTo>
                  <a:lnTo>
                    <a:pt x="504" y="2232"/>
                  </a:lnTo>
                  <a:lnTo>
                    <a:pt x="489" y="2239"/>
                  </a:lnTo>
                  <a:lnTo>
                    <a:pt x="474" y="2245"/>
                  </a:lnTo>
                  <a:lnTo>
                    <a:pt x="458" y="2250"/>
                  </a:lnTo>
                  <a:lnTo>
                    <a:pt x="442" y="2253"/>
                  </a:lnTo>
                  <a:lnTo>
                    <a:pt x="425" y="2255"/>
                  </a:lnTo>
                  <a:lnTo>
                    <a:pt x="408" y="2256"/>
                  </a:lnTo>
                  <a:lnTo>
                    <a:pt x="391" y="2255"/>
                  </a:lnTo>
                  <a:lnTo>
                    <a:pt x="376" y="2253"/>
                  </a:lnTo>
                  <a:lnTo>
                    <a:pt x="360" y="2250"/>
                  </a:lnTo>
                  <a:lnTo>
                    <a:pt x="346" y="2245"/>
                  </a:lnTo>
                  <a:lnTo>
                    <a:pt x="331" y="2239"/>
                  </a:lnTo>
                  <a:lnTo>
                    <a:pt x="317" y="2232"/>
                  </a:lnTo>
                  <a:lnTo>
                    <a:pt x="304" y="2223"/>
                  </a:lnTo>
                  <a:lnTo>
                    <a:pt x="291" y="2213"/>
                  </a:lnTo>
                  <a:lnTo>
                    <a:pt x="278" y="2202"/>
                  </a:lnTo>
                  <a:lnTo>
                    <a:pt x="266" y="2190"/>
                  </a:lnTo>
                  <a:lnTo>
                    <a:pt x="254" y="2178"/>
                  </a:lnTo>
                  <a:lnTo>
                    <a:pt x="243" y="2163"/>
                  </a:lnTo>
                  <a:lnTo>
                    <a:pt x="232" y="2148"/>
                  </a:lnTo>
                  <a:lnTo>
                    <a:pt x="223" y="2132"/>
                  </a:lnTo>
                  <a:lnTo>
                    <a:pt x="213" y="2116"/>
                  </a:lnTo>
                  <a:lnTo>
                    <a:pt x="204" y="2097"/>
                  </a:lnTo>
                  <a:lnTo>
                    <a:pt x="196" y="2079"/>
                  </a:lnTo>
                  <a:lnTo>
                    <a:pt x="187" y="2060"/>
                  </a:lnTo>
                  <a:lnTo>
                    <a:pt x="179" y="2040"/>
                  </a:lnTo>
                  <a:lnTo>
                    <a:pt x="173" y="2020"/>
                  </a:lnTo>
                  <a:lnTo>
                    <a:pt x="166" y="1998"/>
                  </a:lnTo>
                  <a:lnTo>
                    <a:pt x="160" y="1976"/>
                  </a:lnTo>
                  <a:lnTo>
                    <a:pt x="155" y="1954"/>
                  </a:lnTo>
                  <a:lnTo>
                    <a:pt x="150" y="1931"/>
                  </a:lnTo>
                  <a:lnTo>
                    <a:pt x="146" y="1907"/>
                  </a:lnTo>
                  <a:lnTo>
                    <a:pt x="142" y="1883"/>
                  </a:lnTo>
                  <a:lnTo>
                    <a:pt x="138" y="1858"/>
                  </a:lnTo>
                  <a:lnTo>
                    <a:pt x="136" y="1834"/>
                  </a:lnTo>
                  <a:lnTo>
                    <a:pt x="134" y="1809"/>
                  </a:lnTo>
                  <a:lnTo>
                    <a:pt x="132" y="1784"/>
                  </a:lnTo>
                  <a:lnTo>
                    <a:pt x="132" y="1758"/>
                  </a:lnTo>
                  <a:lnTo>
                    <a:pt x="131" y="1732"/>
                  </a:lnTo>
                  <a:lnTo>
                    <a:pt x="132" y="1707"/>
                  </a:lnTo>
                  <a:lnTo>
                    <a:pt x="133" y="1683"/>
                  </a:lnTo>
                  <a:lnTo>
                    <a:pt x="134" y="1659"/>
                  </a:lnTo>
                  <a:lnTo>
                    <a:pt x="136" y="1635"/>
                  </a:lnTo>
                  <a:lnTo>
                    <a:pt x="139" y="1611"/>
                  </a:lnTo>
                  <a:lnTo>
                    <a:pt x="143" y="1588"/>
                  </a:lnTo>
                  <a:lnTo>
                    <a:pt x="147" y="1564"/>
                  </a:lnTo>
                  <a:lnTo>
                    <a:pt x="151" y="1541"/>
                  </a:lnTo>
                  <a:lnTo>
                    <a:pt x="157" y="1520"/>
                  </a:lnTo>
                  <a:lnTo>
                    <a:pt x="163" y="1498"/>
                  </a:lnTo>
                  <a:lnTo>
                    <a:pt x="170" y="1477"/>
                  </a:lnTo>
                  <a:lnTo>
                    <a:pt x="176" y="1456"/>
                  </a:lnTo>
                  <a:lnTo>
                    <a:pt x="184" y="1435"/>
                  </a:lnTo>
                  <a:lnTo>
                    <a:pt x="191" y="1416"/>
                  </a:lnTo>
                  <a:lnTo>
                    <a:pt x="200" y="1398"/>
                  </a:lnTo>
                  <a:lnTo>
                    <a:pt x="210" y="1379"/>
                  </a:lnTo>
                  <a:lnTo>
                    <a:pt x="218" y="1362"/>
                  </a:lnTo>
                  <a:lnTo>
                    <a:pt x="229" y="1345"/>
                  </a:lnTo>
                  <a:lnTo>
                    <a:pt x="239" y="1329"/>
                  </a:lnTo>
                  <a:lnTo>
                    <a:pt x="250" y="1314"/>
                  </a:lnTo>
                  <a:lnTo>
                    <a:pt x="261" y="1300"/>
                  </a:lnTo>
                  <a:lnTo>
                    <a:pt x="272" y="1288"/>
                  </a:lnTo>
                  <a:lnTo>
                    <a:pt x="284" y="1276"/>
                  </a:lnTo>
                  <a:lnTo>
                    <a:pt x="297" y="1266"/>
                  </a:lnTo>
                  <a:lnTo>
                    <a:pt x="309" y="1256"/>
                  </a:lnTo>
                  <a:lnTo>
                    <a:pt x="322" y="1247"/>
                  </a:lnTo>
                  <a:lnTo>
                    <a:pt x="336" y="1240"/>
                  </a:lnTo>
                  <a:lnTo>
                    <a:pt x="349" y="1233"/>
                  </a:lnTo>
                  <a:lnTo>
                    <a:pt x="363" y="1229"/>
                  </a:lnTo>
                  <a:lnTo>
                    <a:pt x="378" y="1226"/>
                  </a:lnTo>
                  <a:lnTo>
                    <a:pt x="393" y="1223"/>
                  </a:lnTo>
                  <a:lnTo>
                    <a:pt x="408" y="1222"/>
                  </a:lnTo>
                  <a:close/>
                  <a:moveTo>
                    <a:pt x="0" y="2446"/>
                  </a:moveTo>
                  <a:lnTo>
                    <a:pt x="146" y="2446"/>
                  </a:lnTo>
                  <a:lnTo>
                    <a:pt x="146" y="2241"/>
                  </a:lnTo>
                  <a:lnTo>
                    <a:pt x="160" y="2271"/>
                  </a:lnTo>
                  <a:lnTo>
                    <a:pt x="174" y="2298"/>
                  </a:lnTo>
                  <a:lnTo>
                    <a:pt x="189" y="2322"/>
                  </a:lnTo>
                  <a:lnTo>
                    <a:pt x="205" y="2345"/>
                  </a:lnTo>
                  <a:lnTo>
                    <a:pt x="222" y="2367"/>
                  </a:lnTo>
                  <a:lnTo>
                    <a:pt x="239" y="2385"/>
                  </a:lnTo>
                  <a:lnTo>
                    <a:pt x="256" y="2402"/>
                  </a:lnTo>
                  <a:lnTo>
                    <a:pt x="275" y="2418"/>
                  </a:lnTo>
                  <a:lnTo>
                    <a:pt x="293" y="2432"/>
                  </a:lnTo>
                  <a:lnTo>
                    <a:pt x="312" y="2443"/>
                  </a:lnTo>
                  <a:lnTo>
                    <a:pt x="332" y="2452"/>
                  </a:lnTo>
                  <a:lnTo>
                    <a:pt x="352" y="2461"/>
                  </a:lnTo>
                  <a:lnTo>
                    <a:pt x="373" y="2466"/>
                  </a:lnTo>
                  <a:lnTo>
                    <a:pt x="394" y="2471"/>
                  </a:lnTo>
                  <a:lnTo>
                    <a:pt x="415" y="2474"/>
                  </a:lnTo>
                  <a:lnTo>
                    <a:pt x="437" y="2475"/>
                  </a:lnTo>
                  <a:lnTo>
                    <a:pt x="460" y="2474"/>
                  </a:lnTo>
                  <a:lnTo>
                    <a:pt x="482" y="2471"/>
                  </a:lnTo>
                  <a:lnTo>
                    <a:pt x="504" y="2465"/>
                  </a:lnTo>
                  <a:lnTo>
                    <a:pt x="524" y="2459"/>
                  </a:lnTo>
                  <a:lnTo>
                    <a:pt x="545" y="2450"/>
                  </a:lnTo>
                  <a:lnTo>
                    <a:pt x="564" y="2439"/>
                  </a:lnTo>
                  <a:lnTo>
                    <a:pt x="584" y="2427"/>
                  </a:lnTo>
                  <a:lnTo>
                    <a:pt x="602" y="2414"/>
                  </a:lnTo>
                  <a:lnTo>
                    <a:pt x="621" y="2399"/>
                  </a:lnTo>
                  <a:lnTo>
                    <a:pt x="638" y="2382"/>
                  </a:lnTo>
                  <a:lnTo>
                    <a:pt x="654" y="2364"/>
                  </a:lnTo>
                  <a:lnTo>
                    <a:pt x="669" y="2344"/>
                  </a:lnTo>
                  <a:lnTo>
                    <a:pt x="685" y="2322"/>
                  </a:lnTo>
                  <a:lnTo>
                    <a:pt x="700" y="2301"/>
                  </a:lnTo>
                  <a:lnTo>
                    <a:pt x="713" y="2277"/>
                  </a:lnTo>
                  <a:lnTo>
                    <a:pt x="726" y="2252"/>
                  </a:lnTo>
                  <a:lnTo>
                    <a:pt x="739" y="2226"/>
                  </a:lnTo>
                  <a:lnTo>
                    <a:pt x="749" y="2200"/>
                  </a:lnTo>
                  <a:lnTo>
                    <a:pt x="760" y="2172"/>
                  </a:lnTo>
                  <a:lnTo>
                    <a:pt x="771" y="2143"/>
                  </a:lnTo>
                  <a:lnTo>
                    <a:pt x="780" y="2114"/>
                  </a:lnTo>
                  <a:lnTo>
                    <a:pt x="788" y="2083"/>
                  </a:lnTo>
                  <a:lnTo>
                    <a:pt x="796" y="2052"/>
                  </a:lnTo>
                  <a:lnTo>
                    <a:pt x="804" y="2020"/>
                  </a:lnTo>
                  <a:lnTo>
                    <a:pt x="809" y="1987"/>
                  </a:lnTo>
                  <a:lnTo>
                    <a:pt x="814" y="1955"/>
                  </a:lnTo>
                  <a:lnTo>
                    <a:pt x="820" y="1921"/>
                  </a:lnTo>
                  <a:lnTo>
                    <a:pt x="823" y="1887"/>
                  </a:lnTo>
                  <a:lnTo>
                    <a:pt x="826" y="1852"/>
                  </a:lnTo>
                  <a:lnTo>
                    <a:pt x="828" y="1817"/>
                  </a:lnTo>
                  <a:lnTo>
                    <a:pt x="830" y="1782"/>
                  </a:lnTo>
                  <a:lnTo>
                    <a:pt x="830" y="1747"/>
                  </a:lnTo>
                  <a:lnTo>
                    <a:pt x="830" y="1710"/>
                  </a:lnTo>
                  <a:lnTo>
                    <a:pt x="828" y="1673"/>
                  </a:lnTo>
                  <a:lnTo>
                    <a:pt x="826" y="1638"/>
                  </a:lnTo>
                  <a:lnTo>
                    <a:pt x="823" y="1602"/>
                  </a:lnTo>
                  <a:lnTo>
                    <a:pt x="820" y="1566"/>
                  </a:lnTo>
                  <a:lnTo>
                    <a:pt x="814" y="1532"/>
                  </a:lnTo>
                  <a:lnTo>
                    <a:pt x="809" y="1498"/>
                  </a:lnTo>
                  <a:lnTo>
                    <a:pt x="804" y="1465"/>
                  </a:lnTo>
                  <a:lnTo>
                    <a:pt x="796" y="1432"/>
                  </a:lnTo>
                  <a:lnTo>
                    <a:pt x="788" y="1400"/>
                  </a:lnTo>
                  <a:lnTo>
                    <a:pt x="780" y="1369"/>
                  </a:lnTo>
                  <a:lnTo>
                    <a:pt x="771" y="1339"/>
                  </a:lnTo>
                  <a:lnTo>
                    <a:pt x="760" y="1310"/>
                  </a:lnTo>
                  <a:lnTo>
                    <a:pt x="749" y="1282"/>
                  </a:lnTo>
                  <a:lnTo>
                    <a:pt x="739" y="1254"/>
                  </a:lnTo>
                  <a:lnTo>
                    <a:pt x="726" y="1228"/>
                  </a:lnTo>
                  <a:lnTo>
                    <a:pt x="713" y="1203"/>
                  </a:lnTo>
                  <a:lnTo>
                    <a:pt x="700" y="1179"/>
                  </a:lnTo>
                  <a:lnTo>
                    <a:pt x="685" y="1156"/>
                  </a:lnTo>
                  <a:lnTo>
                    <a:pt x="669" y="1136"/>
                  </a:lnTo>
                  <a:lnTo>
                    <a:pt x="654" y="1115"/>
                  </a:lnTo>
                  <a:lnTo>
                    <a:pt x="638" y="1097"/>
                  </a:lnTo>
                  <a:lnTo>
                    <a:pt x="621" y="1081"/>
                  </a:lnTo>
                  <a:lnTo>
                    <a:pt x="602" y="1064"/>
                  </a:lnTo>
                  <a:lnTo>
                    <a:pt x="584" y="1051"/>
                  </a:lnTo>
                  <a:lnTo>
                    <a:pt x="564" y="1038"/>
                  </a:lnTo>
                  <a:lnTo>
                    <a:pt x="545" y="1029"/>
                  </a:lnTo>
                  <a:lnTo>
                    <a:pt x="524" y="1020"/>
                  </a:lnTo>
                  <a:lnTo>
                    <a:pt x="504" y="1013"/>
                  </a:lnTo>
                  <a:lnTo>
                    <a:pt x="482" y="1008"/>
                  </a:lnTo>
                  <a:lnTo>
                    <a:pt x="460" y="1005"/>
                  </a:lnTo>
                  <a:lnTo>
                    <a:pt x="437" y="1004"/>
                  </a:lnTo>
                  <a:lnTo>
                    <a:pt x="426" y="1004"/>
                  </a:lnTo>
                  <a:lnTo>
                    <a:pt x="415" y="1005"/>
                  </a:lnTo>
                  <a:lnTo>
                    <a:pt x="404" y="1007"/>
                  </a:lnTo>
                  <a:lnTo>
                    <a:pt x="394" y="1008"/>
                  </a:lnTo>
                  <a:lnTo>
                    <a:pt x="373" y="1015"/>
                  </a:lnTo>
                  <a:lnTo>
                    <a:pt x="352" y="1022"/>
                  </a:lnTo>
                  <a:lnTo>
                    <a:pt x="332" y="1032"/>
                  </a:lnTo>
                  <a:lnTo>
                    <a:pt x="312" y="1044"/>
                  </a:lnTo>
                  <a:lnTo>
                    <a:pt x="293" y="1058"/>
                  </a:lnTo>
                  <a:lnTo>
                    <a:pt x="275" y="1073"/>
                  </a:lnTo>
                  <a:lnTo>
                    <a:pt x="256" y="1090"/>
                  </a:lnTo>
                  <a:lnTo>
                    <a:pt x="239" y="1109"/>
                  </a:lnTo>
                  <a:lnTo>
                    <a:pt x="222" y="1129"/>
                  </a:lnTo>
                  <a:lnTo>
                    <a:pt x="205" y="1151"/>
                  </a:lnTo>
                  <a:lnTo>
                    <a:pt x="189" y="1175"/>
                  </a:lnTo>
                  <a:lnTo>
                    <a:pt x="174" y="1200"/>
                  </a:lnTo>
                  <a:lnTo>
                    <a:pt x="160" y="1225"/>
                  </a:lnTo>
                  <a:lnTo>
                    <a:pt x="146" y="1252"/>
                  </a:lnTo>
                  <a:lnTo>
                    <a:pt x="146" y="0"/>
                  </a:lnTo>
                  <a:lnTo>
                    <a:pt x="0" y="0"/>
                  </a:lnTo>
                  <a:lnTo>
                    <a:pt x="0" y="2446"/>
                  </a:lnTo>
                  <a:close/>
                </a:path>
              </a:pathLst>
            </a:custGeom>
            <a:solidFill>
              <a:srgbClr val="FFFFFF"/>
            </a:solidFill>
            <a:ln w="9525">
              <a:noFill/>
              <a:round/>
              <a:headEnd/>
              <a:tailEnd/>
            </a:ln>
          </p:spPr>
          <p:txBody>
            <a:bodyPr/>
            <a:lstStyle/>
            <a:p>
              <a:endParaRPr lang="en-US"/>
            </a:p>
          </p:txBody>
        </p:sp>
        <p:sp>
          <p:nvSpPr>
            <p:cNvPr id="13456" name="Freeform 144"/>
            <p:cNvSpPr>
              <a:spLocks noChangeAspect="1" noEditPoints="1"/>
            </p:cNvSpPr>
            <p:nvPr/>
          </p:nvSpPr>
          <p:spPr bwMode="black">
            <a:xfrm>
              <a:off x="4170" y="2200"/>
              <a:ext cx="97" cy="164"/>
            </a:xfrm>
            <a:custGeom>
              <a:avLst/>
              <a:gdLst/>
              <a:ahLst/>
              <a:cxnLst>
                <a:cxn ang="0">
                  <a:pos x="500" y="229"/>
                </a:cxn>
                <a:cxn ang="0">
                  <a:pos x="570" y="272"/>
                </a:cxn>
                <a:cxn ang="0">
                  <a:pos x="629" y="343"/>
                </a:cxn>
                <a:cxn ang="0">
                  <a:pos x="675" y="435"/>
                </a:cxn>
                <a:cxn ang="0">
                  <a:pos x="708" y="544"/>
                </a:cxn>
                <a:cxn ang="0">
                  <a:pos x="726" y="666"/>
                </a:cxn>
                <a:cxn ang="0">
                  <a:pos x="727" y="794"/>
                </a:cxn>
                <a:cxn ang="0">
                  <a:pos x="713" y="916"/>
                </a:cxn>
                <a:cxn ang="0">
                  <a:pos x="683" y="1025"/>
                </a:cxn>
                <a:cxn ang="0">
                  <a:pos x="639" y="1118"/>
                </a:cxn>
                <a:cxn ang="0">
                  <a:pos x="582" y="1190"/>
                </a:cxn>
                <a:cxn ang="0">
                  <a:pos x="515" y="1236"/>
                </a:cxn>
                <a:cxn ang="0">
                  <a:pos x="437" y="1252"/>
                </a:cxn>
                <a:cxn ang="0">
                  <a:pos x="361" y="1236"/>
                </a:cxn>
                <a:cxn ang="0">
                  <a:pos x="292" y="1190"/>
                </a:cxn>
                <a:cxn ang="0">
                  <a:pos x="236" y="1118"/>
                </a:cxn>
                <a:cxn ang="0">
                  <a:pos x="193" y="1025"/>
                </a:cxn>
                <a:cxn ang="0">
                  <a:pos x="163" y="916"/>
                </a:cxn>
                <a:cxn ang="0">
                  <a:pos x="147" y="794"/>
                </a:cxn>
                <a:cxn ang="0">
                  <a:pos x="150" y="666"/>
                </a:cxn>
                <a:cxn ang="0">
                  <a:pos x="167" y="544"/>
                </a:cxn>
                <a:cxn ang="0">
                  <a:pos x="200" y="435"/>
                </a:cxn>
                <a:cxn ang="0">
                  <a:pos x="247" y="343"/>
                </a:cxn>
                <a:cxn ang="0">
                  <a:pos x="305" y="272"/>
                </a:cxn>
                <a:cxn ang="0">
                  <a:pos x="375" y="229"/>
                </a:cxn>
                <a:cxn ang="0">
                  <a:pos x="437" y="1471"/>
                </a:cxn>
                <a:cxn ang="0">
                  <a:pos x="549" y="1448"/>
                </a:cxn>
                <a:cxn ang="0">
                  <a:pos x="648" y="1383"/>
                </a:cxn>
                <a:cxn ang="0">
                  <a:pos x="734" y="1284"/>
                </a:cxn>
                <a:cxn ang="0">
                  <a:pos x="802" y="1152"/>
                </a:cxn>
                <a:cxn ang="0">
                  <a:pos x="848" y="995"/>
                </a:cxn>
                <a:cxn ang="0">
                  <a:pos x="872" y="818"/>
                </a:cxn>
                <a:cxn ang="0">
                  <a:pos x="870" y="631"/>
                </a:cxn>
                <a:cxn ang="0">
                  <a:pos x="841" y="454"/>
                </a:cxn>
                <a:cxn ang="0">
                  <a:pos x="790" y="300"/>
                </a:cxn>
                <a:cxn ang="0">
                  <a:pos x="719" y="171"/>
                </a:cxn>
                <a:cxn ang="0">
                  <a:pos x="630" y="73"/>
                </a:cxn>
                <a:cxn ang="0">
                  <a:pos x="527" y="15"/>
                </a:cxn>
                <a:cxn ang="0">
                  <a:pos x="415" y="1"/>
                </a:cxn>
                <a:cxn ang="0">
                  <a:pos x="305" y="33"/>
                </a:cxn>
                <a:cxn ang="0">
                  <a:pos x="208" y="108"/>
                </a:cxn>
                <a:cxn ang="0">
                  <a:pos x="127" y="218"/>
                </a:cxn>
                <a:cxn ang="0">
                  <a:pos x="63" y="359"/>
                </a:cxn>
                <a:cxn ang="0">
                  <a:pos x="20" y="522"/>
                </a:cxn>
                <a:cxn ang="0">
                  <a:pos x="1" y="704"/>
                </a:cxn>
                <a:cxn ang="0">
                  <a:pos x="9" y="891"/>
                </a:cxn>
                <a:cxn ang="0">
                  <a:pos x="43" y="1061"/>
                </a:cxn>
                <a:cxn ang="0">
                  <a:pos x="99" y="1208"/>
                </a:cxn>
                <a:cxn ang="0">
                  <a:pos x="173" y="1327"/>
                </a:cxn>
                <a:cxn ang="0">
                  <a:pos x="265" y="1414"/>
                </a:cxn>
                <a:cxn ang="0">
                  <a:pos x="369" y="1462"/>
                </a:cxn>
              </a:cxnLst>
              <a:rect l="0" t="0" r="r" b="b"/>
              <a:pathLst>
                <a:path w="874" h="1471">
                  <a:moveTo>
                    <a:pt x="437" y="218"/>
                  </a:moveTo>
                  <a:lnTo>
                    <a:pt x="454" y="219"/>
                  </a:lnTo>
                  <a:lnTo>
                    <a:pt x="470" y="222"/>
                  </a:lnTo>
                  <a:lnTo>
                    <a:pt x="485" y="225"/>
                  </a:lnTo>
                  <a:lnTo>
                    <a:pt x="500" y="229"/>
                  </a:lnTo>
                  <a:lnTo>
                    <a:pt x="515" y="236"/>
                  </a:lnTo>
                  <a:lnTo>
                    <a:pt x="529" y="243"/>
                  </a:lnTo>
                  <a:lnTo>
                    <a:pt x="543" y="252"/>
                  </a:lnTo>
                  <a:lnTo>
                    <a:pt x="556" y="262"/>
                  </a:lnTo>
                  <a:lnTo>
                    <a:pt x="570" y="272"/>
                  </a:lnTo>
                  <a:lnTo>
                    <a:pt x="582" y="284"/>
                  </a:lnTo>
                  <a:lnTo>
                    <a:pt x="595" y="297"/>
                  </a:lnTo>
                  <a:lnTo>
                    <a:pt x="606" y="311"/>
                  </a:lnTo>
                  <a:lnTo>
                    <a:pt x="618" y="327"/>
                  </a:lnTo>
                  <a:lnTo>
                    <a:pt x="629" y="343"/>
                  </a:lnTo>
                  <a:lnTo>
                    <a:pt x="639" y="359"/>
                  </a:lnTo>
                  <a:lnTo>
                    <a:pt x="648" y="376"/>
                  </a:lnTo>
                  <a:lnTo>
                    <a:pt x="658" y="396"/>
                  </a:lnTo>
                  <a:lnTo>
                    <a:pt x="667" y="414"/>
                  </a:lnTo>
                  <a:lnTo>
                    <a:pt x="675" y="435"/>
                  </a:lnTo>
                  <a:lnTo>
                    <a:pt x="683" y="455"/>
                  </a:lnTo>
                  <a:lnTo>
                    <a:pt x="689" y="477"/>
                  </a:lnTo>
                  <a:lnTo>
                    <a:pt x="697" y="499"/>
                  </a:lnTo>
                  <a:lnTo>
                    <a:pt x="702" y="521"/>
                  </a:lnTo>
                  <a:lnTo>
                    <a:pt x="708" y="544"/>
                  </a:lnTo>
                  <a:lnTo>
                    <a:pt x="713" y="568"/>
                  </a:lnTo>
                  <a:lnTo>
                    <a:pt x="716" y="592"/>
                  </a:lnTo>
                  <a:lnTo>
                    <a:pt x="721" y="616"/>
                  </a:lnTo>
                  <a:lnTo>
                    <a:pt x="724" y="640"/>
                  </a:lnTo>
                  <a:lnTo>
                    <a:pt x="726" y="666"/>
                  </a:lnTo>
                  <a:lnTo>
                    <a:pt x="727" y="691"/>
                  </a:lnTo>
                  <a:lnTo>
                    <a:pt x="728" y="717"/>
                  </a:lnTo>
                  <a:lnTo>
                    <a:pt x="728" y="743"/>
                  </a:lnTo>
                  <a:lnTo>
                    <a:pt x="728" y="768"/>
                  </a:lnTo>
                  <a:lnTo>
                    <a:pt x="727" y="794"/>
                  </a:lnTo>
                  <a:lnTo>
                    <a:pt x="726" y="819"/>
                  </a:lnTo>
                  <a:lnTo>
                    <a:pt x="724" y="844"/>
                  </a:lnTo>
                  <a:lnTo>
                    <a:pt x="721" y="868"/>
                  </a:lnTo>
                  <a:lnTo>
                    <a:pt x="716" y="892"/>
                  </a:lnTo>
                  <a:lnTo>
                    <a:pt x="713" y="916"/>
                  </a:lnTo>
                  <a:lnTo>
                    <a:pt x="708" y="939"/>
                  </a:lnTo>
                  <a:lnTo>
                    <a:pt x="702" y="961"/>
                  </a:lnTo>
                  <a:lnTo>
                    <a:pt x="697" y="983"/>
                  </a:lnTo>
                  <a:lnTo>
                    <a:pt x="689" y="1005"/>
                  </a:lnTo>
                  <a:lnTo>
                    <a:pt x="683" y="1025"/>
                  </a:lnTo>
                  <a:lnTo>
                    <a:pt x="675" y="1046"/>
                  </a:lnTo>
                  <a:lnTo>
                    <a:pt x="667" y="1064"/>
                  </a:lnTo>
                  <a:lnTo>
                    <a:pt x="658" y="1084"/>
                  </a:lnTo>
                  <a:lnTo>
                    <a:pt x="648" y="1101"/>
                  </a:lnTo>
                  <a:lnTo>
                    <a:pt x="639" y="1118"/>
                  </a:lnTo>
                  <a:lnTo>
                    <a:pt x="629" y="1135"/>
                  </a:lnTo>
                  <a:lnTo>
                    <a:pt x="618" y="1150"/>
                  </a:lnTo>
                  <a:lnTo>
                    <a:pt x="606" y="1164"/>
                  </a:lnTo>
                  <a:lnTo>
                    <a:pt x="595" y="1177"/>
                  </a:lnTo>
                  <a:lnTo>
                    <a:pt x="582" y="1190"/>
                  </a:lnTo>
                  <a:lnTo>
                    <a:pt x="570" y="1201"/>
                  </a:lnTo>
                  <a:lnTo>
                    <a:pt x="556" y="1211"/>
                  </a:lnTo>
                  <a:lnTo>
                    <a:pt x="543" y="1221"/>
                  </a:lnTo>
                  <a:lnTo>
                    <a:pt x="529" y="1229"/>
                  </a:lnTo>
                  <a:lnTo>
                    <a:pt x="515" y="1236"/>
                  </a:lnTo>
                  <a:lnTo>
                    <a:pt x="500" y="1242"/>
                  </a:lnTo>
                  <a:lnTo>
                    <a:pt x="485" y="1246"/>
                  </a:lnTo>
                  <a:lnTo>
                    <a:pt x="470" y="1249"/>
                  </a:lnTo>
                  <a:lnTo>
                    <a:pt x="454" y="1251"/>
                  </a:lnTo>
                  <a:lnTo>
                    <a:pt x="437" y="1252"/>
                  </a:lnTo>
                  <a:lnTo>
                    <a:pt x="421" y="1251"/>
                  </a:lnTo>
                  <a:lnTo>
                    <a:pt x="406" y="1249"/>
                  </a:lnTo>
                  <a:lnTo>
                    <a:pt x="390" y="1246"/>
                  </a:lnTo>
                  <a:lnTo>
                    <a:pt x="375" y="1242"/>
                  </a:lnTo>
                  <a:lnTo>
                    <a:pt x="361" y="1236"/>
                  </a:lnTo>
                  <a:lnTo>
                    <a:pt x="345" y="1229"/>
                  </a:lnTo>
                  <a:lnTo>
                    <a:pt x="332" y="1221"/>
                  </a:lnTo>
                  <a:lnTo>
                    <a:pt x="318" y="1211"/>
                  </a:lnTo>
                  <a:lnTo>
                    <a:pt x="305" y="1201"/>
                  </a:lnTo>
                  <a:lnTo>
                    <a:pt x="292" y="1190"/>
                  </a:lnTo>
                  <a:lnTo>
                    <a:pt x="281" y="1177"/>
                  </a:lnTo>
                  <a:lnTo>
                    <a:pt x="269" y="1164"/>
                  </a:lnTo>
                  <a:lnTo>
                    <a:pt x="258" y="1150"/>
                  </a:lnTo>
                  <a:lnTo>
                    <a:pt x="247" y="1135"/>
                  </a:lnTo>
                  <a:lnTo>
                    <a:pt x="236" y="1118"/>
                  </a:lnTo>
                  <a:lnTo>
                    <a:pt x="226" y="1101"/>
                  </a:lnTo>
                  <a:lnTo>
                    <a:pt x="218" y="1084"/>
                  </a:lnTo>
                  <a:lnTo>
                    <a:pt x="208" y="1064"/>
                  </a:lnTo>
                  <a:lnTo>
                    <a:pt x="200" y="1046"/>
                  </a:lnTo>
                  <a:lnTo>
                    <a:pt x="193" y="1025"/>
                  </a:lnTo>
                  <a:lnTo>
                    <a:pt x="185" y="1005"/>
                  </a:lnTo>
                  <a:lnTo>
                    <a:pt x="179" y="983"/>
                  </a:lnTo>
                  <a:lnTo>
                    <a:pt x="172" y="961"/>
                  </a:lnTo>
                  <a:lnTo>
                    <a:pt x="167" y="939"/>
                  </a:lnTo>
                  <a:lnTo>
                    <a:pt x="163" y="916"/>
                  </a:lnTo>
                  <a:lnTo>
                    <a:pt x="158" y="892"/>
                  </a:lnTo>
                  <a:lnTo>
                    <a:pt x="155" y="868"/>
                  </a:lnTo>
                  <a:lnTo>
                    <a:pt x="152" y="844"/>
                  </a:lnTo>
                  <a:lnTo>
                    <a:pt x="150" y="819"/>
                  </a:lnTo>
                  <a:lnTo>
                    <a:pt x="147" y="794"/>
                  </a:lnTo>
                  <a:lnTo>
                    <a:pt x="146" y="768"/>
                  </a:lnTo>
                  <a:lnTo>
                    <a:pt x="146" y="743"/>
                  </a:lnTo>
                  <a:lnTo>
                    <a:pt x="146" y="717"/>
                  </a:lnTo>
                  <a:lnTo>
                    <a:pt x="147" y="691"/>
                  </a:lnTo>
                  <a:lnTo>
                    <a:pt x="150" y="666"/>
                  </a:lnTo>
                  <a:lnTo>
                    <a:pt x="152" y="640"/>
                  </a:lnTo>
                  <a:lnTo>
                    <a:pt x="155" y="616"/>
                  </a:lnTo>
                  <a:lnTo>
                    <a:pt x="158" y="592"/>
                  </a:lnTo>
                  <a:lnTo>
                    <a:pt x="163" y="568"/>
                  </a:lnTo>
                  <a:lnTo>
                    <a:pt x="167" y="544"/>
                  </a:lnTo>
                  <a:lnTo>
                    <a:pt x="172" y="521"/>
                  </a:lnTo>
                  <a:lnTo>
                    <a:pt x="179" y="499"/>
                  </a:lnTo>
                  <a:lnTo>
                    <a:pt x="185" y="477"/>
                  </a:lnTo>
                  <a:lnTo>
                    <a:pt x="193" y="455"/>
                  </a:lnTo>
                  <a:lnTo>
                    <a:pt x="200" y="435"/>
                  </a:lnTo>
                  <a:lnTo>
                    <a:pt x="208" y="414"/>
                  </a:lnTo>
                  <a:lnTo>
                    <a:pt x="218" y="396"/>
                  </a:lnTo>
                  <a:lnTo>
                    <a:pt x="226" y="376"/>
                  </a:lnTo>
                  <a:lnTo>
                    <a:pt x="236" y="359"/>
                  </a:lnTo>
                  <a:lnTo>
                    <a:pt x="247" y="343"/>
                  </a:lnTo>
                  <a:lnTo>
                    <a:pt x="258" y="327"/>
                  </a:lnTo>
                  <a:lnTo>
                    <a:pt x="269" y="311"/>
                  </a:lnTo>
                  <a:lnTo>
                    <a:pt x="281" y="297"/>
                  </a:lnTo>
                  <a:lnTo>
                    <a:pt x="292" y="284"/>
                  </a:lnTo>
                  <a:lnTo>
                    <a:pt x="305" y="272"/>
                  </a:lnTo>
                  <a:lnTo>
                    <a:pt x="318" y="262"/>
                  </a:lnTo>
                  <a:lnTo>
                    <a:pt x="332" y="252"/>
                  </a:lnTo>
                  <a:lnTo>
                    <a:pt x="345" y="243"/>
                  </a:lnTo>
                  <a:lnTo>
                    <a:pt x="361" y="236"/>
                  </a:lnTo>
                  <a:lnTo>
                    <a:pt x="375" y="229"/>
                  </a:lnTo>
                  <a:lnTo>
                    <a:pt x="390" y="225"/>
                  </a:lnTo>
                  <a:lnTo>
                    <a:pt x="406" y="222"/>
                  </a:lnTo>
                  <a:lnTo>
                    <a:pt x="421" y="219"/>
                  </a:lnTo>
                  <a:lnTo>
                    <a:pt x="437" y="218"/>
                  </a:lnTo>
                  <a:close/>
                  <a:moveTo>
                    <a:pt x="437" y="1471"/>
                  </a:moveTo>
                  <a:lnTo>
                    <a:pt x="461" y="1470"/>
                  </a:lnTo>
                  <a:lnTo>
                    <a:pt x="484" y="1467"/>
                  </a:lnTo>
                  <a:lnTo>
                    <a:pt x="506" y="1462"/>
                  </a:lnTo>
                  <a:lnTo>
                    <a:pt x="527" y="1456"/>
                  </a:lnTo>
                  <a:lnTo>
                    <a:pt x="549" y="1448"/>
                  </a:lnTo>
                  <a:lnTo>
                    <a:pt x="570" y="1439"/>
                  </a:lnTo>
                  <a:lnTo>
                    <a:pt x="590" y="1427"/>
                  </a:lnTo>
                  <a:lnTo>
                    <a:pt x="610" y="1414"/>
                  </a:lnTo>
                  <a:lnTo>
                    <a:pt x="630" y="1400"/>
                  </a:lnTo>
                  <a:lnTo>
                    <a:pt x="648" y="1383"/>
                  </a:lnTo>
                  <a:lnTo>
                    <a:pt x="667" y="1366"/>
                  </a:lnTo>
                  <a:lnTo>
                    <a:pt x="685" y="1348"/>
                  </a:lnTo>
                  <a:lnTo>
                    <a:pt x="701" y="1327"/>
                  </a:lnTo>
                  <a:lnTo>
                    <a:pt x="719" y="1307"/>
                  </a:lnTo>
                  <a:lnTo>
                    <a:pt x="734" y="1284"/>
                  </a:lnTo>
                  <a:lnTo>
                    <a:pt x="749" y="1259"/>
                  </a:lnTo>
                  <a:lnTo>
                    <a:pt x="763" y="1234"/>
                  </a:lnTo>
                  <a:lnTo>
                    <a:pt x="777" y="1208"/>
                  </a:lnTo>
                  <a:lnTo>
                    <a:pt x="790" y="1181"/>
                  </a:lnTo>
                  <a:lnTo>
                    <a:pt x="802" y="1152"/>
                  </a:lnTo>
                  <a:lnTo>
                    <a:pt x="813" y="1123"/>
                  </a:lnTo>
                  <a:lnTo>
                    <a:pt x="822" y="1092"/>
                  </a:lnTo>
                  <a:lnTo>
                    <a:pt x="832" y="1061"/>
                  </a:lnTo>
                  <a:lnTo>
                    <a:pt x="841" y="1029"/>
                  </a:lnTo>
                  <a:lnTo>
                    <a:pt x="848" y="995"/>
                  </a:lnTo>
                  <a:lnTo>
                    <a:pt x="855" y="961"/>
                  </a:lnTo>
                  <a:lnTo>
                    <a:pt x="861" y="927"/>
                  </a:lnTo>
                  <a:lnTo>
                    <a:pt x="866" y="891"/>
                  </a:lnTo>
                  <a:lnTo>
                    <a:pt x="870" y="854"/>
                  </a:lnTo>
                  <a:lnTo>
                    <a:pt x="872" y="818"/>
                  </a:lnTo>
                  <a:lnTo>
                    <a:pt x="874" y="781"/>
                  </a:lnTo>
                  <a:lnTo>
                    <a:pt x="874" y="743"/>
                  </a:lnTo>
                  <a:lnTo>
                    <a:pt x="874" y="704"/>
                  </a:lnTo>
                  <a:lnTo>
                    <a:pt x="872" y="667"/>
                  </a:lnTo>
                  <a:lnTo>
                    <a:pt x="870" y="631"/>
                  </a:lnTo>
                  <a:lnTo>
                    <a:pt x="866" y="594"/>
                  </a:lnTo>
                  <a:lnTo>
                    <a:pt x="861" y="558"/>
                  </a:lnTo>
                  <a:lnTo>
                    <a:pt x="855" y="522"/>
                  </a:lnTo>
                  <a:lnTo>
                    <a:pt x="848" y="489"/>
                  </a:lnTo>
                  <a:lnTo>
                    <a:pt x="841" y="454"/>
                  </a:lnTo>
                  <a:lnTo>
                    <a:pt x="832" y="422"/>
                  </a:lnTo>
                  <a:lnTo>
                    <a:pt x="822" y="389"/>
                  </a:lnTo>
                  <a:lnTo>
                    <a:pt x="813" y="359"/>
                  </a:lnTo>
                  <a:lnTo>
                    <a:pt x="802" y="329"/>
                  </a:lnTo>
                  <a:lnTo>
                    <a:pt x="790" y="300"/>
                  </a:lnTo>
                  <a:lnTo>
                    <a:pt x="777" y="271"/>
                  </a:lnTo>
                  <a:lnTo>
                    <a:pt x="763" y="244"/>
                  </a:lnTo>
                  <a:lnTo>
                    <a:pt x="749" y="218"/>
                  </a:lnTo>
                  <a:lnTo>
                    <a:pt x="734" y="194"/>
                  </a:lnTo>
                  <a:lnTo>
                    <a:pt x="719" y="171"/>
                  </a:lnTo>
                  <a:lnTo>
                    <a:pt x="701" y="148"/>
                  </a:lnTo>
                  <a:lnTo>
                    <a:pt x="685" y="128"/>
                  </a:lnTo>
                  <a:lnTo>
                    <a:pt x="667" y="108"/>
                  </a:lnTo>
                  <a:lnTo>
                    <a:pt x="648" y="90"/>
                  </a:lnTo>
                  <a:lnTo>
                    <a:pt x="630" y="73"/>
                  </a:lnTo>
                  <a:lnTo>
                    <a:pt x="610" y="58"/>
                  </a:lnTo>
                  <a:lnTo>
                    <a:pt x="590" y="45"/>
                  </a:lnTo>
                  <a:lnTo>
                    <a:pt x="570" y="33"/>
                  </a:lnTo>
                  <a:lnTo>
                    <a:pt x="549" y="24"/>
                  </a:lnTo>
                  <a:lnTo>
                    <a:pt x="527" y="15"/>
                  </a:lnTo>
                  <a:lnTo>
                    <a:pt x="506" y="9"/>
                  </a:lnTo>
                  <a:lnTo>
                    <a:pt x="484" y="4"/>
                  </a:lnTo>
                  <a:lnTo>
                    <a:pt x="461" y="1"/>
                  </a:lnTo>
                  <a:lnTo>
                    <a:pt x="437" y="0"/>
                  </a:lnTo>
                  <a:lnTo>
                    <a:pt x="415" y="1"/>
                  </a:lnTo>
                  <a:lnTo>
                    <a:pt x="392" y="4"/>
                  </a:lnTo>
                  <a:lnTo>
                    <a:pt x="369" y="9"/>
                  </a:lnTo>
                  <a:lnTo>
                    <a:pt x="348" y="15"/>
                  </a:lnTo>
                  <a:lnTo>
                    <a:pt x="326" y="24"/>
                  </a:lnTo>
                  <a:lnTo>
                    <a:pt x="305" y="33"/>
                  </a:lnTo>
                  <a:lnTo>
                    <a:pt x="285" y="45"/>
                  </a:lnTo>
                  <a:lnTo>
                    <a:pt x="265" y="58"/>
                  </a:lnTo>
                  <a:lnTo>
                    <a:pt x="246" y="73"/>
                  </a:lnTo>
                  <a:lnTo>
                    <a:pt x="226" y="90"/>
                  </a:lnTo>
                  <a:lnTo>
                    <a:pt x="208" y="108"/>
                  </a:lnTo>
                  <a:lnTo>
                    <a:pt x="191" y="128"/>
                  </a:lnTo>
                  <a:lnTo>
                    <a:pt x="173" y="148"/>
                  </a:lnTo>
                  <a:lnTo>
                    <a:pt x="157" y="171"/>
                  </a:lnTo>
                  <a:lnTo>
                    <a:pt x="141" y="194"/>
                  </a:lnTo>
                  <a:lnTo>
                    <a:pt x="127" y="218"/>
                  </a:lnTo>
                  <a:lnTo>
                    <a:pt x="112" y="244"/>
                  </a:lnTo>
                  <a:lnTo>
                    <a:pt x="99" y="271"/>
                  </a:lnTo>
                  <a:lnTo>
                    <a:pt x="86" y="300"/>
                  </a:lnTo>
                  <a:lnTo>
                    <a:pt x="74" y="329"/>
                  </a:lnTo>
                  <a:lnTo>
                    <a:pt x="63" y="359"/>
                  </a:lnTo>
                  <a:lnTo>
                    <a:pt x="52" y="389"/>
                  </a:lnTo>
                  <a:lnTo>
                    <a:pt x="43" y="422"/>
                  </a:lnTo>
                  <a:lnTo>
                    <a:pt x="34" y="454"/>
                  </a:lnTo>
                  <a:lnTo>
                    <a:pt x="26" y="489"/>
                  </a:lnTo>
                  <a:lnTo>
                    <a:pt x="20" y="522"/>
                  </a:lnTo>
                  <a:lnTo>
                    <a:pt x="14" y="558"/>
                  </a:lnTo>
                  <a:lnTo>
                    <a:pt x="9" y="594"/>
                  </a:lnTo>
                  <a:lnTo>
                    <a:pt x="6" y="631"/>
                  </a:lnTo>
                  <a:lnTo>
                    <a:pt x="3" y="667"/>
                  </a:lnTo>
                  <a:lnTo>
                    <a:pt x="1" y="704"/>
                  </a:lnTo>
                  <a:lnTo>
                    <a:pt x="0" y="743"/>
                  </a:lnTo>
                  <a:lnTo>
                    <a:pt x="1" y="781"/>
                  </a:lnTo>
                  <a:lnTo>
                    <a:pt x="3" y="818"/>
                  </a:lnTo>
                  <a:lnTo>
                    <a:pt x="6" y="854"/>
                  </a:lnTo>
                  <a:lnTo>
                    <a:pt x="9" y="891"/>
                  </a:lnTo>
                  <a:lnTo>
                    <a:pt x="14" y="927"/>
                  </a:lnTo>
                  <a:lnTo>
                    <a:pt x="20" y="961"/>
                  </a:lnTo>
                  <a:lnTo>
                    <a:pt x="26" y="995"/>
                  </a:lnTo>
                  <a:lnTo>
                    <a:pt x="34" y="1029"/>
                  </a:lnTo>
                  <a:lnTo>
                    <a:pt x="43" y="1061"/>
                  </a:lnTo>
                  <a:lnTo>
                    <a:pt x="52" y="1092"/>
                  </a:lnTo>
                  <a:lnTo>
                    <a:pt x="63" y="1123"/>
                  </a:lnTo>
                  <a:lnTo>
                    <a:pt x="74" y="1152"/>
                  </a:lnTo>
                  <a:lnTo>
                    <a:pt x="86" y="1181"/>
                  </a:lnTo>
                  <a:lnTo>
                    <a:pt x="99" y="1208"/>
                  </a:lnTo>
                  <a:lnTo>
                    <a:pt x="112" y="1234"/>
                  </a:lnTo>
                  <a:lnTo>
                    <a:pt x="127" y="1259"/>
                  </a:lnTo>
                  <a:lnTo>
                    <a:pt x="141" y="1284"/>
                  </a:lnTo>
                  <a:lnTo>
                    <a:pt x="157" y="1307"/>
                  </a:lnTo>
                  <a:lnTo>
                    <a:pt x="173" y="1327"/>
                  </a:lnTo>
                  <a:lnTo>
                    <a:pt x="191" y="1348"/>
                  </a:lnTo>
                  <a:lnTo>
                    <a:pt x="208" y="1366"/>
                  </a:lnTo>
                  <a:lnTo>
                    <a:pt x="226" y="1383"/>
                  </a:lnTo>
                  <a:lnTo>
                    <a:pt x="246" y="1400"/>
                  </a:lnTo>
                  <a:lnTo>
                    <a:pt x="265" y="1414"/>
                  </a:lnTo>
                  <a:lnTo>
                    <a:pt x="285" y="1427"/>
                  </a:lnTo>
                  <a:lnTo>
                    <a:pt x="305" y="1439"/>
                  </a:lnTo>
                  <a:lnTo>
                    <a:pt x="326" y="1448"/>
                  </a:lnTo>
                  <a:lnTo>
                    <a:pt x="348" y="1456"/>
                  </a:lnTo>
                  <a:lnTo>
                    <a:pt x="369" y="1462"/>
                  </a:lnTo>
                  <a:lnTo>
                    <a:pt x="392" y="1467"/>
                  </a:lnTo>
                  <a:lnTo>
                    <a:pt x="415" y="1470"/>
                  </a:lnTo>
                  <a:lnTo>
                    <a:pt x="437" y="1471"/>
                  </a:lnTo>
                  <a:close/>
                </a:path>
              </a:pathLst>
            </a:custGeom>
            <a:solidFill>
              <a:srgbClr val="FFFFFF"/>
            </a:solidFill>
            <a:ln w="9525">
              <a:noFill/>
              <a:round/>
              <a:headEnd/>
              <a:tailEnd/>
            </a:ln>
          </p:spPr>
          <p:txBody>
            <a:bodyPr/>
            <a:lstStyle/>
            <a:p>
              <a:endParaRPr lang="en-US"/>
            </a:p>
          </p:txBody>
        </p:sp>
        <p:sp>
          <p:nvSpPr>
            <p:cNvPr id="13457" name="Freeform 145"/>
            <p:cNvSpPr>
              <a:spLocks noChangeAspect="1"/>
            </p:cNvSpPr>
            <p:nvPr/>
          </p:nvSpPr>
          <p:spPr bwMode="black">
            <a:xfrm>
              <a:off x="4285" y="2200"/>
              <a:ext cx="50" cy="160"/>
            </a:xfrm>
            <a:custGeom>
              <a:avLst/>
              <a:gdLst/>
              <a:ahLst/>
              <a:cxnLst>
                <a:cxn ang="0">
                  <a:pos x="147" y="189"/>
                </a:cxn>
                <a:cxn ang="0">
                  <a:pos x="180" y="117"/>
                </a:cxn>
                <a:cxn ang="0">
                  <a:pos x="197" y="84"/>
                </a:cxn>
                <a:cxn ang="0">
                  <a:pos x="217" y="56"/>
                </a:cxn>
                <a:cxn ang="0">
                  <a:pos x="238" y="33"/>
                </a:cxn>
                <a:cxn ang="0">
                  <a:pos x="263" y="15"/>
                </a:cxn>
                <a:cxn ang="0">
                  <a:pos x="290" y="4"/>
                </a:cxn>
                <a:cxn ang="0">
                  <a:pos x="321" y="0"/>
                </a:cxn>
                <a:cxn ang="0">
                  <a:pos x="341" y="1"/>
                </a:cxn>
                <a:cxn ang="0">
                  <a:pos x="360" y="5"/>
                </a:cxn>
                <a:cxn ang="0">
                  <a:pos x="377" y="12"/>
                </a:cxn>
                <a:cxn ang="0">
                  <a:pos x="392" y="20"/>
                </a:cxn>
                <a:cxn ang="0">
                  <a:pos x="421" y="43"/>
                </a:cxn>
                <a:cxn ang="0">
                  <a:pos x="452" y="72"/>
                </a:cxn>
                <a:cxn ang="0">
                  <a:pos x="360" y="267"/>
                </a:cxn>
                <a:cxn ang="0">
                  <a:pos x="335" y="234"/>
                </a:cxn>
                <a:cxn ang="0">
                  <a:pos x="322" y="223"/>
                </a:cxn>
                <a:cxn ang="0">
                  <a:pos x="312" y="219"/>
                </a:cxn>
                <a:cxn ang="0">
                  <a:pos x="291" y="219"/>
                </a:cxn>
                <a:cxn ang="0">
                  <a:pos x="265" y="227"/>
                </a:cxn>
                <a:cxn ang="0">
                  <a:pos x="242" y="241"/>
                </a:cxn>
                <a:cxn ang="0">
                  <a:pos x="221" y="262"/>
                </a:cxn>
                <a:cxn ang="0">
                  <a:pos x="203" y="288"/>
                </a:cxn>
                <a:cxn ang="0">
                  <a:pos x="188" y="318"/>
                </a:cxn>
                <a:cxn ang="0">
                  <a:pos x="175" y="353"/>
                </a:cxn>
                <a:cxn ang="0">
                  <a:pos x="164" y="389"/>
                </a:cxn>
                <a:cxn ang="0">
                  <a:pos x="151" y="451"/>
                </a:cxn>
                <a:cxn ang="0">
                  <a:pos x="140" y="537"/>
                </a:cxn>
                <a:cxn ang="0">
                  <a:pos x="134" y="624"/>
                </a:cxn>
                <a:cxn ang="0">
                  <a:pos x="131" y="705"/>
                </a:cxn>
                <a:cxn ang="0">
                  <a:pos x="131" y="1442"/>
                </a:cxn>
                <a:cxn ang="0">
                  <a:pos x="0" y="44"/>
                </a:cxn>
                <a:cxn ang="0">
                  <a:pos x="131" y="189"/>
                </a:cxn>
              </a:cxnLst>
              <a:rect l="0" t="0" r="r" b="b"/>
              <a:pathLst>
                <a:path w="452" h="1442">
                  <a:moveTo>
                    <a:pt x="131" y="189"/>
                  </a:moveTo>
                  <a:lnTo>
                    <a:pt x="147" y="189"/>
                  </a:lnTo>
                  <a:lnTo>
                    <a:pt x="163" y="152"/>
                  </a:lnTo>
                  <a:lnTo>
                    <a:pt x="180" y="117"/>
                  </a:lnTo>
                  <a:lnTo>
                    <a:pt x="189" y="100"/>
                  </a:lnTo>
                  <a:lnTo>
                    <a:pt x="197" y="84"/>
                  </a:lnTo>
                  <a:lnTo>
                    <a:pt x="207" y="70"/>
                  </a:lnTo>
                  <a:lnTo>
                    <a:pt x="217" y="56"/>
                  </a:lnTo>
                  <a:lnTo>
                    <a:pt x="228" y="44"/>
                  </a:lnTo>
                  <a:lnTo>
                    <a:pt x="238" y="33"/>
                  </a:lnTo>
                  <a:lnTo>
                    <a:pt x="250" y="24"/>
                  </a:lnTo>
                  <a:lnTo>
                    <a:pt x="263" y="15"/>
                  </a:lnTo>
                  <a:lnTo>
                    <a:pt x="276" y="9"/>
                  </a:lnTo>
                  <a:lnTo>
                    <a:pt x="290" y="4"/>
                  </a:lnTo>
                  <a:lnTo>
                    <a:pt x="306" y="1"/>
                  </a:lnTo>
                  <a:lnTo>
                    <a:pt x="321" y="0"/>
                  </a:lnTo>
                  <a:lnTo>
                    <a:pt x="331" y="1"/>
                  </a:lnTo>
                  <a:lnTo>
                    <a:pt x="341" y="1"/>
                  </a:lnTo>
                  <a:lnTo>
                    <a:pt x="351" y="3"/>
                  </a:lnTo>
                  <a:lnTo>
                    <a:pt x="360" y="5"/>
                  </a:lnTo>
                  <a:lnTo>
                    <a:pt x="368" y="9"/>
                  </a:lnTo>
                  <a:lnTo>
                    <a:pt x="377" y="12"/>
                  </a:lnTo>
                  <a:lnTo>
                    <a:pt x="384" y="16"/>
                  </a:lnTo>
                  <a:lnTo>
                    <a:pt x="392" y="20"/>
                  </a:lnTo>
                  <a:lnTo>
                    <a:pt x="406" y="30"/>
                  </a:lnTo>
                  <a:lnTo>
                    <a:pt x="421" y="43"/>
                  </a:lnTo>
                  <a:lnTo>
                    <a:pt x="436" y="57"/>
                  </a:lnTo>
                  <a:lnTo>
                    <a:pt x="452" y="72"/>
                  </a:lnTo>
                  <a:lnTo>
                    <a:pt x="379" y="291"/>
                  </a:lnTo>
                  <a:lnTo>
                    <a:pt x="360" y="267"/>
                  </a:lnTo>
                  <a:lnTo>
                    <a:pt x="342" y="244"/>
                  </a:lnTo>
                  <a:lnTo>
                    <a:pt x="335" y="234"/>
                  </a:lnTo>
                  <a:lnTo>
                    <a:pt x="326" y="226"/>
                  </a:lnTo>
                  <a:lnTo>
                    <a:pt x="322" y="223"/>
                  </a:lnTo>
                  <a:lnTo>
                    <a:pt x="316" y="221"/>
                  </a:lnTo>
                  <a:lnTo>
                    <a:pt x="312" y="219"/>
                  </a:lnTo>
                  <a:lnTo>
                    <a:pt x="307" y="218"/>
                  </a:lnTo>
                  <a:lnTo>
                    <a:pt x="291" y="219"/>
                  </a:lnTo>
                  <a:lnTo>
                    <a:pt x="278" y="223"/>
                  </a:lnTo>
                  <a:lnTo>
                    <a:pt x="265" y="227"/>
                  </a:lnTo>
                  <a:lnTo>
                    <a:pt x="253" y="234"/>
                  </a:lnTo>
                  <a:lnTo>
                    <a:pt x="242" y="241"/>
                  </a:lnTo>
                  <a:lnTo>
                    <a:pt x="231" y="251"/>
                  </a:lnTo>
                  <a:lnTo>
                    <a:pt x="221" y="262"/>
                  </a:lnTo>
                  <a:lnTo>
                    <a:pt x="211" y="274"/>
                  </a:lnTo>
                  <a:lnTo>
                    <a:pt x="203" y="288"/>
                  </a:lnTo>
                  <a:lnTo>
                    <a:pt x="195" y="302"/>
                  </a:lnTo>
                  <a:lnTo>
                    <a:pt x="188" y="318"/>
                  </a:lnTo>
                  <a:lnTo>
                    <a:pt x="181" y="334"/>
                  </a:lnTo>
                  <a:lnTo>
                    <a:pt x="175" y="353"/>
                  </a:lnTo>
                  <a:lnTo>
                    <a:pt x="169" y="371"/>
                  </a:lnTo>
                  <a:lnTo>
                    <a:pt x="164" y="389"/>
                  </a:lnTo>
                  <a:lnTo>
                    <a:pt x="158" y="410"/>
                  </a:lnTo>
                  <a:lnTo>
                    <a:pt x="151" y="451"/>
                  </a:lnTo>
                  <a:lnTo>
                    <a:pt x="144" y="493"/>
                  </a:lnTo>
                  <a:lnTo>
                    <a:pt x="140" y="537"/>
                  </a:lnTo>
                  <a:lnTo>
                    <a:pt x="137" y="581"/>
                  </a:lnTo>
                  <a:lnTo>
                    <a:pt x="134" y="624"/>
                  </a:lnTo>
                  <a:lnTo>
                    <a:pt x="132" y="666"/>
                  </a:lnTo>
                  <a:lnTo>
                    <a:pt x="131" y="705"/>
                  </a:lnTo>
                  <a:lnTo>
                    <a:pt x="131" y="743"/>
                  </a:lnTo>
                  <a:lnTo>
                    <a:pt x="131" y="1442"/>
                  </a:lnTo>
                  <a:lnTo>
                    <a:pt x="0" y="1442"/>
                  </a:lnTo>
                  <a:lnTo>
                    <a:pt x="0" y="44"/>
                  </a:lnTo>
                  <a:lnTo>
                    <a:pt x="131" y="44"/>
                  </a:lnTo>
                  <a:lnTo>
                    <a:pt x="131" y="189"/>
                  </a:lnTo>
                  <a:close/>
                </a:path>
              </a:pathLst>
            </a:custGeom>
            <a:solidFill>
              <a:srgbClr val="FFFFFF"/>
            </a:solidFill>
            <a:ln w="9525">
              <a:noFill/>
              <a:round/>
              <a:headEnd/>
              <a:tailEnd/>
            </a:ln>
          </p:spPr>
          <p:txBody>
            <a:bodyPr/>
            <a:lstStyle/>
            <a:p>
              <a:endParaRPr lang="en-US"/>
            </a:p>
          </p:txBody>
        </p:sp>
        <p:sp>
          <p:nvSpPr>
            <p:cNvPr id="13458" name="Freeform 146"/>
            <p:cNvSpPr>
              <a:spLocks noChangeAspect="1" noEditPoints="1"/>
            </p:cNvSpPr>
            <p:nvPr/>
          </p:nvSpPr>
          <p:spPr bwMode="black">
            <a:xfrm>
              <a:off x="4340" y="2200"/>
              <a:ext cx="92" cy="164"/>
            </a:xfrm>
            <a:custGeom>
              <a:avLst/>
              <a:gdLst/>
              <a:ahLst/>
              <a:cxnLst>
                <a:cxn ang="0">
                  <a:pos x="455" y="225"/>
                </a:cxn>
                <a:cxn ang="0">
                  <a:pos x="513" y="250"/>
                </a:cxn>
                <a:cxn ang="0">
                  <a:pos x="565" y="293"/>
                </a:cxn>
                <a:cxn ang="0">
                  <a:pos x="609" y="353"/>
                </a:cxn>
                <a:cxn ang="0">
                  <a:pos x="645" y="425"/>
                </a:cxn>
                <a:cxn ang="0">
                  <a:pos x="672" y="509"/>
                </a:cxn>
                <a:cxn ang="0">
                  <a:pos x="690" y="602"/>
                </a:cxn>
                <a:cxn ang="0">
                  <a:pos x="698" y="702"/>
                </a:cxn>
                <a:cxn ang="0">
                  <a:pos x="695" y="805"/>
                </a:cxn>
                <a:cxn ang="0">
                  <a:pos x="684" y="903"/>
                </a:cxn>
                <a:cxn ang="0">
                  <a:pos x="663" y="994"/>
                </a:cxn>
                <a:cxn ang="0">
                  <a:pos x="633" y="1075"/>
                </a:cxn>
                <a:cxn ang="0">
                  <a:pos x="594" y="1144"/>
                </a:cxn>
                <a:cxn ang="0">
                  <a:pos x="546" y="1198"/>
                </a:cxn>
                <a:cxn ang="0">
                  <a:pos x="490" y="1235"/>
                </a:cxn>
                <a:cxn ang="0">
                  <a:pos x="425" y="1251"/>
                </a:cxn>
                <a:cxn ang="0">
                  <a:pos x="360" y="1246"/>
                </a:cxn>
                <a:cxn ang="0">
                  <a:pos x="305" y="1219"/>
                </a:cxn>
                <a:cxn ang="0">
                  <a:pos x="258" y="1174"/>
                </a:cxn>
                <a:cxn ang="0">
                  <a:pos x="219" y="1112"/>
                </a:cxn>
                <a:cxn ang="0">
                  <a:pos x="188" y="1036"/>
                </a:cxn>
                <a:cxn ang="0">
                  <a:pos x="166" y="950"/>
                </a:cxn>
                <a:cxn ang="0">
                  <a:pos x="151" y="854"/>
                </a:cxn>
                <a:cxn ang="0">
                  <a:pos x="146" y="703"/>
                </a:cxn>
                <a:cxn ang="0">
                  <a:pos x="152" y="607"/>
                </a:cxn>
                <a:cxn ang="0">
                  <a:pos x="169" y="516"/>
                </a:cxn>
                <a:cxn ang="0">
                  <a:pos x="192" y="431"/>
                </a:cxn>
                <a:cxn ang="0">
                  <a:pos x="225" y="358"/>
                </a:cxn>
                <a:cxn ang="0">
                  <a:pos x="265" y="296"/>
                </a:cxn>
                <a:cxn ang="0">
                  <a:pos x="311" y="252"/>
                </a:cxn>
                <a:cxn ang="0">
                  <a:pos x="363" y="225"/>
                </a:cxn>
                <a:cxn ang="0">
                  <a:pos x="830" y="44"/>
                </a:cxn>
                <a:cxn ang="0">
                  <a:pos x="655" y="196"/>
                </a:cxn>
                <a:cxn ang="0">
                  <a:pos x="590" y="105"/>
                </a:cxn>
                <a:cxn ang="0">
                  <a:pos x="517" y="40"/>
                </a:cxn>
                <a:cxn ang="0">
                  <a:pos x="436" y="4"/>
                </a:cxn>
                <a:cxn ang="0">
                  <a:pos x="393" y="0"/>
                </a:cxn>
                <a:cxn ang="0">
                  <a:pos x="305" y="16"/>
                </a:cxn>
                <a:cxn ang="0">
                  <a:pos x="227" y="60"/>
                </a:cxn>
                <a:cxn ang="0">
                  <a:pos x="160" y="132"/>
                </a:cxn>
                <a:cxn ang="0">
                  <a:pos x="104" y="224"/>
                </a:cxn>
                <a:cxn ang="0">
                  <a:pos x="58" y="335"/>
                </a:cxn>
                <a:cxn ang="0">
                  <a:pos x="26" y="461"/>
                </a:cxn>
                <a:cxn ang="0">
                  <a:pos x="6" y="598"/>
                </a:cxn>
                <a:cxn ang="0">
                  <a:pos x="0" y="743"/>
                </a:cxn>
                <a:cxn ang="0">
                  <a:pos x="6" y="883"/>
                </a:cxn>
                <a:cxn ang="0">
                  <a:pos x="26" y="1016"/>
                </a:cxn>
                <a:cxn ang="0">
                  <a:pos x="58" y="1139"/>
                </a:cxn>
                <a:cxn ang="0">
                  <a:pos x="104" y="1248"/>
                </a:cxn>
                <a:cxn ang="0">
                  <a:pos x="160" y="1340"/>
                </a:cxn>
                <a:cxn ang="0">
                  <a:pos x="227" y="1410"/>
                </a:cxn>
                <a:cxn ang="0">
                  <a:pos x="305" y="1455"/>
                </a:cxn>
                <a:cxn ang="0">
                  <a:pos x="393" y="1471"/>
                </a:cxn>
                <a:cxn ang="0">
                  <a:pos x="477" y="1457"/>
                </a:cxn>
                <a:cxn ang="0">
                  <a:pos x="555" y="1414"/>
                </a:cxn>
                <a:cxn ang="0">
                  <a:pos x="624" y="1341"/>
                </a:cxn>
                <a:cxn ang="0">
                  <a:pos x="684" y="1237"/>
                </a:cxn>
              </a:cxnLst>
              <a:rect l="0" t="0" r="r" b="b"/>
              <a:pathLst>
                <a:path w="830" h="1471">
                  <a:moveTo>
                    <a:pt x="408" y="218"/>
                  </a:moveTo>
                  <a:lnTo>
                    <a:pt x="424" y="219"/>
                  </a:lnTo>
                  <a:lnTo>
                    <a:pt x="439" y="222"/>
                  </a:lnTo>
                  <a:lnTo>
                    <a:pt x="455" y="225"/>
                  </a:lnTo>
                  <a:lnTo>
                    <a:pt x="470" y="229"/>
                  </a:lnTo>
                  <a:lnTo>
                    <a:pt x="484" y="235"/>
                  </a:lnTo>
                  <a:lnTo>
                    <a:pt x="499" y="242"/>
                  </a:lnTo>
                  <a:lnTo>
                    <a:pt x="513" y="250"/>
                  </a:lnTo>
                  <a:lnTo>
                    <a:pt x="527" y="259"/>
                  </a:lnTo>
                  <a:lnTo>
                    <a:pt x="540" y="269"/>
                  </a:lnTo>
                  <a:lnTo>
                    <a:pt x="553" y="281"/>
                  </a:lnTo>
                  <a:lnTo>
                    <a:pt x="565" y="293"/>
                  </a:lnTo>
                  <a:lnTo>
                    <a:pt x="576" y="307"/>
                  </a:lnTo>
                  <a:lnTo>
                    <a:pt x="587" y="321"/>
                  </a:lnTo>
                  <a:lnTo>
                    <a:pt x="598" y="336"/>
                  </a:lnTo>
                  <a:lnTo>
                    <a:pt x="609" y="353"/>
                  </a:lnTo>
                  <a:lnTo>
                    <a:pt x="619" y="370"/>
                  </a:lnTo>
                  <a:lnTo>
                    <a:pt x="627" y="387"/>
                  </a:lnTo>
                  <a:lnTo>
                    <a:pt x="636" y="406"/>
                  </a:lnTo>
                  <a:lnTo>
                    <a:pt x="645" y="425"/>
                  </a:lnTo>
                  <a:lnTo>
                    <a:pt x="652" y="446"/>
                  </a:lnTo>
                  <a:lnTo>
                    <a:pt x="660" y="466"/>
                  </a:lnTo>
                  <a:lnTo>
                    <a:pt x="666" y="488"/>
                  </a:lnTo>
                  <a:lnTo>
                    <a:pt x="672" y="509"/>
                  </a:lnTo>
                  <a:lnTo>
                    <a:pt x="677" y="532"/>
                  </a:lnTo>
                  <a:lnTo>
                    <a:pt x="682" y="555"/>
                  </a:lnTo>
                  <a:lnTo>
                    <a:pt x="687" y="579"/>
                  </a:lnTo>
                  <a:lnTo>
                    <a:pt x="690" y="602"/>
                  </a:lnTo>
                  <a:lnTo>
                    <a:pt x="693" y="626"/>
                  </a:lnTo>
                  <a:lnTo>
                    <a:pt x="695" y="651"/>
                  </a:lnTo>
                  <a:lnTo>
                    <a:pt x="698" y="677"/>
                  </a:lnTo>
                  <a:lnTo>
                    <a:pt x="698" y="702"/>
                  </a:lnTo>
                  <a:lnTo>
                    <a:pt x="699" y="728"/>
                  </a:lnTo>
                  <a:lnTo>
                    <a:pt x="699" y="754"/>
                  </a:lnTo>
                  <a:lnTo>
                    <a:pt x="698" y="780"/>
                  </a:lnTo>
                  <a:lnTo>
                    <a:pt x="695" y="805"/>
                  </a:lnTo>
                  <a:lnTo>
                    <a:pt x="693" y="830"/>
                  </a:lnTo>
                  <a:lnTo>
                    <a:pt x="691" y="854"/>
                  </a:lnTo>
                  <a:lnTo>
                    <a:pt x="688" y="879"/>
                  </a:lnTo>
                  <a:lnTo>
                    <a:pt x="684" y="903"/>
                  </a:lnTo>
                  <a:lnTo>
                    <a:pt x="679" y="927"/>
                  </a:lnTo>
                  <a:lnTo>
                    <a:pt x="675" y="950"/>
                  </a:lnTo>
                  <a:lnTo>
                    <a:pt x="669" y="972"/>
                  </a:lnTo>
                  <a:lnTo>
                    <a:pt x="663" y="994"/>
                  </a:lnTo>
                  <a:lnTo>
                    <a:pt x="656" y="1016"/>
                  </a:lnTo>
                  <a:lnTo>
                    <a:pt x="649" y="1036"/>
                  </a:lnTo>
                  <a:lnTo>
                    <a:pt x="641" y="1056"/>
                  </a:lnTo>
                  <a:lnTo>
                    <a:pt x="633" y="1075"/>
                  </a:lnTo>
                  <a:lnTo>
                    <a:pt x="624" y="1093"/>
                  </a:lnTo>
                  <a:lnTo>
                    <a:pt x="614" y="1112"/>
                  </a:lnTo>
                  <a:lnTo>
                    <a:pt x="605" y="1128"/>
                  </a:lnTo>
                  <a:lnTo>
                    <a:pt x="594" y="1144"/>
                  </a:lnTo>
                  <a:lnTo>
                    <a:pt x="583" y="1159"/>
                  </a:lnTo>
                  <a:lnTo>
                    <a:pt x="571" y="1174"/>
                  </a:lnTo>
                  <a:lnTo>
                    <a:pt x="559" y="1186"/>
                  </a:lnTo>
                  <a:lnTo>
                    <a:pt x="546" y="1198"/>
                  </a:lnTo>
                  <a:lnTo>
                    <a:pt x="532" y="1209"/>
                  </a:lnTo>
                  <a:lnTo>
                    <a:pt x="519" y="1219"/>
                  </a:lnTo>
                  <a:lnTo>
                    <a:pt x="504" y="1228"/>
                  </a:lnTo>
                  <a:lnTo>
                    <a:pt x="490" y="1235"/>
                  </a:lnTo>
                  <a:lnTo>
                    <a:pt x="474" y="1241"/>
                  </a:lnTo>
                  <a:lnTo>
                    <a:pt x="459" y="1246"/>
                  </a:lnTo>
                  <a:lnTo>
                    <a:pt x="441" y="1249"/>
                  </a:lnTo>
                  <a:lnTo>
                    <a:pt x="425" y="1251"/>
                  </a:lnTo>
                  <a:lnTo>
                    <a:pt x="408" y="1252"/>
                  </a:lnTo>
                  <a:lnTo>
                    <a:pt x="391" y="1251"/>
                  </a:lnTo>
                  <a:lnTo>
                    <a:pt x="375" y="1249"/>
                  </a:lnTo>
                  <a:lnTo>
                    <a:pt x="360" y="1246"/>
                  </a:lnTo>
                  <a:lnTo>
                    <a:pt x="346" y="1241"/>
                  </a:lnTo>
                  <a:lnTo>
                    <a:pt x="332" y="1235"/>
                  </a:lnTo>
                  <a:lnTo>
                    <a:pt x="318" y="1228"/>
                  </a:lnTo>
                  <a:lnTo>
                    <a:pt x="305" y="1219"/>
                  </a:lnTo>
                  <a:lnTo>
                    <a:pt x="293" y="1209"/>
                  </a:lnTo>
                  <a:lnTo>
                    <a:pt x="280" y="1198"/>
                  </a:lnTo>
                  <a:lnTo>
                    <a:pt x="269" y="1186"/>
                  </a:lnTo>
                  <a:lnTo>
                    <a:pt x="258" y="1174"/>
                  </a:lnTo>
                  <a:lnTo>
                    <a:pt x="248" y="1159"/>
                  </a:lnTo>
                  <a:lnTo>
                    <a:pt x="238" y="1144"/>
                  </a:lnTo>
                  <a:lnTo>
                    <a:pt x="228" y="1128"/>
                  </a:lnTo>
                  <a:lnTo>
                    <a:pt x="219" y="1112"/>
                  </a:lnTo>
                  <a:lnTo>
                    <a:pt x="211" y="1093"/>
                  </a:lnTo>
                  <a:lnTo>
                    <a:pt x="203" y="1075"/>
                  </a:lnTo>
                  <a:lnTo>
                    <a:pt x="196" y="1056"/>
                  </a:lnTo>
                  <a:lnTo>
                    <a:pt x="188" y="1036"/>
                  </a:lnTo>
                  <a:lnTo>
                    <a:pt x="182" y="1016"/>
                  </a:lnTo>
                  <a:lnTo>
                    <a:pt x="176" y="994"/>
                  </a:lnTo>
                  <a:lnTo>
                    <a:pt x="171" y="972"/>
                  </a:lnTo>
                  <a:lnTo>
                    <a:pt x="166" y="950"/>
                  </a:lnTo>
                  <a:lnTo>
                    <a:pt x="161" y="927"/>
                  </a:lnTo>
                  <a:lnTo>
                    <a:pt x="158" y="903"/>
                  </a:lnTo>
                  <a:lnTo>
                    <a:pt x="155" y="879"/>
                  </a:lnTo>
                  <a:lnTo>
                    <a:pt x="151" y="854"/>
                  </a:lnTo>
                  <a:lnTo>
                    <a:pt x="149" y="830"/>
                  </a:lnTo>
                  <a:lnTo>
                    <a:pt x="146" y="780"/>
                  </a:lnTo>
                  <a:lnTo>
                    <a:pt x="145" y="728"/>
                  </a:lnTo>
                  <a:lnTo>
                    <a:pt x="146" y="703"/>
                  </a:lnTo>
                  <a:lnTo>
                    <a:pt x="146" y="679"/>
                  </a:lnTo>
                  <a:lnTo>
                    <a:pt x="148" y="655"/>
                  </a:lnTo>
                  <a:lnTo>
                    <a:pt x="150" y="631"/>
                  </a:lnTo>
                  <a:lnTo>
                    <a:pt x="152" y="607"/>
                  </a:lnTo>
                  <a:lnTo>
                    <a:pt x="156" y="584"/>
                  </a:lnTo>
                  <a:lnTo>
                    <a:pt x="159" y="560"/>
                  </a:lnTo>
                  <a:lnTo>
                    <a:pt x="163" y="537"/>
                  </a:lnTo>
                  <a:lnTo>
                    <a:pt x="169" y="516"/>
                  </a:lnTo>
                  <a:lnTo>
                    <a:pt x="174" y="494"/>
                  </a:lnTo>
                  <a:lnTo>
                    <a:pt x="179" y="473"/>
                  </a:lnTo>
                  <a:lnTo>
                    <a:pt x="186" y="452"/>
                  </a:lnTo>
                  <a:lnTo>
                    <a:pt x="192" y="431"/>
                  </a:lnTo>
                  <a:lnTo>
                    <a:pt x="200" y="412"/>
                  </a:lnTo>
                  <a:lnTo>
                    <a:pt x="208" y="394"/>
                  </a:lnTo>
                  <a:lnTo>
                    <a:pt x="216" y="375"/>
                  </a:lnTo>
                  <a:lnTo>
                    <a:pt x="225" y="358"/>
                  </a:lnTo>
                  <a:lnTo>
                    <a:pt x="235" y="341"/>
                  </a:lnTo>
                  <a:lnTo>
                    <a:pt x="244" y="325"/>
                  </a:lnTo>
                  <a:lnTo>
                    <a:pt x="254" y="310"/>
                  </a:lnTo>
                  <a:lnTo>
                    <a:pt x="265" y="296"/>
                  </a:lnTo>
                  <a:lnTo>
                    <a:pt x="276" y="284"/>
                  </a:lnTo>
                  <a:lnTo>
                    <a:pt x="287" y="272"/>
                  </a:lnTo>
                  <a:lnTo>
                    <a:pt x="298" y="262"/>
                  </a:lnTo>
                  <a:lnTo>
                    <a:pt x="311" y="252"/>
                  </a:lnTo>
                  <a:lnTo>
                    <a:pt x="323" y="243"/>
                  </a:lnTo>
                  <a:lnTo>
                    <a:pt x="336" y="236"/>
                  </a:lnTo>
                  <a:lnTo>
                    <a:pt x="350" y="229"/>
                  </a:lnTo>
                  <a:lnTo>
                    <a:pt x="363" y="225"/>
                  </a:lnTo>
                  <a:lnTo>
                    <a:pt x="377" y="222"/>
                  </a:lnTo>
                  <a:lnTo>
                    <a:pt x="393" y="219"/>
                  </a:lnTo>
                  <a:lnTo>
                    <a:pt x="408" y="218"/>
                  </a:lnTo>
                  <a:close/>
                  <a:moveTo>
                    <a:pt x="830" y="44"/>
                  </a:moveTo>
                  <a:lnTo>
                    <a:pt x="684" y="44"/>
                  </a:lnTo>
                  <a:lnTo>
                    <a:pt x="684" y="248"/>
                  </a:lnTo>
                  <a:lnTo>
                    <a:pt x="669" y="221"/>
                  </a:lnTo>
                  <a:lnTo>
                    <a:pt x="655" y="196"/>
                  </a:lnTo>
                  <a:lnTo>
                    <a:pt x="640" y="171"/>
                  </a:lnTo>
                  <a:lnTo>
                    <a:pt x="624" y="147"/>
                  </a:lnTo>
                  <a:lnTo>
                    <a:pt x="608" y="125"/>
                  </a:lnTo>
                  <a:lnTo>
                    <a:pt x="590" y="105"/>
                  </a:lnTo>
                  <a:lnTo>
                    <a:pt x="573" y="86"/>
                  </a:lnTo>
                  <a:lnTo>
                    <a:pt x="555" y="69"/>
                  </a:lnTo>
                  <a:lnTo>
                    <a:pt x="536" y="54"/>
                  </a:lnTo>
                  <a:lnTo>
                    <a:pt x="517" y="40"/>
                  </a:lnTo>
                  <a:lnTo>
                    <a:pt x="497" y="28"/>
                  </a:lnTo>
                  <a:lnTo>
                    <a:pt x="477" y="18"/>
                  </a:lnTo>
                  <a:lnTo>
                    <a:pt x="456" y="11"/>
                  </a:lnTo>
                  <a:lnTo>
                    <a:pt x="436" y="4"/>
                  </a:lnTo>
                  <a:lnTo>
                    <a:pt x="425" y="3"/>
                  </a:lnTo>
                  <a:lnTo>
                    <a:pt x="414" y="1"/>
                  </a:lnTo>
                  <a:lnTo>
                    <a:pt x="403" y="0"/>
                  </a:lnTo>
                  <a:lnTo>
                    <a:pt x="393" y="0"/>
                  </a:lnTo>
                  <a:lnTo>
                    <a:pt x="370" y="1"/>
                  </a:lnTo>
                  <a:lnTo>
                    <a:pt x="347" y="4"/>
                  </a:lnTo>
                  <a:lnTo>
                    <a:pt x="325" y="9"/>
                  </a:lnTo>
                  <a:lnTo>
                    <a:pt x="305" y="16"/>
                  </a:lnTo>
                  <a:lnTo>
                    <a:pt x="284" y="25"/>
                  </a:lnTo>
                  <a:lnTo>
                    <a:pt x="265" y="34"/>
                  </a:lnTo>
                  <a:lnTo>
                    <a:pt x="245" y="47"/>
                  </a:lnTo>
                  <a:lnTo>
                    <a:pt x="227" y="60"/>
                  </a:lnTo>
                  <a:lnTo>
                    <a:pt x="209" y="77"/>
                  </a:lnTo>
                  <a:lnTo>
                    <a:pt x="191" y="93"/>
                  </a:lnTo>
                  <a:lnTo>
                    <a:pt x="175" y="111"/>
                  </a:lnTo>
                  <a:lnTo>
                    <a:pt x="160" y="132"/>
                  </a:lnTo>
                  <a:lnTo>
                    <a:pt x="145" y="152"/>
                  </a:lnTo>
                  <a:lnTo>
                    <a:pt x="130" y="175"/>
                  </a:lnTo>
                  <a:lnTo>
                    <a:pt x="117" y="199"/>
                  </a:lnTo>
                  <a:lnTo>
                    <a:pt x="104" y="224"/>
                  </a:lnTo>
                  <a:lnTo>
                    <a:pt x="91" y="250"/>
                  </a:lnTo>
                  <a:lnTo>
                    <a:pt x="80" y="278"/>
                  </a:lnTo>
                  <a:lnTo>
                    <a:pt x="69" y="306"/>
                  </a:lnTo>
                  <a:lnTo>
                    <a:pt x="58" y="335"/>
                  </a:lnTo>
                  <a:lnTo>
                    <a:pt x="50" y="365"/>
                  </a:lnTo>
                  <a:lnTo>
                    <a:pt x="41" y="396"/>
                  </a:lnTo>
                  <a:lnTo>
                    <a:pt x="33" y="428"/>
                  </a:lnTo>
                  <a:lnTo>
                    <a:pt x="26" y="461"/>
                  </a:lnTo>
                  <a:lnTo>
                    <a:pt x="20" y="494"/>
                  </a:lnTo>
                  <a:lnTo>
                    <a:pt x="15" y="528"/>
                  </a:lnTo>
                  <a:lnTo>
                    <a:pt x="10" y="562"/>
                  </a:lnTo>
                  <a:lnTo>
                    <a:pt x="6" y="598"/>
                  </a:lnTo>
                  <a:lnTo>
                    <a:pt x="3" y="634"/>
                  </a:lnTo>
                  <a:lnTo>
                    <a:pt x="1" y="669"/>
                  </a:lnTo>
                  <a:lnTo>
                    <a:pt x="0" y="706"/>
                  </a:lnTo>
                  <a:lnTo>
                    <a:pt x="0" y="743"/>
                  </a:lnTo>
                  <a:lnTo>
                    <a:pt x="0" y="778"/>
                  </a:lnTo>
                  <a:lnTo>
                    <a:pt x="1" y="813"/>
                  </a:lnTo>
                  <a:lnTo>
                    <a:pt x="3" y="848"/>
                  </a:lnTo>
                  <a:lnTo>
                    <a:pt x="6" y="883"/>
                  </a:lnTo>
                  <a:lnTo>
                    <a:pt x="10" y="917"/>
                  </a:lnTo>
                  <a:lnTo>
                    <a:pt x="15" y="951"/>
                  </a:lnTo>
                  <a:lnTo>
                    <a:pt x="20" y="983"/>
                  </a:lnTo>
                  <a:lnTo>
                    <a:pt x="26" y="1016"/>
                  </a:lnTo>
                  <a:lnTo>
                    <a:pt x="33" y="1048"/>
                  </a:lnTo>
                  <a:lnTo>
                    <a:pt x="41" y="1079"/>
                  </a:lnTo>
                  <a:lnTo>
                    <a:pt x="50" y="1110"/>
                  </a:lnTo>
                  <a:lnTo>
                    <a:pt x="58" y="1139"/>
                  </a:lnTo>
                  <a:lnTo>
                    <a:pt x="69" y="1168"/>
                  </a:lnTo>
                  <a:lnTo>
                    <a:pt x="80" y="1196"/>
                  </a:lnTo>
                  <a:lnTo>
                    <a:pt x="91" y="1222"/>
                  </a:lnTo>
                  <a:lnTo>
                    <a:pt x="104" y="1248"/>
                  </a:lnTo>
                  <a:lnTo>
                    <a:pt x="117" y="1273"/>
                  </a:lnTo>
                  <a:lnTo>
                    <a:pt x="130" y="1297"/>
                  </a:lnTo>
                  <a:lnTo>
                    <a:pt x="145" y="1318"/>
                  </a:lnTo>
                  <a:lnTo>
                    <a:pt x="160" y="1340"/>
                  </a:lnTo>
                  <a:lnTo>
                    <a:pt x="175" y="1360"/>
                  </a:lnTo>
                  <a:lnTo>
                    <a:pt x="191" y="1378"/>
                  </a:lnTo>
                  <a:lnTo>
                    <a:pt x="209" y="1395"/>
                  </a:lnTo>
                  <a:lnTo>
                    <a:pt x="227" y="1410"/>
                  </a:lnTo>
                  <a:lnTo>
                    <a:pt x="245" y="1423"/>
                  </a:lnTo>
                  <a:lnTo>
                    <a:pt x="265" y="1435"/>
                  </a:lnTo>
                  <a:lnTo>
                    <a:pt x="284" y="1446"/>
                  </a:lnTo>
                  <a:lnTo>
                    <a:pt x="305" y="1455"/>
                  </a:lnTo>
                  <a:lnTo>
                    <a:pt x="325" y="1461"/>
                  </a:lnTo>
                  <a:lnTo>
                    <a:pt x="347" y="1467"/>
                  </a:lnTo>
                  <a:lnTo>
                    <a:pt x="370" y="1470"/>
                  </a:lnTo>
                  <a:lnTo>
                    <a:pt x="393" y="1471"/>
                  </a:lnTo>
                  <a:lnTo>
                    <a:pt x="414" y="1470"/>
                  </a:lnTo>
                  <a:lnTo>
                    <a:pt x="436" y="1467"/>
                  </a:lnTo>
                  <a:lnTo>
                    <a:pt x="456" y="1462"/>
                  </a:lnTo>
                  <a:lnTo>
                    <a:pt x="477" y="1457"/>
                  </a:lnTo>
                  <a:lnTo>
                    <a:pt x="497" y="1448"/>
                  </a:lnTo>
                  <a:lnTo>
                    <a:pt x="517" y="1439"/>
                  </a:lnTo>
                  <a:lnTo>
                    <a:pt x="536" y="1428"/>
                  </a:lnTo>
                  <a:lnTo>
                    <a:pt x="555" y="1414"/>
                  </a:lnTo>
                  <a:lnTo>
                    <a:pt x="573" y="1398"/>
                  </a:lnTo>
                  <a:lnTo>
                    <a:pt x="590" y="1381"/>
                  </a:lnTo>
                  <a:lnTo>
                    <a:pt x="608" y="1363"/>
                  </a:lnTo>
                  <a:lnTo>
                    <a:pt x="624" y="1341"/>
                  </a:lnTo>
                  <a:lnTo>
                    <a:pt x="640" y="1318"/>
                  </a:lnTo>
                  <a:lnTo>
                    <a:pt x="655" y="1294"/>
                  </a:lnTo>
                  <a:lnTo>
                    <a:pt x="669" y="1267"/>
                  </a:lnTo>
                  <a:lnTo>
                    <a:pt x="684" y="1237"/>
                  </a:lnTo>
                  <a:lnTo>
                    <a:pt x="684" y="1442"/>
                  </a:lnTo>
                  <a:lnTo>
                    <a:pt x="830" y="1442"/>
                  </a:lnTo>
                  <a:lnTo>
                    <a:pt x="830" y="44"/>
                  </a:lnTo>
                  <a:close/>
                </a:path>
              </a:pathLst>
            </a:custGeom>
            <a:solidFill>
              <a:srgbClr val="FFFFFF"/>
            </a:solidFill>
            <a:ln w="9525">
              <a:noFill/>
              <a:round/>
              <a:headEnd/>
              <a:tailEnd/>
            </a:ln>
          </p:spPr>
          <p:txBody>
            <a:bodyPr/>
            <a:lstStyle/>
            <a:p>
              <a:endParaRPr lang="en-US"/>
            </a:p>
          </p:txBody>
        </p:sp>
        <p:sp>
          <p:nvSpPr>
            <p:cNvPr id="13459" name="Freeform 147"/>
            <p:cNvSpPr>
              <a:spLocks noChangeAspect="1"/>
            </p:cNvSpPr>
            <p:nvPr/>
          </p:nvSpPr>
          <p:spPr bwMode="black">
            <a:xfrm>
              <a:off x="4452" y="2150"/>
              <a:ext cx="42" cy="210"/>
            </a:xfrm>
            <a:custGeom>
              <a:avLst/>
              <a:gdLst/>
              <a:ahLst/>
              <a:cxnLst>
                <a:cxn ang="0">
                  <a:pos x="233" y="1893"/>
                </a:cxn>
                <a:cxn ang="0">
                  <a:pos x="87" y="1893"/>
                </a:cxn>
                <a:cxn ang="0">
                  <a:pos x="87" y="713"/>
                </a:cxn>
                <a:cxn ang="0">
                  <a:pos x="0" y="713"/>
                </a:cxn>
                <a:cxn ang="0">
                  <a:pos x="0" y="495"/>
                </a:cxn>
                <a:cxn ang="0">
                  <a:pos x="87" y="495"/>
                </a:cxn>
                <a:cxn ang="0">
                  <a:pos x="87" y="0"/>
                </a:cxn>
                <a:cxn ang="0">
                  <a:pos x="233" y="0"/>
                </a:cxn>
                <a:cxn ang="0">
                  <a:pos x="233" y="495"/>
                </a:cxn>
                <a:cxn ang="0">
                  <a:pos x="378" y="495"/>
                </a:cxn>
                <a:cxn ang="0">
                  <a:pos x="378" y="713"/>
                </a:cxn>
                <a:cxn ang="0">
                  <a:pos x="233" y="713"/>
                </a:cxn>
                <a:cxn ang="0">
                  <a:pos x="233" y="1893"/>
                </a:cxn>
              </a:cxnLst>
              <a:rect l="0" t="0" r="r" b="b"/>
              <a:pathLst>
                <a:path w="378" h="1893">
                  <a:moveTo>
                    <a:pt x="233" y="1893"/>
                  </a:moveTo>
                  <a:lnTo>
                    <a:pt x="87" y="1893"/>
                  </a:lnTo>
                  <a:lnTo>
                    <a:pt x="87" y="713"/>
                  </a:lnTo>
                  <a:lnTo>
                    <a:pt x="0" y="713"/>
                  </a:lnTo>
                  <a:lnTo>
                    <a:pt x="0" y="495"/>
                  </a:lnTo>
                  <a:lnTo>
                    <a:pt x="87" y="495"/>
                  </a:lnTo>
                  <a:lnTo>
                    <a:pt x="87" y="0"/>
                  </a:lnTo>
                  <a:lnTo>
                    <a:pt x="233" y="0"/>
                  </a:lnTo>
                  <a:lnTo>
                    <a:pt x="233" y="495"/>
                  </a:lnTo>
                  <a:lnTo>
                    <a:pt x="378" y="495"/>
                  </a:lnTo>
                  <a:lnTo>
                    <a:pt x="378" y="713"/>
                  </a:lnTo>
                  <a:lnTo>
                    <a:pt x="233" y="713"/>
                  </a:lnTo>
                  <a:lnTo>
                    <a:pt x="233" y="1893"/>
                  </a:lnTo>
                  <a:close/>
                </a:path>
              </a:pathLst>
            </a:custGeom>
            <a:solidFill>
              <a:srgbClr val="FFFFFF"/>
            </a:solidFill>
            <a:ln w="9525">
              <a:noFill/>
              <a:round/>
              <a:headEnd/>
              <a:tailEnd/>
            </a:ln>
          </p:spPr>
          <p:txBody>
            <a:bodyPr/>
            <a:lstStyle/>
            <a:p>
              <a:endParaRPr lang="en-US"/>
            </a:p>
          </p:txBody>
        </p:sp>
        <p:sp>
          <p:nvSpPr>
            <p:cNvPr id="13460" name="Freeform 148"/>
            <p:cNvSpPr>
              <a:spLocks noChangeAspect="1" noEditPoints="1"/>
            </p:cNvSpPr>
            <p:nvPr/>
          </p:nvSpPr>
          <p:spPr bwMode="black">
            <a:xfrm>
              <a:off x="4500" y="2200"/>
              <a:ext cx="97" cy="164"/>
            </a:xfrm>
            <a:custGeom>
              <a:avLst/>
              <a:gdLst/>
              <a:ahLst/>
              <a:cxnLst>
                <a:cxn ang="0">
                  <a:pos x="501" y="229"/>
                </a:cxn>
                <a:cxn ang="0">
                  <a:pos x="572" y="272"/>
                </a:cxn>
                <a:cxn ang="0">
                  <a:pos x="634" y="343"/>
                </a:cxn>
                <a:cxn ang="0">
                  <a:pos x="683" y="435"/>
                </a:cxn>
                <a:cxn ang="0">
                  <a:pos x="719" y="544"/>
                </a:cxn>
                <a:cxn ang="0">
                  <a:pos x="740" y="666"/>
                </a:cxn>
                <a:cxn ang="0">
                  <a:pos x="741" y="794"/>
                </a:cxn>
                <a:cxn ang="0">
                  <a:pos x="724" y="916"/>
                </a:cxn>
                <a:cxn ang="0">
                  <a:pos x="692" y="1025"/>
                </a:cxn>
                <a:cxn ang="0">
                  <a:pos x="644" y="1118"/>
                </a:cxn>
                <a:cxn ang="0">
                  <a:pos x="585" y="1190"/>
                </a:cxn>
                <a:cxn ang="0">
                  <a:pos x="515" y="1236"/>
                </a:cxn>
                <a:cxn ang="0">
                  <a:pos x="437" y="1252"/>
                </a:cxn>
                <a:cxn ang="0">
                  <a:pos x="359" y="1236"/>
                </a:cxn>
                <a:cxn ang="0">
                  <a:pos x="292" y="1190"/>
                </a:cxn>
                <a:cxn ang="0">
                  <a:pos x="236" y="1118"/>
                </a:cxn>
                <a:cxn ang="0">
                  <a:pos x="191" y="1025"/>
                </a:cxn>
                <a:cxn ang="0">
                  <a:pos x="162" y="916"/>
                </a:cxn>
                <a:cxn ang="0">
                  <a:pos x="147" y="794"/>
                </a:cxn>
                <a:cxn ang="0">
                  <a:pos x="149" y="666"/>
                </a:cxn>
                <a:cxn ang="0">
                  <a:pos x="166" y="544"/>
                </a:cxn>
                <a:cxn ang="0">
                  <a:pos x="200" y="435"/>
                </a:cxn>
                <a:cxn ang="0">
                  <a:pos x="245" y="343"/>
                </a:cxn>
                <a:cxn ang="0">
                  <a:pos x="305" y="272"/>
                </a:cxn>
                <a:cxn ang="0">
                  <a:pos x="374" y="229"/>
                </a:cxn>
                <a:cxn ang="0">
                  <a:pos x="437" y="1471"/>
                </a:cxn>
                <a:cxn ang="0">
                  <a:pos x="548" y="1448"/>
                </a:cxn>
                <a:cxn ang="0">
                  <a:pos x="648" y="1383"/>
                </a:cxn>
                <a:cxn ang="0">
                  <a:pos x="733" y="1284"/>
                </a:cxn>
                <a:cxn ang="0">
                  <a:pos x="800" y="1152"/>
                </a:cxn>
                <a:cxn ang="0">
                  <a:pos x="848" y="995"/>
                </a:cxn>
                <a:cxn ang="0">
                  <a:pos x="872" y="818"/>
                </a:cxn>
                <a:cxn ang="0">
                  <a:pos x="868" y="631"/>
                </a:cxn>
                <a:cxn ang="0">
                  <a:pos x="840" y="454"/>
                </a:cxn>
                <a:cxn ang="0">
                  <a:pos x="788" y="300"/>
                </a:cxn>
                <a:cxn ang="0">
                  <a:pos x="717" y="171"/>
                </a:cxn>
                <a:cxn ang="0">
                  <a:pos x="629" y="73"/>
                </a:cxn>
                <a:cxn ang="0">
                  <a:pos x="526" y="15"/>
                </a:cxn>
                <a:cxn ang="0">
                  <a:pos x="414" y="1"/>
                </a:cxn>
                <a:cxn ang="0">
                  <a:pos x="305" y="33"/>
                </a:cxn>
                <a:cxn ang="0">
                  <a:pos x="207" y="108"/>
                </a:cxn>
                <a:cxn ang="0">
                  <a:pos x="125" y="218"/>
                </a:cxn>
                <a:cxn ang="0">
                  <a:pos x="61" y="359"/>
                </a:cxn>
                <a:cxn ang="0">
                  <a:pos x="19" y="522"/>
                </a:cxn>
                <a:cxn ang="0">
                  <a:pos x="1" y="704"/>
                </a:cxn>
                <a:cxn ang="0">
                  <a:pos x="8" y="891"/>
                </a:cxn>
                <a:cxn ang="0">
                  <a:pos x="42" y="1061"/>
                </a:cxn>
                <a:cxn ang="0">
                  <a:pos x="98" y="1208"/>
                </a:cxn>
                <a:cxn ang="0">
                  <a:pos x="173" y="1327"/>
                </a:cxn>
                <a:cxn ang="0">
                  <a:pos x="264" y="1414"/>
                </a:cxn>
                <a:cxn ang="0">
                  <a:pos x="369" y="1462"/>
                </a:cxn>
              </a:cxnLst>
              <a:rect l="0" t="0" r="r" b="b"/>
              <a:pathLst>
                <a:path w="874" h="1471">
                  <a:moveTo>
                    <a:pt x="437" y="218"/>
                  </a:moveTo>
                  <a:lnTo>
                    <a:pt x="453" y="219"/>
                  </a:lnTo>
                  <a:lnTo>
                    <a:pt x="469" y="222"/>
                  </a:lnTo>
                  <a:lnTo>
                    <a:pt x="484" y="225"/>
                  </a:lnTo>
                  <a:lnTo>
                    <a:pt x="501" y="229"/>
                  </a:lnTo>
                  <a:lnTo>
                    <a:pt x="515" y="236"/>
                  </a:lnTo>
                  <a:lnTo>
                    <a:pt x="530" y="243"/>
                  </a:lnTo>
                  <a:lnTo>
                    <a:pt x="544" y="252"/>
                  </a:lnTo>
                  <a:lnTo>
                    <a:pt x="558" y="262"/>
                  </a:lnTo>
                  <a:lnTo>
                    <a:pt x="572" y="272"/>
                  </a:lnTo>
                  <a:lnTo>
                    <a:pt x="585" y="284"/>
                  </a:lnTo>
                  <a:lnTo>
                    <a:pt x="598" y="297"/>
                  </a:lnTo>
                  <a:lnTo>
                    <a:pt x="610" y="311"/>
                  </a:lnTo>
                  <a:lnTo>
                    <a:pt x="622" y="327"/>
                  </a:lnTo>
                  <a:lnTo>
                    <a:pt x="634" y="343"/>
                  </a:lnTo>
                  <a:lnTo>
                    <a:pt x="644" y="359"/>
                  </a:lnTo>
                  <a:lnTo>
                    <a:pt x="655" y="376"/>
                  </a:lnTo>
                  <a:lnTo>
                    <a:pt x="665" y="396"/>
                  </a:lnTo>
                  <a:lnTo>
                    <a:pt x="675" y="414"/>
                  </a:lnTo>
                  <a:lnTo>
                    <a:pt x="683" y="435"/>
                  </a:lnTo>
                  <a:lnTo>
                    <a:pt x="692" y="455"/>
                  </a:lnTo>
                  <a:lnTo>
                    <a:pt x="700" y="477"/>
                  </a:lnTo>
                  <a:lnTo>
                    <a:pt x="707" y="499"/>
                  </a:lnTo>
                  <a:lnTo>
                    <a:pt x="714" y="521"/>
                  </a:lnTo>
                  <a:lnTo>
                    <a:pt x="719" y="544"/>
                  </a:lnTo>
                  <a:lnTo>
                    <a:pt x="724" y="568"/>
                  </a:lnTo>
                  <a:lnTo>
                    <a:pt x="729" y="592"/>
                  </a:lnTo>
                  <a:lnTo>
                    <a:pt x="733" y="616"/>
                  </a:lnTo>
                  <a:lnTo>
                    <a:pt x="736" y="640"/>
                  </a:lnTo>
                  <a:lnTo>
                    <a:pt x="740" y="666"/>
                  </a:lnTo>
                  <a:lnTo>
                    <a:pt x="741" y="691"/>
                  </a:lnTo>
                  <a:lnTo>
                    <a:pt x="742" y="717"/>
                  </a:lnTo>
                  <a:lnTo>
                    <a:pt x="743" y="743"/>
                  </a:lnTo>
                  <a:lnTo>
                    <a:pt x="742" y="768"/>
                  </a:lnTo>
                  <a:lnTo>
                    <a:pt x="741" y="794"/>
                  </a:lnTo>
                  <a:lnTo>
                    <a:pt x="740" y="819"/>
                  </a:lnTo>
                  <a:lnTo>
                    <a:pt x="736" y="844"/>
                  </a:lnTo>
                  <a:lnTo>
                    <a:pt x="733" y="868"/>
                  </a:lnTo>
                  <a:lnTo>
                    <a:pt x="729" y="892"/>
                  </a:lnTo>
                  <a:lnTo>
                    <a:pt x="724" y="916"/>
                  </a:lnTo>
                  <a:lnTo>
                    <a:pt x="719" y="939"/>
                  </a:lnTo>
                  <a:lnTo>
                    <a:pt x="714" y="961"/>
                  </a:lnTo>
                  <a:lnTo>
                    <a:pt x="707" y="983"/>
                  </a:lnTo>
                  <a:lnTo>
                    <a:pt x="700" y="1005"/>
                  </a:lnTo>
                  <a:lnTo>
                    <a:pt x="692" y="1025"/>
                  </a:lnTo>
                  <a:lnTo>
                    <a:pt x="683" y="1046"/>
                  </a:lnTo>
                  <a:lnTo>
                    <a:pt x="675" y="1064"/>
                  </a:lnTo>
                  <a:lnTo>
                    <a:pt x="665" y="1084"/>
                  </a:lnTo>
                  <a:lnTo>
                    <a:pt x="655" y="1101"/>
                  </a:lnTo>
                  <a:lnTo>
                    <a:pt x="644" y="1118"/>
                  </a:lnTo>
                  <a:lnTo>
                    <a:pt x="634" y="1135"/>
                  </a:lnTo>
                  <a:lnTo>
                    <a:pt x="622" y="1150"/>
                  </a:lnTo>
                  <a:lnTo>
                    <a:pt x="610" y="1164"/>
                  </a:lnTo>
                  <a:lnTo>
                    <a:pt x="598" y="1177"/>
                  </a:lnTo>
                  <a:lnTo>
                    <a:pt x="585" y="1190"/>
                  </a:lnTo>
                  <a:lnTo>
                    <a:pt x="572" y="1201"/>
                  </a:lnTo>
                  <a:lnTo>
                    <a:pt x="558" y="1211"/>
                  </a:lnTo>
                  <a:lnTo>
                    <a:pt x="544" y="1221"/>
                  </a:lnTo>
                  <a:lnTo>
                    <a:pt x="530" y="1229"/>
                  </a:lnTo>
                  <a:lnTo>
                    <a:pt x="515" y="1236"/>
                  </a:lnTo>
                  <a:lnTo>
                    <a:pt x="501" y="1242"/>
                  </a:lnTo>
                  <a:lnTo>
                    <a:pt x="484" y="1246"/>
                  </a:lnTo>
                  <a:lnTo>
                    <a:pt x="469" y="1249"/>
                  </a:lnTo>
                  <a:lnTo>
                    <a:pt x="453" y="1251"/>
                  </a:lnTo>
                  <a:lnTo>
                    <a:pt x="437" y="1252"/>
                  </a:lnTo>
                  <a:lnTo>
                    <a:pt x="420" y="1251"/>
                  </a:lnTo>
                  <a:lnTo>
                    <a:pt x="404" y="1249"/>
                  </a:lnTo>
                  <a:lnTo>
                    <a:pt x="389" y="1246"/>
                  </a:lnTo>
                  <a:lnTo>
                    <a:pt x="374" y="1242"/>
                  </a:lnTo>
                  <a:lnTo>
                    <a:pt x="359" y="1236"/>
                  </a:lnTo>
                  <a:lnTo>
                    <a:pt x="345" y="1229"/>
                  </a:lnTo>
                  <a:lnTo>
                    <a:pt x="331" y="1221"/>
                  </a:lnTo>
                  <a:lnTo>
                    <a:pt x="318" y="1211"/>
                  </a:lnTo>
                  <a:lnTo>
                    <a:pt x="305" y="1201"/>
                  </a:lnTo>
                  <a:lnTo>
                    <a:pt x="292" y="1190"/>
                  </a:lnTo>
                  <a:lnTo>
                    <a:pt x="280" y="1177"/>
                  </a:lnTo>
                  <a:lnTo>
                    <a:pt x="268" y="1164"/>
                  </a:lnTo>
                  <a:lnTo>
                    <a:pt x="256" y="1150"/>
                  </a:lnTo>
                  <a:lnTo>
                    <a:pt x="245" y="1135"/>
                  </a:lnTo>
                  <a:lnTo>
                    <a:pt x="236" y="1118"/>
                  </a:lnTo>
                  <a:lnTo>
                    <a:pt x="226" y="1101"/>
                  </a:lnTo>
                  <a:lnTo>
                    <a:pt x="216" y="1084"/>
                  </a:lnTo>
                  <a:lnTo>
                    <a:pt x="207" y="1064"/>
                  </a:lnTo>
                  <a:lnTo>
                    <a:pt x="200" y="1046"/>
                  </a:lnTo>
                  <a:lnTo>
                    <a:pt x="191" y="1025"/>
                  </a:lnTo>
                  <a:lnTo>
                    <a:pt x="185" y="1005"/>
                  </a:lnTo>
                  <a:lnTo>
                    <a:pt x="178" y="983"/>
                  </a:lnTo>
                  <a:lnTo>
                    <a:pt x="172" y="961"/>
                  </a:lnTo>
                  <a:lnTo>
                    <a:pt x="166" y="939"/>
                  </a:lnTo>
                  <a:lnTo>
                    <a:pt x="162" y="916"/>
                  </a:lnTo>
                  <a:lnTo>
                    <a:pt x="158" y="892"/>
                  </a:lnTo>
                  <a:lnTo>
                    <a:pt x="154" y="868"/>
                  </a:lnTo>
                  <a:lnTo>
                    <a:pt x="151" y="844"/>
                  </a:lnTo>
                  <a:lnTo>
                    <a:pt x="149" y="819"/>
                  </a:lnTo>
                  <a:lnTo>
                    <a:pt x="147" y="794"/>
                  </a:lnTo>
                  <a:lnTo>
                    <a:pt x="146" y="768"/>
                  </a:lnTo>
                  <a:lnTo>
                    <a:pt x="146" y="743"/>
                  </a:lnTo>
                  <a:lnTo>
                    <a:pt x="146" y="717"/>
                  </a:lnTo>
                  <a:lnTo>
                    <a:pt x="147" y="691"/>
                  </a:lnTo>
                  <a:lnTo>
                    <a:pt x="149" y="666"/>
                  </a:lnTo>
                  <a:lnTo>
                    <a:pt x="151" y="640"/>
                  </a:lnTo>
                  <a:lnTo>
                    <a:pt x="154" y="616"/>
                  </a:lnTo>
                  <a:lnTo>
                    <a:pt x="158" y="592"/>
                  </a:lnTo>
                  <a:lnTo>
                    <a:pt x="162" y="568"/>
                  </a:lnTo>
                  <a:lnTo>
                    <a:pt x="166" y="544"/>
                  </a:lnTo>
                  <a:lnTo>
                    <a:pt x="172" y="521"/>
                  </a:lnTo>
                  <a:lnTo>
                    <a:pt x="178" y="499"/>
                  </a:lnTo>
                  <a:lnTo>
                    <a:pt x="185" y="477"/>
                  </a:lnTo>
                  <a:lnTo>
                    <a:pt x="191" y="455"/>
                  </a:lnTo>
                  <a:lnTo>
                    <a:pt x="200" y="435"/>
                  </a:lnTo>
                  <a:lnTo>
                    <a:pt x="207" y="414"/>
                  </a:lnTo>
                  <a:lnTo>
                    <a:pt x="216" y="396"/>
                  </a:lnTo>
                  <a:lnTo>
                    <a:pt x="226" y="376"/>
                  </a:lnTo>
                  <a:lnTo>
                    <a:pt x="236" y="359"/>
                  </a:lnTo>
                  <a:lnTo>
                    <a:pt x="245" y="343"/>
                  </a:lnTo>
                  <a:lnTo>
                    <a:pt x="256" y="327"/>
                  </a:lnTo>
                  <a:lnTo>
                    <a:pt x="268" y="311"/>
                  </a:lnTo>
                  <a:lnTo>
                    <a:pt x="280" y="297"/>
                  </a:lnTo>
                  <a:lnTo>
                    <a:pt x="292" y="284"/>
                  </a:lnTo>
                  <a:lnTo>
                    <a:pt x="305" y="272"/>
                  </a:lnTo>
                  <a:lnTo>
                    <a:pt x="318" y="262"/>
                  </a:lnTo>
                  <a:lnTo>
                    <a:pt x="331" y="252"/>
                  </a:lnTo>
                  <a:lnTo>
                    <a:pt x="345" y="243"/>
                  </a:lnTo>
                  <a:lnTo>
                    <a:pt x="359" y="236"/>
                  </a:lnTo>
                  <a:lnTo>
                    <a:pt x="374" y="229"/>
                  </a:lnTo>
                  <a:lnTo>
                    <a:pt x="389" y="225"/>
                  </a:lnTo>
                  <a:lnTo>
                    <a:pt x="404" y="222"/>
                  </a:lnTo>
                  <a:lnTo>
                    <a:pt x="420" y="219"/>
                  </a:lnTo>
                  <a:lnTo>
                    <a:pt x="437" y="218"/>
                  </a:lnTo>
                  <a:close/>
                  <a:moveTo>
                    <a:pt x="437" y="1471"/>
                  </a:moveTo>
                  <a:lnTo>
                    <a:pt x="459" y="1470"/>
                  </a:lnTo>
                  <a:lnTo>
                    <a:pt x="482" y="1467"/>
                  </a:lnTo>
                  <a:lnTo>
                    <a:pt x="505" y="1462"/>
                  </a:lnTo>
                  <a:lnTo>
                    <a:pt x="526" y="1456"/>
                  </a:lnTo>
                  <a:lnTo>
                    <a:pt x="548" y="1448"/>
                  </a:lnTo>
                  <a:lnTo>
                    <a:pt x="569" y="1439"/>
                  </a:lnTo>
                  <a:lnTo>
                    <a:pt x="589" y="1427"/>
                  </a:lnTo>
                  <a:lnTo>
                    <a:pt x="610" y="1414"/>
                  </a:lnTo>
                  <a:lnTo>
                    <a:pt x="629" y="1400"/>
                  </a:lnTo>
                  <a:lnTo>
                    <a:pt x="648" y="1383"/>
                  </a:lnTo>
                  <a:lnTo>
                    <a:pt x="666" y="1366"/>
                  </a:lnTo>
                  <a:lnTo>
                    <a:pt x="683" y="1348"/>
                  </a:lnTo>
                  <a:lnTo>
                    <a:pt x="701" y="1327"/>
                  </a:lnTo>
                  <a:lnTo>
                    <a:pt x="717" y="1307"/>
                  </a:lnTo>
                  <a:lnTo>
                    <a:pt x="733" y="1284"/>
                  </a:lnTo>
                  <a:lnTo>
                    <a:pt x="748" y="1259"/>
                  </a:lnTo>
                  <a:lnTo>
                    <a:pt x="762" y="1234"/>
                  </a:lnTo>
                  <a:lnTo>
                    <a:pt x="775" y="1208"/>
                  </a:lnTo>
                  <a:lnTo>
                    <a:pt x="788" y="1181"/>
                  </a:lnTo>
                  <a:lnTo>
                    <a:pt x="800" y="1152"/>
                  </a:lnTo>
                  <a:lnTo>
                    <a:pt x="812" y="1123"/>
                  </a:lnTo>
                  <a:lnTo>
                    <a:pt x="822" y="1092"/>
                  </a:lnTo>
                  <a:lnTo>
                    <a:pt x="832" y="1061"/>
                  </a:lnTo>
                  <a:lnTo>
                    <a:pt x="840" y="1029"/>
                  </a:lnTo>
                  <a:lnTo>
                    <a:pt x="848" y="995"/>
                  </a:lnTo>
                  <a:lnTo>
                    <a:pt x="854" y="961"/>
                  </a:lnTo>
                  <a:lnTo>
                    <a:pt x="860" y="927"/>
                  </a:lnTo>
                  <a:lnTo>
                    <a:pt x="865" y="891"/>
                  </a:lnTo>
                  <a:lnTo>
                    <a:pt x="868" y="854"/>
                  </a:lnTo>
                  <a:lnTo>
                    <a:pt x="872" y="818"/>
                  </a:lnTo>
                  <a:lnTo>
                    <a:pt x="873" y="781"/>
                  </a:lnTo>
                  <a:lnTo>
                    <a:pt x="874" y="743"/>
                  </a:lnTo>
                  <a:lnTo>
                    <a:pt x="873" y="704"/>
                  </a:lnTo>
                  <a:lnTo>
                    <a:pt x="872" y="667"/>
                  </a:lnTo>
                  <a:lnTo>
                    <a:pt x="868" y="631"/>
                  </a:lnTo>
                  <a:lnTo>
                    <a:pt x="865" y="594"/>
                  </a:lnTo>
                  <a:lnTo>
                    <a:pt x="860" y="558"/>
                  </a:lnTo>
                  <a:lnTo>
                    <a:pt x="854" y="522"/>
                  </a:lnTo>
                  <a:lnTo>
                    <a:pt x="848" y="489"/>
                  </a:lnTo>
                  <a:lnTo>
                    <a:pt x="840" y="454"/>
                  </a:lnTo>
                  <a:lnTo>
                    <a:pt x="832" y="422"/>
                  </a:lnTo>
                  <a:lnTo>
                    <a:pt x="822" y="389"/>
                  </a:lnTo>
                  <a:lnTo>
                    <a:pt x="812" y="359"/>
                  </a:lnTo>
                  <a:lnTo>
                    <a:pt x="800" y="329"/>
                  </a:lnTo>
                  <a:lnTo>
                    <a:pt x="788" y="300"/>
                  </a:lnTo>
                  <a:lnTo>
                    <a:pt x="775" y="271"/>
                  </a:lnTo>
                  <a:lnTo>
                    <a:pt x="762" y="244"/>
                  </a:lnTo>
                  <a:lnTo>
                    <a:pt x="748" y="218"/>
                  </a:lnTo>
                  <a:lnTo>
                    <a:pt x="733" y="194"/>
                  </a:lnTo>
                  <a:lnTo>
                    <a:pt x="717" y="171"/>
                  </a:lnTo>
                  <a:lnTo>
                    <a:pt x="701" y="148"/>
                  </a:lnTo>
                  <a:lnTo>
                    <a:pt x="683" y="128"/>
                  </a:lnTo>
                  <a:lnTo>
                    <a:pt x="666" y="108"/>
                  </a:lnTo>
                  <a:lnTo>
                    <a:pt x="648" y="90"/>
                  </a:lnTo>
                  <a:lnTo>
                    <a:pt x="629" y="73"/>
                  </a:lnTo>
                  <a:lnTo>
                    <a:pt x="610" y="58"/>
                  </a:lnTo>
                  <a:lnTo>
                    <a:pt x="589" y="45"/>
                  </a:lnTo>
                  <a:lnTo>
                    <a:pt x="569" y="33"/>
                  </a:lnTo>
                  <a:lnTo>
                    <a:pt x="548" y="24"/>
                  </a:lnTo>
                  <a:lnTo>
                    <a:pt x="526" y="15"/>
                  </a:lnTo>
                  <a:lnTo>
                    <a:pt x="505" y="9"/>
                  </a:lnTo>
                  <a:lnTo>
                    <a:pt x="482" y="4"/>
                  </a:lnTo>
                  <a:lnTo>
                    <a:pt x="459" y="1"/>
                  </a:lnTo>
                  <a:lnTo>
                    <a:pt x="437" y="0"/>
                  </a:lnTo>
                  <a:lnTo>
                    <a:pt x="414" y="1"/>
                  </a:lnTo>
                  <a:lnTo>
                    <a:pt x="391" y="4"/>
                  </a:lnTo>
                  <a:lnTo>
                    <a:pt x="369" y="9"/>
                  </a:lnTo>
                  <a:lnTo>
                    <a:pt x="347" y="15"/>
                  </a:lnTo>
                  <a:lnTo>
                    <a:pt x="325" y="24"/>
                  </a:lnTo>
                  <a:lnTo>
                    <a:pt x="305" y="33"/>
                  </a:lnTo>
                  <a:lnTo>
                    <a:pt x="284" y="45"/>
                  </a:lnTo>
                  <a:lnTo>
                    <a:pt x="264" y="58"/>
                  </a:lnTo>
                  <a:lnTo>
                    <a:pt x="244" y="73"/>
                  </a:lnTo>
                  <a:lnTo>
                    <a:pt x="226" y="90"/>
                  </a:lnTo>
                  <a:lnTo>
                    <a:pt x="207" y="108"/>
                  </a:lnTo>
                  <a:lnTo>
                    <a:pt x="190" y="128"/>
                  </a:lnTo>
                  <a:lnTo>
                    <a:pt x="173" y="148"/>
                  </a:lnTo>
                  <a:lnTo>
                    <a:pt x="157" y="171"/>
                  </a:lnTo>
                  <a:lnTo>
                    <a:pt x="140" y="194"/>
                  </a:lnTo>
                  <a:lnTo>
                    <a:pt x="125" y="218"/>
                  </a:lnTo>
                  <a:lnTo>
                    <a:pt x="111" y="244"/>
                  </a:lnTo>
                  <a:lnTo>
                    <a:pt x="98" y="271"/>
                  </a:lnTo>
                  <a:lnTo>
                    <a:pt x="85" y="300"/>
                  </a:lnTo>
                  <a:lnTo>
                    <a:pt x="73" y="329"/>
                  </a:lnTo>
                  <a:lnTo>
                    <a:pt x="61" y="359"/>
                  </a:lnTo>
                  <a:lnTo>
                    <a:pt x="52" y="389"/>
                  </a:lnTo>
                  <a:lnTo>
                    <a:pt x="42" y="422"/>
                  </a:lnTo>
                  <a:lnTo>
                    <a:pt x="33" y="454"/>
                  </a:lnTo>
                  <a:lnTo>
                    <a:pt x="26" y="489"/>
                  </a:lnTo>
                  <a:lnTo>
                    <a:pt x="19" y="522"/>
                  </a:lnTo>
                  <a:lnTo>
                    <a:pt x="14" y="558"/>
                  </a:lnTo>
                  <a:lnTo>
                    <a:pt x="8" y="594"/>
                  </a:lnTo>
                  <a:lnTo>
                    <a:pt x="5" y="631"/>
                  </a:lnTo>
                  <a:lnTo>
                    <a:pt x="2" y="667"/>
                  </a:lnTo>
                  <a:lnTo>
                    <a:pt x="1" y="704"/>
                  </a:lnTo>
                  <a:lnTo>
                    <a:pt x="0" y="743"/>
                  </a:lnTo>
                  <a:lnTo>
                    <a:pt x="1" y="781"/>
                  </a:lnTo>
                  <a:lnTo>
                    <a:pt x="2" y="818"/>
                  </a:lnTo>
                  <a:lnTo>
                    <a:pt x="5" y="854"/>
                  </a:lnTo>
                  <a:lnTo>
                    <a:pt x="8" y="891"/>
                  </a:lnTo>
                  <a:lnTo>
                    <a:pt x="14" y="927"/>
                  </a:lnTo>
                  <a:lnTo>
                    <a:pt x="19" y="961"/>
                  </a:lnTo>
                  <a:lnTo>
                    <a:pt x="26" y="995"/>
                  </a:lnTo>
                  <a:lnTo>
                    <a:pt x="33" y="1029"/>
                  </a:lnTo>
                  <a:lnTo>
                    <a:pt x="42" y="1061"/>
                  </a:lnTo>
                  <a:lnTo>
                    <a:pt x="52" y="1092"/>
                  </a:lnTo>
                  <a:lnTo>
                    <a:pt x="61" y="1123"/>
                  </a:lnTo>
                  <a:lnTo>
                    <a:pt x="73" y="1152"/>
                  </a:lnTo>
                  <a:lnTo>
                    <a:pt x="85" y="1181"/>
                  </a:lnTo>
                  <a:lnTo>
                    <a:pt x="98" y="1208"/>
                  </a:lnTo>
                  <a:lnTo>
                    <a:pt x="111" y="1234"/>
                  </a:lnTo>
                  <a:lnTo>
                    <a:pt x="125" y="1259"/>
                  </a:lnTo>
                  <a:lnTo>
                    <a:pt x="140" y="1284"/>
                  </a:lnTo>
                  <a:lnTo>
                    <a:pt x="157" y="1307"/>
                  </a:lnTo>
                  <a:lnTo>
                    <a:pt x="173" y="1327"/>
                  </a:lnTo>
                  <a:lnTo>
                    <a:pt x="190" y="1348"/>
                  </a:lnTo>
                  <a:lnTo>
                    <a:pt x="207" y="1366"/>
                  </a:lnTo>
                  <a:lnTo>
                    <a:pt x="226" y="1383"/>
                  </a:lnTo>
                  <a:lnTo>
                    <a:pt x="244" y="1400"/>
                  </a:lnTo>
                  <a:lnTo>
                    <a:pt x="264" y="1414"/>
                  </a:lnTo>
                  <a:lnTo>
                    <a:pt x="284" y="1427"/>
                  </a:lnTo>
                  <a:lnTo>
                    <a:pt x="305" y="1439"/>
                  </a:lnTo>
                  <a:lnTo>
                    <a:pt x="325" y="1448"/>
                  </a:lnTo>
                  <a:lnTo>
                    <a:pt x="347" y="1456"/>
                  </a:lnTo>
                  <a:lnTo>
                    <a:pt x="369" y="1462"/>
                  </a:lnTo>
                  <a:lnTo>
                    <a:pt x="391" y="1467"/>
                  </a:lnTo>
                  <a:lnTo>
                    <a:pt x="414" y="1470"/>
                  </a:lnTo>
                  <a:lnTo>
                    <a:pt x="437" y="1471"/>
                  </a:lnTo>
                  <a:close/>
                </a:path>
              </a:pathLst>
            </a:custGeom>
            <a:solidFill>
              <a:srgbClr val="FFFFFF"/>
            </a:solidFill>
            <a:ln w="9525">
              <a:noFill/>
              <a:round/>
              <a:headEnd/>
              <a:tailEnd/>
            </a:ln>
          </p:spPr>
          <p:txBody>
            <a:bodyPr/>
            <a:lstStyle/>
            <a:p>
              <a:endParaRPr lang="en-US"/>
            </a:p>
          </p:txBody>
        </p:sp>
        <p:sp>
          <p:nvSpPr>
            <p:cNvPr id="13461" name="Freeform 149"/>
            <p:cNvSpPr>
              <a:spLocks noChangeAspect="1"/>
            </p:cNvSpPr>
            <p:nvPr/>
          </p:nvSpPr>
          <p:spPr bwMode="black">
            <a:xfrm>
              <a:off x="4618" y="2200"/>
              <a:ext cx="52" cy="160"/>
            </a:xfrm>
            <a:custGeom>
              <a:avLst/>
              <a:gdLst/>
              <a:ahLst/>
              <a:cxnLst>
                <a:cxn ang="0">
                  <a:pos x="167" y="152"/>
                </a:cxn>
                <a:cxn ang="0">
                  <a:pos x="198" y="100"/>
                </a:cxn>
                <a:cxn ang="0">
                  <a:pos x="219" y="70"/>
                </a:cxn>
                <a:cxn ang="0">
                  <a:pos x="240" y="44"/>
                </a:cxn>
                <a:cxn ang="0">
                  <a:pos x="264" y="24"/>
                </a:cxn>
                <a:cxn ang="0">
                  <a:pos x="290" y="9"/>
                </a:cxn>
                <a:cxn ang="0">
                  <a:pos x="319" y="1"/>
                </a:cxn>
                <a:cxn ang="0">
                  <a:pos x="343" y="1"/>
                </a:cxn>
                <a:cxn ang="0">
                  <a:pos x="359" y="3"/>
                </a:cxn>
                <a:cxn ang="0">
                  <a:pos x="384" y="12"/>
                </a:cxn>
                <a:cxn ang="0">
                  <a:pos x="416" y="30"/>
                </a:cxn>
                <a:cxn ang="0">
                  <a:pos x="449" y="57"/>
                </a:cxn>
                <a:cxn ang="0">
                  <a:pos x="393" y="291"/>
                </a:cxn>
                <a:cxn ang="0">
                  <a:pos x="355" y="244"/>
                </a:cxn>
                <a:cxn ang="0">
                  <a:pos x="345" y="234"/>
                </a:cxn>
                <a:cxn ang="0">
                  <a:pos x="333" y="226"/>
                </a:cxn>
                <a:cxn ang="0">
                  <a:pos x="320" y="221"/>
                </a:cxn>
                <a:cxn ang="0">
                  <a:pos x="305" y="218"/>
                </a:cxn>
                <a:cxn ang="0">
                  <a:pos x="280" y="223"/>
                </a:cxn>
                <a:cxn ang="0">
                  <a:pos x="256" y="234"/>
                </a:cxn>
                <a:cxn ang="0">
                  <a:pos x="237" y="251"/>
                </a:cxn>
                <a:cxn ang="0">
                  <a:pos x="220" y="274"/>
                </a:cxn>
                <a:cxn ang="0">
                  <a:pos x="203" y="302"/>
                </a:cxn>
                <a:cxn ang="0">
                  <a:pos x="190" y="334"/>
                </a:cxn>
                <a:cxn ang="0">
                  <a:pos x="180" y="371"/>
                </a:cxn>
                <a:cxn ang="0">
                  <a:pos x="171" y="410"/>
                </a:cxn>
                <a:cxn ang="0">
                  <a:pos x="158" y="493"/>
                </a:cxn>
                <a:cxn ang="0">
                  <a:pos x="150" y="581"/>
                </a:cxn>
                <a:cxn ang="0">
                  <a:pos x="146" y="666"/>
                </a:cxn>
                <a:cxn ang="0">
                  <a:pos x="145" y="743"/>
                </a:cxn>
                <a:cxn ang="0">
                  <a:pos x="0" y="1442"/>
                </a:cxn>
                <a:cxn ang="0">
                  <a:pos x="145" y="44"/>
                </a:cxn>
              </a:cxnLst>
              <a:rect l="0" t="0" r="r" b="b"/>
              <a:pathLst>
                <a:path w="466" h="1442">
                  <a:moveTo>
                    <a:pt x="145" y="189"/>
                  </a:moveTo>
                  <a:lnTo>
                    <a:pt x="167" y="152"/>
                  </a:lnTo>
                  <a:lnTo>
                    <a:pt x="187" y="117"/>
                  </a:lnTo>
                  <a:lnTo>
                    <a:pt x="198" y="100"/>
                  </a:lnTo>
                  <a:lnTo>
                    <a:pt x="208" y="84"/>
                  </a:lnTo>
                  <a:lnTo>
                    <a:pt x="219" y="70"/>
                  </a:lnTo>
                  <a:lnTo>
                    <a:pt x="229" y="56"/>
                  </a:lnTo>
                  <a:lnTo>
                    <a:pt x="240" y="44"/>
                  </a:lnTo>
                  <a:lnTo>
                    <a:pt x="252" y="33"/>
                  </a:lnTo>
                  <a:lnTo>
                    <a:pt x="264" y="24"/>
                  </a:lnTo>
                  <a:lnTo>
                    <a:pt x="277" y="15"/>
                  </a:lnTo>
                  <a:lnTo>
                    <a:pt x="290" y="9"/>
                  </a:lnTo>
                  <a:lnTo>
                    <a:pt x="304" y="4"/>
                  </a:lnTo>
                  <a:lnTo>
                    <a:pt x="319" y="1"/>
                  </a:lnTo>
                  <a:lnTo>
                    <a:pt x="334" y="0"/>
                  </a:lnTo>
                  <a:lnTo>
                    <a:pt x="343" y="1"/>
                  </a:lnTo>
                  <a:lnTo>
                    <a:pt x="352" y="1"/>
                  </a:lnTo>
                  <a:lnTo>
                    <a:pt x="359" y="3"/>
                  </a:lnTo>
                  <a:lnTo>
                    <a:pt x="368" y="5"/>
                  </a:lnTo>
                  <a:lnTo>
                    <a:pt x="384" y="12"/>
                  </a:lnTo>
                  <a:lnTo>
                    <a:pt x="400" y="20"/>
                  </a:lnTo>
                  <a:lnTo>
                    <a:pt x="416" y="30"/>
                  </a:lnTo>
                  <a:lnTo>
                    <a:pt x="433" y="43"/>
                  </a:lnTo>
                  <a:lnTo>
                    <a:pt x="449" y="57"/>
                  </a:lnTo>
                  <a:lnTo>
                    <a:pt x="466" y="72"/>
                  </a:lnTo>
                  <a:lnTo>
                    <a:pt x="393" y="291"/>
                  </a:lnTo>
                  <a:lnTo>
                    <a:pt x="373" y="267"/>
                  </a:lnTo>
                  <a:lnTo>
                    <a:pt x="355" y="244"/>
                  </a:lnTo>
                  <a:lnTo>
                    <a:pt x="349" y="239"/>
                  </a:lnTo>
                  <a:lnTo>
                    <a:pt x="345" y="234"/>
                  </a:lnTo>
                  <a:lnTo>
                    <a:pt x="340" y="229"/>
                  </a:lnTo>
                  <a:lnTo>
                    <a:pt x="333" y="226"/>
                  </a:lnTo>
                  <a:lnTo>
                    <a:pt x="328" y="223"/>
                  </a:lnTo>
                  <a:lnTo>
                    <a:pt x="320" y="221"/>
                  </a:lnTo>
                  <a:lnTo>
                    <a:pt x="314" y="219"/>
                  </a:lnTo>
                  <a:lnTo>
                    <a:pt x="305" y="218"/>
                  </a:lnTo>
                  <a:lnTo>
                    <a:pt x="292" y="219"/>
                  </a:lnTo>
                  <a:lnTo>
                    <a:pt x="280" y="223"/>
                  </a:lnTo>
                  <a:lnTo>
                    <a:pt x="268" y="227"/>
                  </a:lnTo>
                  <a:lnTo>
                    <a:pt x="256" y="234"/>
                  </a:lnTo>
                  <a:lnTo>
                    <a:pt x="247" y="241"/>
                  </a:lnTo>
                  <a:lnTo>
                    <a:pt x="237" y="251"/>
                  </a:lnTo>
                  <a:lnTo>
                    <a:pt x="227" y="262"/>
                  </a:lnTo>
                  <a:lnTo>
                    <a:pt x="220" y="274"/>
                  </a:lnTo>
                  <a:lnTo>
                    <a:pt x="211" y="288"/>
                  </a:lnTo>
                  <a:lnTo>
                    <a:pt x="203" y="302"/>
                  </a:lnTo>
                  <a:lnTo>
                    <a:pt x="197" y="318"/>
                  </a:lnTo>
                  <a:lnTo>
                    <a:pt x="190" y="334"/>
                  </a:lnTo>
                  <a:lnTo>
                    <a:pt x="185" y="353"/>
                  </a:lnTo>
                  <a:lnTo>
                    <a:pt x="180" y="371"/>
                  </a:lnTo>
                  <a:lnTo>
                    <a:pt x="175" y="389"/>
                  </a:lnTo>
                  <a:lnTo>
                    <a:pt x="171" y="410"/>
                  </a:lnTo>
                  <a:lnTo>
                    <a:pt x="163" y="451"/>
                  </a:lnTo>
                  <a:lnTo>
                    <a:pt x="158" y="493"/>
                  </a:lnTo>
                  <a:lnTo>
                    <a:pt x="154" y="537"/>
                  </a:lnTo>
                  <a:lnTo>
                    <a:pt x="150" y="581"/>
                  </a:lnTo>
                  <a:lnTo>
                    <a:pt x="148" y="624"/>
                  </a:lnTo>
                  <a:lnTo>
                    <a:pt x="146" y="666"/>
                  </a:lnTo>
                  <a:lnTo>
                    <a:pt x="146" y="705"/>
                  </a:lnTo>
                  <a:lnTo>
                    <a:pt x="145" y="743"/>
                  </a:lnTo>
                  <a:lnTo>
                    <a:pt x="145" y="1442"/>
                  </a:lnTo>
                  <a:lnTo>
                    <a:pt x="0" y="1442"/>
                  </a:lnTo>
                  <a:lnTo>
                    <a:pt x="0" y="44"/>
                  </a:lnTo>
                  <a:lnTo>
                    <a:pt x="145" y="44"/>
                  </a:lnTo>
                  <a:lnTo>
                    <a:pt x="145" y="189"/>
                  </a:lnTo>
                  <a:close/>
                </a:path>
              </a:pathLst>
            </a:custGeom>
            <a:solidFill>
              <a:srgbClr val="FFFFFF"/>
            </a:solidFill>
            <a:ln w="9525">
              <a:noFill/>
              <a:round/>
              <a:headEnd/>
              <a:tailEnd/>
            </a:ln>
          </p:spPr>
          <p:txBody>
            <a:bodyPr/>
            <a:lstStyle/>
            <a:p>
              <a:endParaRPr lang="en-US"/>
            </a:p>
          </p:txBody>
        </p:sp>
        <p:sp>
          <p:nvSpPr>
            <p:cNvPr id="13462" name="Freeform 150"/>
            <p:cNvSpPr>
              <a:spLocks noChangeAspect="1"/>
            </p:cNvSpPr>
            <p:nvPr/>
          </p:nvSpPr>
          <p:spPr bwMode="black">
            <a:xfrm>
              <a:off x="4678" y="2205"/>
              <a:ext cx="99" cy="241"/>
            </a:xfrm>
            <a:custGeom>
              <a:avLst/>
              <a:gdLst/>
              <a:ahLst/>
              <a:cxnLst>
                <a:cxn ang="0">
                  <a:pos x="0" y="0"/>
                </a:cxn>
                <a:cxn ang="0">
                  <a:pos x="160" y="0"/>
                </a:cxn>
                <a:cxn ang="0">
                  <a:pos x="466" y="1004"/>
                </a:cxn>
                <a:cxn ang="0">
                  <a:pos x="728" y="0"/>
                </a:cxn>
                <a:cxn ang="0">
                  <a:pos x="888" y="0"/>
                </a:cxn>
                <a:cxn ang="0">
                  <a:pos x="277" y="2169"/>
                </a:cxn>
                <a:cxn ang="0">
                  <a:pos x="115" y="2169"/>
                </a:cxn>
                <a:cxn ang="0">
                  <a:pos x="378" y="1267"/>
                </a:cxn>
                <a:cxn ang="0">
                  <a:pos x="0" y="0"/>
                </a:cxn>
              </a:cxnLst>
              <a:rect l="0" t="0" r="r" b="b"/>
              <a:pathLst>
                <a:path w="888" h="2169">
                  <a:moveTo>
                    <a:pt x="0" y="0"/>
                  </a:moveTo>
                  <a:lnTo>
                    <a:pt x="160" y="0"/>
                  </a:lnTo>
                  <a:lnTo>
                    <a:pt x="466" y="1004"/>
                  </a:lnTo>
                  <a:lnTo>
                    <a:pt x="728" y="0"/>
                  </a:lnTo>
                  <a:lnTo>
                    <a:pt x="888" y="0"/>
                  </a:lnTo>
                  <a:lnTo>
                    <a:pt x="277" y="2169"/>
                  </a:lnTo>
                  <a:lnTo>
                    <a:pt x="115" y="2169"/>
                  </a:lnTo>
                  <a:lnTo>
                    <a:pt x="378" y="1267"/>
                  </a:lnTo>
                  <a:lnTo>
                    <a:pt x="0" y="0"/>
                  </a:lnTo>
                  <a:close/>
                </a:path>
              </a:pathLst>
            </a:custGeom>
            <a:solidFill>
              <a:srgbClr val="FFFFFF"/>
            </a:solidFill>
            <a:ln w="9525">
              <a:noFill/>
              <a:round/>
              <a:headEnd/>
              <a:tailEnd/>
            </a:ln>
          </p:spPr>
          <p:txBody>
            <a:bodyPr/>
            <a:lstStyle/>
            <a:p>
              <a:endParaRPr lang="en-US"/>
            </a:p>
          </p:txBody>
        </p:sp>
        <p:sp>
          <p:nvSpPr>
            <p:cNvPr id="13463" name="Freeform 151"/>
            <p:cNvSpPr>
              <a:spLocks noChangeAspect="1"/>
            </p:cNvSpPr>
            <p:nvPr/>
          </p:nvSpPr>
          <p:spPr bwMode="black">
            <a:xfrm>
              <a:off x="5175" y="1660"/>
              <a:ext cx="170" cy="60"/>
            </a:xfrm>
            <a:custGeom>
              <a:avLst/>
              <a:gdLst/>
              <a:ahLst/>
              <a:cxnLst>
                <a:cxn ang="0">
                  <a:pos x="1499" y="28"/>
                </a:cxn>
                <a:cxn ang="0">
                  <a:pos x="1437" y="82"/>
                </a:cxn>
                <a:cxn ang="0">
                  <a:pos x="1369" y="133"/>
                </a:cxn>
                <a:cxn ang="0">
                  <a:pos x="1296" y="181"/>
                </a:cxn>
                <a:cxn ang="0">
                  <a:pos x="1217" y="227"/>
                </a:cxn>
                <a:cxn ang="0">
                  <a:pos x="1135" y="269"/>
                </a:cxn>
                <a:cxn ang="0">
                  <a:pos x="1046" y="308"/>
                </a:cxn>
                <a:cxn ang="0">
                  <a:pos x="954" y="345"/>
                </a:cxn>
                <a:cxn ang="0">
                  <a:pos x="857" y="378"/>
                </a:cxn>
                <a:cxn ang="0">
                  <a:pos x="756" y="409"/>
                </a:cxn>
                <a:cxn ang="0">
                  <a:pos x="650" y="437"/>
                </a:cxn>
                <a:cxn ang="0">
                  <a:pos x="541" y="462"/>
                </a:cxn>
                <a:cxn ang="0">
                  <a:pos x="427" y="483"/>
                </a:cxn>
                <a:cxn ang="0">
                  <a:pos x="310" y="503"/>
                </a:cxn>
                <a:cxn ang="0">
                  <a:pos x="188" y="519"/>
                </a:cxn>
                <a:cxn ang="0">
                  <a:pos x="64" y="532"/>
                </a:cxn>
                <a:cxn ang="0">
                  <a:pos x="67" y="535"/>
                </a:cxn>
                <a:cxn ang="0">
                  <a:pos x="200" y="527"/>
                </a:cxn>
                <a:cxn ang="0">
                  <a:pos x="327" y="514"/>
                </a:cxn>
                <a:cxn ang="0">
                  <a:pos x="450" y="498"/>
                </a:cxn>
                <a:cxn ang="0">
                  <a:pos x="567" y="479"/>
                </a:cxn>
                <a:cxn ang="0">
                  <a:pos x="681" y="456"/>
                </a:cxn>
                <a:cxn ang="0">
                  <a:pos x="788" y="429"/>
                </a:cxn>
                <a:cxn ang="0">
                  <a:pos x="890" y="400"/>
                </a:cxn>
                <a:cxn ang="0">
                  <a:pos x="987" y="366"/>
                </a:cxn>
                <a:cxn ang="0">
                  <a:pos x="1079" y="330"/>
                </a:cxn>
                <a:cxn ang="0">
                  <a:pos x="1164" y="289"/>
                </a:cxn>
                <a:cxn ang="0">
                  <a:pos x="1244" y="244"/>
                </a:cxn>
                <a:cxn ang="0">
                  <a:pos x="1318" y="197"/>
                </a:cxn>
                <a:cxn ang="0">
                  <a:pos x="1386" y="145"/>
                </a:cxn>
                <a:cxn ang="0">
                  <a:pos x="1448" y="90"/>
                </a:cxn>
                <a:cxn ang="0">
                  <a:pos x="1504" y="30"/>
                </a:cxn>
              </a:cxnLst>
              <a:rect l="0" t="0" r="r" b="b"/>
              <a:pathLst>
                <a:path w="1529" h="538">
                  <a:moveTo>
                    <a:pt x="1529" y="0"/>
                  </a:moveTo>
                  <a:lnTo>
                    <a:pt x="1499" y="28"/>
                  </a:lnTo>
                  <a:lnTo>
                    <a:pt x="1469" y="55"/>
                  </a:lnTo>
                  <a:lnTo>
                    <a:pt x="1437" y="82"/>
                  </a:lnTo>
                  <a:lnTo>
                    <a:pt x="1403" y="108"/>
                  </a:lnTo>
                  <a:lnTo>
                    <a:pt x="1369" y="133"/>
                  </a:lnTo>
                  <a:lnTo>
                    <a:pt x="1333" y="158"/>
                  </a:lnTo>
                  <a:lnTo>
                    <a:pt x="1296" y="181"/>
                  </a:lnTo>
                  <a:lnTo>
                    <a:pt x="1257" y="204"/>
                  </a:lnTo>
                  <a:lnTo>
                    <a:pt x="1217" y="227"/>
                  </a:lnTo>
                  <a:lnTo>
                    <a:pt x="1177" y="249"/>
                  </a:lnTo>
                  <a:lnTo>
                    <a:pt x="1135" y="269"/>
                  </a:lnTo>
                  <a:lnTo>
                    <a:pt x="1092" y="289"/>
                  </a:lnTo>
                  <a:lnTo>
                    <a:pt x="1046" y="308"/>
                  </a:lnTo>
                  <a:lnTo>
                    <a:pt x="1001" y="326"/>
                  </a:lnTo>
                  <a:lnTo>
                    <a:pt x="954" y="345"/>
                  </a:lnTo>
                  <a:lnTo>
                    <a:pt x="907" y="362"/>
                  </a:lnTo>
                  <a:lnTo>
                    <a:pt x="857" y="378"/>
                  </a:lnTo>
                  <a:lnTo>
                    <a:pt x="807" y="393"/>
                  </a:lnTo>
                  <a:lnTo>
                    <a:pt x="756" y="409"/>
                  </a:lnTo>
                  <a:lnTo>
                    <a:pt x="704" y="423"/>
                  </a:lnTo>
                  <a:lnTo>
                    <a:pt x="650" y="437"/>
                  </a:lnTo>
                  <a:lnTo>
                    <a:pt x="596" y="449"/>
                  </a:lnTo>
                  <a:lnTo>
                    <a:pt x="541" y="462"/>
                  </a:lnTo>
                  <a:lnTo>
                    <a:pt x="485" y="472"/>
                  </a:lnTo>
                  <a:lnTo>
                    <a:pt x="427" y="483"/>
                  </a:lnTo>
                  <a:lnTo>
                    <a:pt x="369" y="493"/>
                  </a:lnTo>
                  <a:lnTo>
                    <a:pt x="310" y="503"/>
                  </a:lnTo>
                  <a:lnTo>
                    <a:pt x="250" y="511"/>
                  </a:lnTo>
                  <a:lnTo>
                    <a:pt x="188" y="519"/>
                  </a:lnTo>
                  <a:lnTo>
                    <a:pt x="127" y="525"/>
                  </a:lnTo>
                  <a:lnTo>
                    <a:pt x="64" y="532"/>
                  </a:lnTo>
                  <a:lnTo>
                    <a:pt x="0" y="538"/>
                  </a:lnTo>
                  <a:lnTo>
                    <a:pt x="67" y="535"/>
                  </a:lnTo>
                  <a:lnTo>
                    <a:pt x="134" y="531"/>
                  </a:lnTo>
                  <a:lnTo>
                    <a:pt x="200" y="527"/>
                  </a:lnTo>
                  <a:lnTo>
                    <a:pt x="264" y="520"/>
                  </a:lnTo>
                  <a:lnTo>
                    <a:pt x="327" y="514"/>
                  </a:lnTo>
                  <a:lnTo>
                    <a:pt x="389" y="506"/>
                  </a:lnTo>
                  <a:lnTo>
                    <a:pt x="450" y="498"/>
                  </a:lnTo>
                  <a:lnTo>
                    <a:pt x="510" y="489"/>
                  </a:lnTo>
                  <a:lnTo>
                    <a:pt x="567" y="479"/>
                  </a:lnTo>
                  <a:lnTo>
                    <a:pt x="624" y="468"/>
                  </a:lnTo>
                  <a:lnTo>
                    <a:pt x="681" y="456"/>
                  </a:lnTo>
                  <a:lnTo>
                    <a:pt x="735" y="443"/>
                  </a:lnTo>
                  <a:lnTo>
                    <a:pt x="788" y="429"/>
                  </a:lnTo>
                  <a:lnTo>
                    <a:pt x="840" y="415"/>
                  </a:lnTo>
                  <a:lnTo>
                    <a:pt x="890" y="400"/>
                  </a:lnTo>
                  <a:lnTo>
                    <a:pt x="939" y="384"/>
                  </a:lnTo>
                  <a:lnTo>
                    <a:pt x="987" y="366"/>
                  </a:lnTo>
                  <a:lnTo>
                    <a:pt x="1033" y="348"/>
                  </a:lnTo>
                  <a:lnTo>
                    <a:pt x="1079" y="330"/>
                  </a:lnTo>
                  <a:lnTo>
                    <a:pt x="1122" y="309"/>
                  </a:lnTo>
                  <a:lnTo>
                    <a:pt x="1164" y="289"/>
                  </a:lnTo>
                  <a:lnTo>
                    <a:pt x="1205" y="267"/>
                  </a:lnTo>
                  <a:lnTo>
                    <a:pt x="1244" y="244"/>
                  </a:lnTo>
                  <a:lnTo>
                    <a:pt x="1282" y="220"/>
                  </a:lnTo>
                  <a:lnTo>
                    <a:pt x="1318" y="197"/>
                  </a:lnTo>
                  <a:lnTo>
                    <a:pt x="1352" y="171"/>
                  </a:lnTo>
                  <a:lnTo>
                    <a:pt x="1386" y="145"/>
                  </a:lnTo>
                  <a:lnTo>
                    <a:pt x="1417" y="118"/>
                  </a:lnTo>
                  <a:lnTo>
                    <a:pt x="1448" y="90"/>
                  </a:lnTo>
                  <a:lnTo>
                    <a:pt x="1477" y="60"/>
                  </a:lnTo>
                  <a:lnTo>
                    <a:pt x="1504" y="30"/>
                  </a:lnTo>
                  <a:lnTo>
                    <a:pt x="1529" y="0"/>
                  </a:lnTo>
                  <a:close/>
                </a:path>
              </a:pathLst>
            </a:custGeom>
            <a:solidFill>
              <a:srgbClr val="FFFFFF"/>
            </a:solidFill>
            <a:ln w="9525">
              <a:noFill/>
              <a:round/>
              <a:headEnd/>
              <a:tailEnd/>
            </a:ln>
          </p:spPr>
          <p:txBody>
            <a:bodyPr/>
            <a:lstStyle/>
            <a:p>
              <a:endParaRPr lang="en-US"/>
            </a:p>
          </p:txBody>
        </p:sp>
        <p:sp>
          <p:nvSpPr>
            <p:cNvPr id="13464" name="Freeform 152"/>
            <p:cNvSpPr>
              <a:spLocks noChangeAspect="1"/>
            </p:cNvSpPr>
            <p:nvPr/>
          </p:nvSpPr>
          <p:spPr bwMode="black">
            <a:xfrm>
              <a:off x="3510" y="720"/>
              <a:ext cx="558" cy="194"/>
            </a:xfrm>
            <a:custGeom>
              <a:avLst/>
              <a:gdLst/>
              <a:ahLst/>
              <a:cxnLst>
                <a:cxn ang="0">
                  <a:pos x="4065" y="4"/>
                </a:cxn>
                <a:cxn ang="0">
                  <a:pos x="3954" y="23"/>
                </a:cxn>
                <a:cxn ang="0">
                  <a:pos x="3848" y="54"/>
                </a:cxn>
                <a:cxn ang="0">
                  <a:pos x="3749" y="98"/>
                </a:cxn>
                <a:cxn ang="0">
                  <a:pos x="3655" y="154"/>
                </a:cxn>
                <a:cxn ang="0">
                  <a:pos x="3568" y="221"/>
                </a:cxn>
                <a:cxn ang="0">
                  <a:pos x="3490" y="299"/>
                </a:cxn>
                <a:cxn ang="0">
                  <a:pos x="3423" y="385"/>
                </a:cxn>
                <a:cxn ang="0">
                  <a:pos x="3069" y="371"/>
                </a:cxn>
                <a:cxn ang="0">
                  <a:pos x="2632" y="339"/>
                </a:cxn>
                <a:cxn ang="0">
                  <a:pos x="2213" y="325"/>
                </a:cxn>
                <a:cxn ang="0">
                  <a:pos x="1815" y="330"/>
                </a:cxn>
                <a:cxn ang="0">
                  <a:pos x="1674" y="335"/>
                </a:cxn>
                <a:cxn ang="0">
                  <a:pos x="1484" y="346"/>
                </a:cxn>
                <a:cxn ang="0">
                  <a:pos x="1257" y="371"/>
                </a:cxn>
                <a:cxn ang="0">
                  <a:pos x="1041" y="406"/>
                </a:cxn>
                <a:cxn ang="0">
                  <a:pos x="837" y="452"/>
                </a:cxn>
                <a:cxn ang="0">
                  <a:pos x="607" y="529"/>
                </a:cxn>
                <a:cxn ang="0">
                  <a:pos x="405" y="630"/>
                </a:cxn>
                <a:cxn ang="0">
                  <a:pos x="246" y="749"/>
                </a:cxn>
                <a:cxn ang="0">
                  <a:pos x="127" y="885"/>
                </a:cxn>
                <a:cxn ang="0">
                  <a:pos x="48" y="1035"/>
                </a:cxn>
                <a:cxn ang="0">
                  <a:pos x="7" y="1201"/>
                </a:cxn>
                <a:cxn ang="0">
                  <a:pos x="2" y="1378"/>
                </a:cxn>
                <a:cxn ang="0">
                  <a:pos x="32" y="1567"/>
                </a:cxn>
                <a:cxn ang="0">
                  <a:pos x="48" y="1551"/>
                </a:cxn>
                <a:cxn ang="0">
                  <a:pos x="87" y="1460"/>
                </a:cxn>
                <a:cxn ang="0">
                  <a:pos x="257" y="1272"/>
                </a:cxn>
                <a:cxn ang="0">
                  <a:pos x="510" y="1123"/>
                </a:cxn>
                <a:cxn ang="0">
                  <a:pos x="840" y="1011"/>
                </a:cxn>
                <a:cxn ang="0">
                  <a:pos x="1242" y="939"/>
                </a:cxn>
                <a:cxn ang="0">
                  <a:pos x="1709" y="905"/>
                </a:cxn>
                <a:cxn ang="0">
                  <a:pos x="2238" y="909"/>
                </a:cxn>
                <a:cxn ang="0">
                  <a:pos x="2821" y="950"/>
                </a:cxn>
                <a:cxn ang="0">
                  <a:pos x="3299" y="1044"/>
                </a:cxn>
                <a:cxn ang="0">
                  <a:pos x="3344" y="1194"/>
                </a:cxn>
                <a:cxn ang="0">
                  <a:pos x="3414" y="1332"/>
                </a:cxn>
                <a:cxn ang="0">
                  <a:pos x="3504" y="1454"/>
                </a:cxn>
                <a:cxn ang="0">
                  <a:pos x="3613" y="1559"/>
                </a:cxn>
                <a:cxn ang="0">
                  <a:pos x="3738" y="1642"/>
                </a:cxn>
                <a:cxn ang="0">
                  <a:pos x="3878" y="1704"/>
                </a:cxn>
                <a:cxn ang="0">
                  <a:pos x="4030" y="1738"/>
                </a:cxn>
                <a:cxn ang="0">
                  <a:pos x="4197" y="1746"/>
                </a:cxn>
                <a:cxn ang="0">
                  <a:pos x="4373" y="1720"/>
                </a:cxn>
                <a:cxn ang="0">
                  <a:pos x="4534" y="1660"/>
                </a:cxn>
                <a:cxn ang="0">
                  <a:pos x="4678" y="1573"/>
                </a:cxn>
                <a:cxn ang="0">
                  <a:pos x="4801" y="1460"/>
                </a:cxn>
                <a:cxn ang="0">
                  <a:pos x="4900" y="1325"/>
                </a:cxn>
                <a:cxn ang="0">
                  <a:pos x="4972" y="1173"/>
                </a:cxn>
                <a:cxn ang="0">
                  <a:pos x="5014" y="1006"/>
                </a:cxn>
                <a:cxn ang="0">
                  <a:pos x="5023" y="829"/>
                </a:cxn>
                <a:cxn ang="0">
                  <a:pos x="4997" y="655"/>
                </a:cxn>
                <a:cxn ang="0">
                  <a:pos x="4940" y="495"/>
                </a:cxn>
                <a:cxn ang="0">
                  <a:pos x="4854" y="352"/>
                </a:cxn>
                <a:cxn ang="0">
                  <a:pos x="4743" y="227"/>
                </a:cxn>
                <a:cxn ang="0">
                  <a:pos x="4609" y="127"/>
                </a:cxn>
                <a:cxn ang="0">
                  <a:pos x="4455" y="53"/>
                </a:cxn>
                <a:cxn ang="0">
                  <a:pos x="4286" y="10"/>
                </a:cxn>
              </a:cxnLst>
              <a:rect l="0" t="0" r="r" b="b"/>
              <a:pathLst>
                <a:path w="5024" h="1747">
                  <a:moveTo>
                    <a:pt x="4150" y="0"/>
                  </a:moveTo>
                  <a:lnTo>
                    <a:pt x="4122" y="0"/>
                  </a:lnTo>
                  <a:lnTo>
                    <a:pt x="4093" y="2"/>
                  </a:lnTo>
                  <a:lnTo>
                    <a:pt x="4065" y="4"/>
                  </a:lnTo>
                  <a:lnTo>
                    <a:pt x="4037" y="8"/>
                  </a:lnTo>
                  <a:lnTo>
                    <a:pt x="4010" y="12"/>
                  </a:lnTo>
                  <a:lnTo>
                    <a:pt x="3981" y="16"/>
                  </a:lnTo>
                  <a:lnTo>
                    <a:pt x="3954" y="23"/>
                  </a:lnTo>
                  <a:lnTo>
                    <a:pt x="3927" y="29"/>
                  </a:lnTo>
                  <a:lnTo>
                    <a:pt x="3901" y="37"/>
                  </a:lnTo>
                  <a:lnTo>
                    <a:pt x="3874" y="44"/>
                  </a:lnTo>
                  <a:lnTo>
                    <a:pt x="3848" y="54"/>
                  </a:lnTo>
                  <a:lnTo>
                    <a:pt x="3824" y="64"/>
                  </a:lnTo>
                  <a:lnTo>
                    <a:pt x="3798" y="75"/>
                  </a:lnTo>
                  <a:lnTo>
                    <a:pt x="3773" y="85"/>
                  </a:lnTo>
                  <a:lnTo>
                    <a:pt x="3749" y="98"/>
                  </a:lnTo>
                  <a:lnTo>
                    <a:pt x="3724" y="111"/>
                  </a:lnTo>
                  <a:lnTo>
                    <a:pt x="3700" y="124"/>
                  </a:lnTo>
                  <a:lnTo>
                    <a:pt x="3677" y="140"/>
                  </a:lnTo>
                  <a:lnTo>
                    <a:pt x="3655" y="154"/>
                  </a:lnTo>
                  <a:lnTo>
                    <a:pt x="3632" y="170"/>
                  </a:lnTo>
                  <a:lnTo>
                    <a:pt x="3610" y="186"/>
                  </a:lnTo>
                  <a:lnTo>
                    <a:pt x="3589" y="203"/>
                  </a:lnTo>
                  <a:lnTo>
                    <a:pt x="3568" y="221"/>
                  </a:lnTo>
                  <a:lnTo>
                    <a:pt x="3548" y="239"/>
                  </a:lnTo>
                  <a:lnTo>
                    <a:pt x="3528" y="259"/>
                  </a:lnTo>
                  <a:lnTo>
                    <a:pt x="3510" y="278"/>
                  </a:lnTo>
                  <a:lnTo>
                    <a:pt x="3490" y="299"/>
                  </a:lnTo>
                  <a:lnTo>
                    <a:pt x="3473" y="319"/>
                  </a:lnTo>
                  <a:lnTo>
                    <a:pt x="3456" y="341"/>
                  </a:lnTo>
                  <a:lnTo>
                    <a:pt x="3438" y="362"/>
                  </a:lnTo>
                  <a:lnTo>
                    <a:pt x="3423" y="385"/>
                  </a:lnTo>
                  <a:lnTo>
                    <a:pt x="3408" y="408"/>
                  </a:lnTo>
                  <a:lnTo>
                    <a:pt x="3293" y="395"/>
                  </a:lnTo>
                  <a:lnTo>
                    <a:pt x="3180" y="383"/>
                  </a:lnTo>
                  <a:lnTo>
                    <a:pt x="3069" y="371"/>
                  </a:lnTo>
                  <a:lnTo>
                    <a:pt x="2957" y="361"/>
                  </a:lnTo>
                  <a:lnTo>
                    <a:pt x="2848" y="353"/>
                  </a:lnTo>
                  <a:lnTo>
                    <a:pt x="2739" y="345"/>
                  </a:lnTo>
                  <a:lnTo>
                    <a:pt x="2632" y="339"/>
                  </a:lnTo>
                  <a:lnTo>
                    <a:pt x="2525" y="333"/>
                  </a:lnTo>
                  <a:lnTo>
                    <a:pt x="2419" y="329"/>
                  </a:lnTo>
                  <a:lnTo>
                    <a:pt x="2316" y="326"/>
                  </a:lnTo>
                  <a:lnTo>
                    <a:pt x="2213" y="325"/>
                  </a:lnTo>
                  <a:lnTo>
                    <a:pt x="2111" y="323"/>
                  </a:lnTo>
                  <a:lnTo>
                    <a:pt x="2012" y="325"/>
                  </a:lnTo>
                  <a:lnTo>
                    <a:pt x="1912" y="327"/>
                  </a:lnTo>
                  <a:lnTo>
                    <a:pt x="1815" y="330"/>
                  </a:lnTo>
                  <a:lnTo>
                    <a:pt x="1719" y="335"/>
                  </a:lnTo>
                  <a:lnTo>
                    <a:pt x="1706" y="335"/>
                  </a:lnTo>
                  <a:lnTo>
                    <a:pt x="1689" y="335"/>
                  </a:lnTo>
                  <a:lnTo>
                    <a:pt x="1674" y="335"/>
                  </a:lnTo>
                  <a:lnTo>
                    <a:pt x="1660" y="335"/>
                  </a:lnTo>
                  <a:lnTo>
                    <a:pt x="1601" y="337"/>
                  </a:lnTo>
                  <a:lnTo>
                    <a:pt x="1542" y="342"/>
                  </a:lnTo>
                  <a:lnTo>
                    <a:pt x="1484" y="346"/>
                  </a:lnTo>
                  <a:lnTo>
                    <a:pt x="1425" y="352"/>
                  </a:lnTo>
                  <a:lnTo>
                    <a:pt x="1369" y="357"/>
                  </a:lnTo>
                  <a:lnTo>
                    <a:pt x="1313" y="363"/>
                  </a:lnTo>
                  <a:lnTo>
                    <a:pt x="1257" y="371"/>
                  </a:lnTo>
                  <a:lnTo>
                    <a:pt x="1202" y="379"/>
                  </a:lnTo>
                  <a:lnTo>
                    <a:pt x="1147" y="387"/>
                  </a:lnTo>
                  <a:lnTo>
                    <a:pt x="1094" y="396"/>
                  </a:lnTo>
                  <a:lnTo>
                    <a:pt x="1041" y="406"/>
                  </a:lnTo>
                  <a:lnTo>
                    <a:pt x="990" y="416"/>
                  </a:lnTo>
                  <a:lnTo>
                    <a:pt x="938" y="428"/>
                  </a:lnTo>
                  <a:lnTo>
                    <a:pt x="887" y="440"/>
                  </a:lnTo>
                  <a:lnTo>
                    <a:pt x="837" y="452"/>
                  </a:lnTo>
                  <a:lnTo>
                    <a:pt x="787" y="466"/>
                  </a:lnTo>
                  <a:lnTo>
                    <a:pt x="724" y="486"/>
                  </a:lnTo>
                  <a:lnTo>
                    <a:pt x="664" y="506"/>
                  </a:lnTo>
                  <a:lnTo>
                    <a:pt x="607" y="529"/>
                  </a:lnTo>
                  <a:lnTo>
                    <a:pt x="553" y="553"/>
                  </a:lnTo>
                  <a:lnTo>
                    <a:pt x="501" y="577"/>
                  </a:lnTo>
                  <a:lnTo>
                    <a:pt x="452" y="602"/>
                  </a:lnTo>
                  <a:lnTo>
                    <a:pt x="405" y="630"/>
                  </a:lnTo>
                  <a:lnTo>
                    <a:pt x="362" y="658"/>
                  </a:lnTo>
                  <a:lnTo>
                    <a:pt x="321" y="687"/>
                  </a:lnTo>
                  <a:lnTo>
                    <a:pt x="282" y="717"/>
                  </a:lnTo>
                  <a:lnTo>
                    <a:pt x="246" y="749"/>
                  </a:lnTo>
                  <a:lnTo>
                    <a:pt x="213" y="781"/>
                  </a:lnTo>
                  <a:lnTo>
                    <a:pt x="183" y="815"/>
                  </a:lnTo>
                  <a:lnTo>
                    <a:pt x="153" y="849"/>
                  </a:lnTo>
                  <a:lnTo>
                    <a:pt x="127" y="885"/>
                  </a:lnTo>
                  <a:lnTo>
                    <a:pt x="105" y="921"/>
                  </a:lnTo>
                  <a:lnTo>
                    <a:pt x="83" y="958"/>
                  </a:lnTo>
                  <a:lnTo>
                    <a:pt x="65" y="996"/>
                  </a:lnTo>
                  <a:lnTo>
                    <a:pt x="48" y="1035"/>
                  </a:lnTo>
                  <a:lnTo>
                    <a:pt x="35" y="1075"/>
                  </a:lnTo>
                  <a:lnTo>
                    <a:pt x="24" y="1116"/>
                  </a:lnTo>
                  <a:lnTo>
                    <a:pt x="14" y="1158"/>
                  </a:lnTo>
                  <a:lnTo>
                    <a:pt x="7" y="1201"/>
                  </a:lnTo>
                  <a:lnTo>
                    <a:pt x="3" y="1244"/>
                  </a:lnTo>
                  <a:lnTo>
                    <a:pt x="1" y="1288"/>
                  </a:lnTo>
                  <a:lnTo>
                    <a:pt x="0" y="1333"/>
                  </a:lnTo>
                  <a:lnTo>
                    <a:pt x="2" y="1378"/>
                  </a:lnTo>
                  <a:lnTo>
                    <a:pt x="6" y="1425"/>
                  </a:lnTo>
                  <a:lnTo>
                    <a:pt x="13" y="1471"/>
                  </a:lnTo>
                  <a:lnTo>
                    <a:pt x="21" y="1519"/>
                  </a:lnTo>
                  <a:lnTo>
                    <a:pt x="32" y="1567"/>
                  </a:lnTo>
                  <a:lnTo>
                    <a:pt x="44" y="1616"/>
                  </a:lnTo>
                  <a:lnTo>
                    <a:pt x="45" y="1592"/>
                  </a:lnTo>
                  <a:lnTo>
                    <a:pt x="46" y="1565"/>
                  </a:lnTo>
                  <a:lnTo>
                    <a:pt x="48" y="1551"/>
                  </a:lnTo>
                  <a:lnTo>
                    <a:pt x="51" y="1538"/>
                  </a:lnTo>
                  <a:lnTo>
                    <a:pt x="54" y="1525"/>
                  </a:lnTo>
                  <a:lnTo>
                    <a:pt x="59" y="1514"/>
                  </a:lnTo>
                  <a:lnTo>
                    <a:pt x="87" y="1460"/>
                  </a:lnTo>
                  <a:lnTo>
                    <a:pt x="122" y="1409"/>
                  </a:lnTo>
                  <a:lnTo>
                    <a:pt x="162" y="1362"/>
                  </a:lnTo>
                  <a:lnTo>
                    <a:pt x="206" y="1315"/>
                  </a:lnTo>
                  <a:lnTo>
                    <a:pt x="257" y="1272"/>
                  </a:lnTo>
                  <a:lnTo>
                    <a:pt x="312" y="1231"/>
                  </a:lnTo>
                  <a:lnTo>
                    <a:pt x="373" y="1192"/>
                  </a:lnTo>
                  <a:lnTo>
                    <a:pt x="439" y="1156"/>
                  </a:lnTo>
                  <a:lnTo>
                    <a:pt x="510" y="1123"/>
                  </a:lnTo>
                  <a:lnTo>
                    <a:pt x="585" y="1091"/>
                  </a:lnTo>
                  <a:lnTo>
                    <a:pt x="665" y="1062"/>
                  </a:lnTo>
                  <a:lnTo>
                    <a:pt x="750" y="1035"/>
                  </a:lnTo>
                  <a:lnTo>
                    <a:pt x="840" y="1011"/>
                  </a:lnTo>
                  <a:lnTo>
                    <a:pt x="933" y="990"/>
                  </a:lnTo>
                  <a:lnTo>
                    <a:pt x="1032" y="970"/>
                  </a:lnTo>
                  <a:lnTo>
                    <a:pt x="1134" y="954"/>
                  </a:lnTo>
                  <a:lnTo>
                    <a:pt x="1242" y="939"/>
                  </a:lnTo>
                  <a:lnTo>
                    <a:pt x="1353" y="927"/>
                  </a:lnTo>
                  <a:lnTo>
                    <a:pt x="1468" y="917"/>
                  </a:lnTo>
                  <a:lnTo>
                    <a:pt x="1587" y="910"/>
                  </a:lnTo>
                  <a:lnTo>
                    <a:pt x="1709" y="905"/>
                  </a:lnTo>
                  <a:lnTo>
                    <a:pt x="1836" y="902"/>
                  </a:lnTo>
                  <a:lnTo>
                    <a:pt x="1966" y="902"/>
                  </a:lnTo>
                  <a:lnTo>
                    <a:pt x="2100" y="904"/>
                  </a:lnTo>
                  <a:lnTo>
                    <a:pt x="2238" y="909"/>
                  </a:lnTo>
                  <a:lnTo>
                    <a:pt x="2378" y="915"/>
                  </a:lnTo>
                  <a:lnTo>
                    <a:pt x="2523" y="924"/>
                  </a:lnTo>
                  <a:lnTo>
                    <a:pt x="2670" y="936"/>
                  </a:lnTo>
                  <a:lnTo>
                    <a:pt x="2821" y="950"/>
                  </a:lnTo>
                  <a:lnTo>
                    <a:pt x="2974" y="966"/>
                  </a:lnTo>
                  <a:lnTo>
                    <a:pt x="3131" y="984"/>
                  </a:lnTo>
                  <a:lnTo>
                    <a:pt x="3291" y="1005"/>
                  </a:lnTo>
                  <a:lnTo>
                    <a:pt x="3299" y="1044"/>
                  </a:lnTo>
                  <a:lnTo>
                    <a:pt x="3308" y="1083"/>
                  </a:lnTo>
                  <a:lnTo>
                    <a:pt x="3318" y="1121"/>
                  </a:lnTo>
                  <a:lnTo>
                    <a:pt x="3331" y="1157"/>
                  </a:lnTo>
                  <a:lnTo>
                    <a:pt x="3344" y="1194"/>
                  </a:lnTo>
                  <a:lnTo>
                    <a:pt x="3361" y="1230"/>
                  </a:lnTo>
                  <a:lnTo>
                    <a:pt x="3377" y="1264"/>
                  </a:lnTo>
                  <a:lnTo>
                    <a:pt x="3395" y="1299"/>
                  </a:lnTo>
                  <a:lnTo>
                    <a:pt x="3414" y="1332"/>
                  </a:lnTo>
                  <a:lnTo>
                    <a:pt x="3435" y="1364"/>
                  </a:lnTo>
                  <a:lnTo>
                    <a:pt x="3457" y="1395"/>
                  </a:lnTo>
                  <a:lnTo>
                    <a:pt x="3480" y="1425"/>
                  </a:lnTo>
                  <a:lnTo>
                    <a:pt x="3504" y="1454"/>
                  </a:lnTo>
                  <a:lnTo>
                    <a:pt x="3529" y="1482"/>
                  </a:lnTo>
                  <a:lnTo>
                    <a:pt x="3556" y="1509"/>
                  </a:lnTo>
                  <a:lnTo>
                    <a:pt x="3584" y="1534"/>
                  </a:lnTo>
                  <a:lnTo>
                    <a:pt x="3613" y="1559"/>
                  </a:lnTo>
                  <a:lnTo>
                    <a:pt x="3643" y="1581"/>
                  </a:lnTo>
                  <a:lnTo>
                    <a:pt x="3674" y="1603"/>
                  </a:lnTo>
                  <a:lnTo>
                    <a:pt x="3706" y="1624"/>
                  </a:lnTo>
                  <a:lnTo>
                    <a:pt x="3738" y="1642"/>
                  </a:lnTo>
                  <a:lnTo>
                    <a:pt x="3772" y="1660"/>
                  </a:lnTo>
                  <a:lnTo>
                    <a:pt x="3806" y="1676"/>
                  </a:lnTo>
                  <a:lnTo>
                    <a:pt x="3842" y="1691"/>
                  </a:lnTo>
                  <a:lnTo>
                    <a:pt x="3878" y="1704"/>
                  </a:lnTo>
                  <a:lnTo>
                    <a:pt x="3914" y="1714"/>
                  </a:lnTo>
                  <a:lnTo>
                    <a:pt x="3952" y="1724"/>
                  </a:lnTo>
                  <a:lnTo>
                    <a:pt x="3991" y="1733"/>
                  </a:lnTo>
                  <a:lnTo>
                    <a:pt x="4030" y="1738"/>
                  </a:lnTo>
                  <a:lnTo>
                    <a:pt x="4069" y="1744"/>
                  </a:lnTo>
                  <a:lnTo>
                    <a:pt x="4109" y="1746"/>
                  </a:lnTo>
                  <a:lnTo>
                    <a:pt x="4150" y="1747"/>
                  </a:lnTo>
                  <a:lnTo>
                    <a:pt x="4197" y="1746"/>
                  </a:lnTo>
                  <a:lnTo>
                    <a:pt x="4241" y="1743"/>
                  </a:lnTo>
                  <a:lnTo>
                    <a:pt x="4286" y="1737"/>
                  </a:lnTo>
                  <a:lnTo>
                    <a:pt x="4330" y="1730"/>
                  </a:lnTo>
                  <a:lnTo>
                    <a:pt x="4373" y="1720"/>
                  </a:lnTo>
                  <a:lnTo>
                    <a:pt x="4414" y="1708"/>
                  </a:lnTo>
                  <a:lnTo>
                    <a:pt x="4455" y="1694"/>
                  </a:lnTo>
                  <a:lnTo>
                    <a:pt x="4495" y="1678"/>
                  </a:lnTo>
                  <a:lnTo>
                    <a:pt x="4534" y="1660"/>
                  </a:lnTo>
                  <a:lnTo>
                    <a:pt x="4572" y="1641"/>
                  </a:lnTo>
                  <a:lnTo>
                    <a:pt x="4609" y="1620"/>
                  </a:lnTo>
                  <a:lnTo>
                    <a:pt x="4645" y="1598"/>
                  </a:lnTo>
                  <a:lnTo>
                    <a:pt x="4678" y="1573"/>
                  </a:lnTo>
                  <a:lnTo>
                    <a:pt x="4711" y="1547"/>
                  </a:lnTo>
                  <a:lnTo>
                    <a:pt x="4743" y="1520"/>
                  </a:lnTo>
                  <a:lnTo>
                    <a:pt x="4772" y="1491"/>
                  </a:lnTo>
                  <a:lnTo>
                    <a:pt x="4801" y="1460"/>
                  </a:lnTo>
                  <a:lnTo>
                    <a:pt x="4828" y="1428"/>
                  </a:lnTo>
                  <a:lnTo>
                    <a:pt x="4854" y="1395"/>
                  </a:lnTo>
                  <a:lnTo>
                    <a:pt x="4878" y="1361"/>
                  </a:lnTo>
                  <a:lnTo>
                    <a:pt x="4900" y="1325"/>
                  </a:lnTo>
                  <a:lnTo>
                    <a:pt x="4920" y="1289"/>
                  </a:lnTo>
                  <a:lnTo>
                    <a:pt x="4940" y="1252"/>
                  </a:lnTo>
                  <a:lnTo>
                    <a:pt x="4957" y="1213"/>
                  </a:lnTo>
                  <a:lnTo>
                    <a:pt x="4972" y="1173"/>
                  </a:lnTo>
                  <a:lnTo>
                    <a:pt x="4985" y="1133"/>
                  </a:lnTo>
                  <a:lnTo>
                    <a:pt x="4997" y="1091"/>
                  </a:lnTo>
                  <a:lnTo>
                    <a:pt x="5007" y="1049"/>
                  </a:lnTo>
                  <a:lnTo>
                    <a:pt x="5014" y="1006"/>
                  </a:lnTo>
                  <a:lnTo>
                    <a:pt x="5019" y="963"/>
                  </a:lnTo>
                  <a:lnTo>
                    <a:pt x="5023" y="918"/>
                  </a:lnTo>
                  <a:lnTo>
                    <a:pt x="5024" y="874"/>
                  </a:lnTo>
                  <a:lnTo>
                    <a:pt x="5023" y="829"/>
                  </a:lnTo>
                  <a:lnTo>
                    <a:pt x="5019" y="784"/>
                  </a:lnTo>
                  <a:lnTo>
                    <a:pt x="5014" y="741"/>
                  </a:lnTo>
                  <a:lnTo>
                    <a:pt x="5007" y="698"/>
                  </a:lnTo>
                  <a:lnTo>
                    <a:pt x="4997" y="655"/>
                  </a:lnTo>
                  <a:lnTo>
                    <a:pt x="4985" y="614"/>
                  </a:lnTo>
                  <a:lnTo>
                    <a:pt x="4972" y="574"/>
                  </a:lnTo>
                  <a:lnTo>
                    <a:pt x="4957" y="534"/>
                  </a:lnTo>
                  <a:lnTo>
                    <a:pt x="4940" y="495"/>
                  </a:lnTo>
                  <a:lnTo>
                    <a:pt x="4920" y="458"/>
                  </a:lnTo>
                  <a:lnTo>
                    <a:pt x="4900" y="422"/>
                  </a:lnTo>
                  <a:lnTo>
                    <a:pt x="4878" y="386"/>
                  </a:lnTo>
                  <a:lnTo>
                    <a:pt x="4854" y="352"/>
                  </a:lnTo>
                  <a:lnTo>
                    <a:pt x="4828" y="319"/>
                  </a:lnTo>
                  <a:lnTo>
                    <a:pt x="4801" y="287"/>
                  </a:lnTo>
                  <a:lnTo>
                    <a:pt x="4772" y="256"/>
                  </a:lnTo>
                  <a:lnTo>
                    <a:pt x="4743" y="227"/>
                  </a:lnTo>
                  <a:lnTo>
                    <a:pt x="4711" y="200"/>
                  </a:lnTo>
                  <a:lnTo>
                    <a:pt x="4678" y="174"/>
                  </a:lnTo>
                  <a:lnTo>
                    <a:pt x="4645" y="149"/>
                  </a:lnTo>
                  <a:lnTo>
                    <a:pt x="4609" y="127"/>
                  </a:lnTo>
                  <a:lnTo>
                    <a:pt x="4572" y="106"/>
                  </a:lnTo>
                  <a:lnTo>
                    <a:pt x="4534" y="87"/>
                  </a:lnTo>
                  <a:lnTo>
                    <a:pt x="4495" y="69"/>
                  </a:lnTo>
                  <a:lnTo>
                    <a:pt x="4455" y="53"/>
                  </a:lnTo>
                  <a:lnTo>
                    <a:pt x="4414" y="39"/>
                  </a:lnTo>
                  <a:lnTo>
                    <a:pt x="4373" y="28"/>
                  </a:lnTo>
                  <a:lnTo>
                    <a:pt x="4330" y="17"/>
                  </a:lnTo>
                  <a:lnTo>
                    <a:pt x="4286" y="10"/>
                  </a:lnTo>
                  <a:lnTo>
                    <a:pt x="4241" y="4"/>
                  </a:lnTo>
                  <a:lnTo>
                    <a:pt x="4197" y="1"/>
                  </a:lnTo>
                  <a:lnTo>
                    <a:pt x="4150" y="0"/>
                  </a:lnTo>
                  <a:close/>
                </a:path>
              </a:pathLst>
            </a:custGeom>
            <a:solidFill>
              <a:srgbClr val="FFFFFF"/>
            </a:solidFill>
            <a:ln w="9525">
              <a:noFill/>
              <a:round/>
              <a:headEnd/>
              <a:tailEnd/>
            </a:ln>
          </p:spPr>
          <p:txBody>
            <a:bodyPr/>
            <a:lstStyle/>
            <a:p>
              <a:endParaRPr lang="en-US"/>
            </a:p>
          </p:txBody>
        </p:sp>
        <p:sp>
          <p:nvSpPr>
            <p:cNvPr id="13465" name="Freeform 153"/>
            <p:cNvSpPr>
              <a:spLocks noChangeAspect="1"/>
            </p:cNvSpPr>
            <p:nvPr/>
          </p:nvSpPr>
          <p:spPr bwMode="black">
            <a:xfrm>
              <a:off x="3866" y="946"/>
              <a:ext cx="212" cy="434"/>
            </a:xfrm>
            <a:custGeom>
              <a:avLst/>
              <a:gdLst/>
              <a:ahLst/>
              <a:cxnLst>
                <a:cxn ang="0">
                  <a:pos x="1907" y="0"/>
                </a:cxn>
                <a:cxn ang="0">
                  <a:pos x="0" y="0"/>
                </a:cxn>
                <a:cxn ang="0">
                  <a:pos x="0" y="2781"/>
                </a:cxn>
                <a:cxn ang="0">
                  <a:pos x="115" y="2857"/>
                </a:cxn>
                <a:cxn ang="0">
                  <a:pos x="231" y="2932"/>
                </a:cxn>
                <a:cxn ang="0">
                  <a:pos x="348" y="3007"/>
                </a:cxn>
                <a:cxn ang="0">
                  <a:pos x="466" y="3081"/>
                </a:cxn>
                <a:cxn ang="0">
                  <a:pos x="584" y="3154"/>
                </a:cxn>
                <a:cxn ang="0">
                  <a:pos x="703" y="3227"/>
                </a:cxn>
                <a:cxn ang="0">
                  <a:pos x="823" y="3298"/>
                </a:cxn>
                <a:cxn ang="0">
                  <a:pos x="943" y="3368"/>
                </a:cxn>
                <a:cxn ang="0">
                  <a:pos x="1063" y="3439"/>
                </a:cxn>
                <a:cxn ang="0">
                  <a:pos x="1183" y="3508"/>
                </a:cxn>
                <a:cxn ang="0">
                  <a:pos x="1304" y="3576"/>
                </a:cxn>
                <a:cxn ang="0">
                  <a:pos x="1424" y="3643"/>
                </a:cxn>
                <a:cxn ang="0">
                  <a:pos x="1545" y="3709"/>
                </a:cxn>
                <a:cxn ang="0">
                  <a:pos x="1667" y="3774"/>
                </a:cxn>
                <a:cxn ang="0">
                  <a:pos x="1787" y="3839"/>
                </a:cxn>
                <a:cxn ang="0">
                  <a:pos x="1907" y="3902"/>
                </a:cxn>
                <a:cxn ang="0">
                  <a:pos x="1907" y="0"/>
                </a:cxn>
              </a:cxnLst>
              <a:rect l="0" t="0" r="r" b="b"/>
              <a:pathLst>
                <a:path w="1907" h="3902">
                  <a:moveTo>
                    <a:pt x="1907" y="0"/>
                  </a:moveTo>
                  <a:lnTo>
                    <a:pt x="0" y="0"/>
                  </a:lnTo>
                  <a:lnTo>
                    <a:pt x="0" y="2781"/>
                  </a:lnTo>
                  <a:lnTo>
                    <a:pt x="115" y="2857"/>
                  </a:lnTo>
                  <a:lnTo>
                    <a:pt x="231" y="2932"/>
                  </a:lnTo>
                  <a:lnTo>
                    <a:pt x="348" y="3007"/>
                  </a:lnTo>
                  <a:lnTo>
                    <a:pt x="466" y="3081"/>
                  </a:lnTo>
                  <a:lnTo>
                    <a:pt x="584" y="3154"/>
                  </a:lnTo>
                  <a:lnTo>
                    <a:pt x="703" y="3227"/>
                  </a:lnTo>
                  <a:lnTo>
                    <a:pt x="823" y="3298"/>
                  </a:lnTo>
                  <a:lnTo>
                    <a:pt x="943" y="3368"/>
                  </a:lnTo>
                  <a:lnTo>
                    <a:pt x="1063" y="3439"/>
                  </a:lnTo>
                  <a:lnTo>
                    <a:pt x="1183" y="3508"/>
                  </a:lnTo>
                  <a:lnTo>
                    <a:pt x="1304" y="3576"/>
                  </a:lnTo>
                  <a:lnTo>
                    <a:pt x="1424" y="3643"/>
                  </a:lnTo>
                  <a:lnTo>
                    <a:pt x="1545" y="3709"/>
                  </a:lnTo>
                  <a:lnTo>
                    <a:pt x="1667" y="3774"/>
                  </a:lnTo>
                  <a:lnTo>
                    <a:pt x="1787" y="3839"/>
                  </a:lnTo>
                  <a:lnTo>
                    <a:pt x="1907" y="3902"/>
                  </a:lnTo>
                  <a:lnTo>
                    <a:pt x="1907" y="0"/>
                  </a:lnTo>
                  <a:close/>
                </a:path>
              </a:pathLst>
            </a:custGeom>
            <a:solidFill>
              <a:srgbClr val="FFFFFF"/>
            </a:solidFill>
            <a:ln w="9525">
              <a:noFill/>
              <a:round/>
              <a:headEnd/>
              <a:tailEnd/>
            </a:ln>
          </p:spPr>
          <p:txBody>
            <a:bodyPr/>
            <a:lstStyle/>
            <a:p>
              <a:endParaRPr lang="en-US"/>
            </a:p>
          </p:txBody>
        </p:sp>
        <p:sp>
          <p:nvSpPr>
            <p:cNvPr id="13466" name="Freeform 154"/>
            <p:cNvSpPr>
              <a:spLocks noChangeAspect="1"/>
            </p:cNvSpPr>
            <p:nvPr/>
          </p:nvSpPr>
          <p:spPr bwMode="black">
            <a:xfrm>
              <a:off x="3456" y="833"/>
              <a:ext cx="1923" cy="912"/>
            </a:xfrm>
            <a:custGeom>
              <a:avLst/>
              <a:gdLst/>
              <a:ahLst/>
              <a:cxnLst>
                <a:cxn ang="0">
                  <a:pos x="11617" y="2146"/>
                </a:cxn>
                <a:cxn ang="0">
                  <a:pos x="9384" y="1019"/>
                </a:cxn>
                <a:cxn ang="0">
                  <a:pos x="8590" y="876"/>
                </a:cxn>
                <a:cxn ang="0">
                  <a:pos x="7732" y="578"/>
                </a:cxn>
                <a:cxn ang="0">
                  <a:pos x="7705" y="650"/>
                </a:cxn>
                <a:cxn ang="0">
                  <a:pos x="8575" y="949"/>
                </a:cxn>
                <a:cxn ang="0">
                  <a:pos x="9384" y="4295"/>
                </a:cxn>
                <a:cxn ang="0">
                  <a:pos x="6656" y="5446"/>
                </a:cxn>
                <a:cxn ang="0">
                  <a:pos x="7340" y="5750"/>
                </a:cxn>
                <a:cxn ang="0">
                  <a:pos x="7864" y="5971"/>
                </a:cxn>
                <a:cxn ang="0">
                  <a:pos x="8073" y="5154"/>
                </a:cxn>
                <a:cxn ang="0">
                  <a:pos x="9498" y="6587"/>
                </a:cxn>
                <a:cxn ang="0">
                  <a:pos x="10713" y="6974"/>
                </a:cxn>
                <a:cxn ang="0">
                  <a:pos x="11459" y="2154"/>
                </a:cxn>
                <a:cxn ang="0">
                  <a:pos x="11979" y="7324"/>
                </a:cxn>
                <a:cxn ang="0">
                  <a:pos x="12793" y="7509"/>
                </a:cxn>
                <a:cxn ang="0">
                  <a:pos x="13562" y="7651"/>
                </a:cxn>
                <a:cxn ang="0">
                  <a:pos x="14277" y="7745"/>
                </a:cxn>
                <a:cxn ang="0">
                  <a:pos x="14933" y="7788"/>
                </a:cxn>
                <a:cxn ang="0">
                  <a:pos x="13979" y="3555"/>
                </a:cxn>
                <a:cxn ang="0">
                  <a:pos x="15315" y="4496"/>
                </a:cxn>
                <a:cxn ang="0">
                  <a:pos x="16333" y="5414"/>
                </a:cxn>
                <a:cxn ang="0">
                  <a:pos x="16975" y="6261"/>
                </a:cxn>
                <a:cxn ang="0">
                  <a:pos x="17177" y="6995"/>
                </a:cxn>
                <a:cxn ang="0">
                  <a:pos x="16710" y="7684"/>
                </a:cxn>
                <a:cxn ang="0">
                  <a:pos x="15303" y="7988"/>
                </a:cxn>
                <a:cxn ang="0">
                  <a:pos x="13197" y="7799"/>
                </a:cxn>
                <a:cxn ang="0">
                  <a:pos x="10616" y="7179"/>
                </a:cxn>
                <a:cxn ang="0">
                  <a:pos x="7782" y="6187"/>
                </a:cxn>
                <a:cxn ang="0">
                  <a:pos x="6982" y="5859"/>
                </a:cxn>
                <a:cxn ang="0">
                  <a:pos x="6115" y="5456"/>
                </a:cxn>
                <a:cxn ang="0">
                  <a:pos x="5210" y="4990"/>
                </a:cxn>
                <a:cxn ang="0">
                  <a:pos x="4302" y="4475"/>
                </a:cxn>
                <a:cxn ang="0">
                  <a:pos x="3311" y="3869"/>
                </a:cxn>
                <a:cxn ang="0">
                  <a:pos x="1877" y="2799"/>
                </a:cxn>
                <a:cxn ang="0">
                  <a:pos x="857" y="1789"/>
                </a:cxn>
                <a:cxn ang="0">
                  <a:pos x="288" y="893"/>
                </a:cxn>
                <a:cxn ang="0">
                  <a:pos x="201" y="168"/>
                </a:cxn>
                <a:cxn ang="0">
                  <a:pos x="140" y="185"/>
                </a:cxn>
                <a:cxn ang="0">
                  <a:pos x="21" y="490"/>
                </a:cxn>
                <a:cxn ang="0">
                  <a:pos x="118" y="1238"/>
                </a:cxn>
                <a:cxn ang="0">
                  <a:pos x="685" y="2122"/>
                </a:cxn>
                <a:cxn ang="0">
                  <a:pos x="1710" y="3110"/>
                </a:cxn>
                <a:cxn ang="0">
                  <a:pos x="3188" y="4172"/>
                </a:cxn>
                <a:cxn ang="0">
                  <a:pos x="5753" y="5597"/>
                </a:cxn>
                <a:cxn ang="0">
                  <a:pos x="6253" y="8051"/>
                </a:cxn>
                <a:cxn ang="0">
                  <a:pos x="8451" y="6776"/>
                </a:cxn>
                <a:cxn ang="0">
                  <a:pos x="11299" y="7679"/>
                </a:cxn>
                <a:cxn ang="0">
                  <a:pos x="11859" y="7818"/>
                </a:cxn>
                <a:cxn ang="0">
                  <a:pos x="14044" y="8168"/>
                </a:cxn>
                <a:cxn ang="0">
                  <a:pos x="15231" y="8195"/>
                </a:cxn>
                <a:cxn ang="0">
                  <a:pos x="16193" y="8053"/>
                </a:cxn>
                <a:cxn ang="0">
                  <a:pos x="16885" y="7738"/>
                </a:cxn>
                <a:cxn ang="0">
                  <a:pos x="17266" y="7236"/>
                </a:cxn>
                <a:cxn ang="0">
                  <a:pos x="17215" y="6530"/>
                </a:cxn>
                <a:cxn ang="0">
                  <a:pos x="16685" y="5681"/>
                </a:cxn>
                <a:cxn ang="0">
                  <a:pos x="15734" y="4737"/>
                </a:cxn>
                <a:cxn ang="0">
                  <a:pos x="14423" y="3747"/>
                </a:cxn>
              </a:cxnLst>
              <a:rect l="0" t="0" r="r" b="b"/>
              <a:pathLst>
                <a:path w="17307" h="8203">
                  <a:moveTo>
                    <a:pt x="13766" y="3320"/>
                  </a:moveTo>
                  <a:lnTo>
                    <a:pt x="13766" y="1019"/>
                  </a:lnTo>
                  <a:lnTo>
                    <a:pt x="11859" y="1019"/>
                  </a:lnTo>
                  <a:lnTo>
                    <a:pt x="11859" y="2271"/>
                  </a:lnTo>
                  <a:lnTo>
                    <a:pt x="11777" y="2228"/>
                  </a:lnTo>
                  <a:lnTo>
                    <a:pt x="11697" y="2186"/>
                  </a:lnTo>
                  <a:lnTo>
                    <a:pt x="11617" y="2146"/>
                  </a:lnTo>
                  <a:lnTo>
                    <a:pt x="11538" y="2106"/>
                  </a:lnTo>
                  <a:lnTo>
                    <a:pt x="11459" y="2066"/>
                  </a:lnTo>
                  <a:lnTo>
                    <a:pt x="11379" y="2028"/>
                  </a:lnTo>
                  <a:lnTo>
                    <a:pt x="11299" y="1989"/>
                  </a:lnTo>
                  <a:lnTo>
                    <a:pt x="11218" y="1951"/>
                  </a:lnTo>
                  <a:lnTo>
                    <a:pt x="11218" y="1019"/>
                  </a:lnTo>
                  <a:lnTo>
                    <a:pt x="9384" y="1019"/>
                  </a:lnTo>
                  <a:lnTo>
                    <a:pt x="9384" y="1179"/>
                  </a:lnTo>
                  <a:lnTo>
                    <a:pt x="9247" y="1125"/>
                  </a:lnTo>
                  <a:lnTo>
                    <a:pt x="9113" y="1073"/>
                  </a:lnTo>
                  <a:lnTo>
                    <a:pt x="8980" y="1022"/>
                  </a:lnTo>
                  <a:lnTo>
                    <a:pt x="8848" y="971"/>
                  </a:lnTo>
                  <a:lnTo>
                    <a:pt x="8718" y="923"/>
                  </a:lnTo>
                  <a:lnTo>
                    <a:pt x="8590" y="876"/>
                  </a:lnTo>
                  <a:lnTo>
                    <a:pt x="8463" y="830"/>
                  </a:lnTo>
                  <a:lnTo>
                    <a:pt x="8337" y="784"/>
                  </a:lnTo>
                  <a:lnTo>
                    <a:pt x="8213" y="741"/>
                  </a:lnTo>
                  <a:lnTo>
                    <a:pt x="8090" y="698"/>
                  </a:lnTo>
                  <a:lnTo>
                    <a:pt x="7969" y="657"/>
                  </a:lnTo>
                  <a:lnTo>
                    <a:pt x="7850" y="616"/>
                  </a:lnTo>
                  <a:lnTo>
                    <a:pt x="7732" y="578"/>
                  </a:lnTo>
                  <a:lnTo>
                    <a:pt x="7616" y="539"/>
                  </a:lnTo>
                  <a:lnTo>
                    <a:pt x="7502" y="502"/>
                  </a:lnTo>
                  <a:lnTo>
                    <a:pt x="7389" y="466"/>
                  </a:lnTo>
                  <a:lnTo>
                    <a:pt x="7360" y="539"/>
                  </a:lnTo>
                  <a:lnTo>
                    <a:pt x="7472" y="574"/>
                  </a:lnTo>
                  <a:lnTo>
                    <a:pt x="7588" y="612"/>
                  </a:lnTo>
                  <a:lnTo>
                    <a:pt x="7705" y="650"/>
                  </a:lnTo>
                  <a:lnTo>
                    <a:pt x="7823" y="689"/>
                  </a:lnTo>
                  <a:lnTo>
                    <a:pt x="7944" y="729"/>
                  </a:lnTo>
                  <a:lnTo>
                    <a:pt x="8066" y="771"/>
                  </a:lnTo>
                  <a:lnTo>
                    <a:pt x="8191" y="813"/>
                  </a:lnTo>
                  <a:lnTo>
                    <a:pt x="8317" y="858"/>
                  </a:lnTo>
                  <a:lnTo>
                    <a:pt x="8445" y="902"/>
                  </a:lnTo>
                  <a:lnTo>
                    <a:pt x="8575" y="949"/>
                  </a:lnTo>
                  <a:lnTo>
                    <a:pt x="8705" y="996"/>
                  </a:lnTo>
                  <a:lnTo>
                    <a:pt x="8837" y="1045"/>
                  </a:lnTo>
                  <a:lnTo>
                    <a:pt x="8973" y="1095"/>
                  </a:lnTo>
                  <a:lnTo>
                    <a:pt x="9108" y="1145"/>
                  </a:lnTo>
                  <a:lnTo>
                    <a:pt x="9245" y="1198"/>
                  </a:lnTo>
                  <a:lnTo>
                    <a:pt x="9384" y="1253"/>
                  </a:lnTo>
                  <a:lnTo>
                    <a:pt x="9384" y="4295"/>
                  </a:lnTo>
                  <a:lnTo>
                    <a:pt x="8205" y="1019"/>
                  </a:lnTo>
                  <a:lnTo>
                    <a:pt x="6253" y="1019"/>
                  </a:lnTo>
                  <a:lnTo>
                    <a:pt x="6253" y="5256"/>
                  </a:lnTo>
                  <a:lnTo>
                    <a:pt x="6354" y="5304"/>
                  </a:lnTo>
                  <a:lnTo>
                    <a:pt x="6456" y="5352"/>
                  </a:lnTo>
                  <a:lnTo>
                    <a:pt x="6556" y="5400"/>
                  </a:lnTo>
                  <a:lnTo>
                    <a:pt x="6656" y="5446"/>
                  </a:lnTo>
                  <a:lnTo>
                    <a:pt x="6756" y="5493"/>
                  </a:lnTo>
                  <a:lnTo>
                    <a:pt x="6856" y="5537"/>
                  </a:lnTo>
                  <a:lnTo>
                    <a:pt x="6954" y="5581"/>
                  </a:lnTo>
                  <a:lnTo>
                    <a:pt x="7053" y="5625"/>
                  </a:lnTo>
                  <a:lnTo>
                    <a:pt x="7149" y="5668"/>
                  </a:lnTo>
                  <a:lnTo>
                    <a:pt x="7245" y="5709"/>
                  </a:lnTo>
                  <a:lnTo>
                    <a:pt x="7340" y="5750"/>
                  </a:lnTo>
                  <a:lnTo>
                    <a:pt x="7434" y="5790"/>
                  </a:lnTo>
                  <a:lnTo>
                    <a:pt x="7527" y="5829"/>
                  </a:lnTo>
                  <a:lnTo>
                    <a:pt x="7618" y="5867"/>
                  </a:lnTo>
                  <a:lnTo>
                    <a:pt x="7708" y="5904"/>
                  </a:lnTo>
                  <a:lnTo>
                    <a:pt x="7797" y="5941"/>
                  </a:lnTo>
                  <a:lnTo>
                    <a:pt x="7830" y="5956"/>
                  </a:lnTo>
                  <a:lnTo>
                    <a:pt x="7864" y="5971"/>
                  </a:lnTo>
                  <a:lnTo>
                    <a:pt x="7900" y="5985"/>
                  </a:lnTo>
                  <a:lnTo>
                    <a:pt x="7935" y="5998"/>
                  </a:lnTo>
                  <a:lnTo>
                    <a:pt x="7970" y="6012"/>
                  </a:lnTo>
                  <a:lnTo>
                    <a:pt x="8006" y="6026"/>
                  </a:lnTo>
                  <a:lnTo>
                    <a:pt x="8040" y="6041"/>
                  </a:lnTo>
                  <a:lnTo>
                    <a:pt x="8073" y="6056"/>
                  </a:lnTo>
                  <a:lnTo>
                    <a:pt x="8073" y="5154"/>
                  </a:lnTo>
                  <a:lnTo>
                    <a:pt x="8437" y="6202"/>
                  </a:lnTo>
                  <a:lnTo>
                    <a:pt x="8615" y="6269"/>
                  </a:lnTo>
                  <a:lnTo>
                    <a:pt x="8792" y="6335"/>
                  </a:lnTo>
                  <a:lnTo>
                    <a:pt x="8969" y="6400"/>
                  </a:lnTo>
                  <a:lnTo>
                    <a:pt x="9146" y="6464"/>
                  </a:lnTo>
                  <a:lnTo>
                    <a:pt x="9322" y="6526"/>
                  </a:lnTo>
                  <a:lnTo>
                    <a:pt x="9498" y="6587"/>
                  </a:lnTo>
                  <a:lnTo>
                    <a:pt x="9675" y="6646"/>
                  </a:lnTo>
                  <a:lnTo>
                    <a:pt x="9849" y="6704"/>
                  </a:lnTo>
                  <a:lnTo>
                    <a:pt x="10024" y="6760"/>
                  </a:lnTo>
                  <a:lnTo>
                    <a:pt x="10197" y="6817"/>
                  </a:lnTo>
                  <a:lnTo>
                    <a:pt x="10370" y="6870"/>
                  </a:lnTo>
                  <a:lnTo>
                    <a:pt x="10542" y="6923"/>
                  </a:lnTo>
                  <a:lnTo>
                    <a:pt x="10713" y="6974"/>
                  </a:lnTo>
                  <a:lnTo>
                    <a:pt x="10882" y="7023"/>
                  </a:lnTo>
                  <a:lnTo>
                    <a:pt x="11051" y="7072"/>
                  </a:lnTo>
                  <a:lnTo>
                    <a:pt x="11218" y="7120"/>
                  </a:lnTo>
                  <a:lnTo>
                    <a:pt x="11218" y="2038"/>
                  </a:lnTo>
                  <a:lnTo>
                    <a:pt x="11299" y="2077"/>
                  </a:lnTo>
                  <a:lnTo>
                    <a:pt x="11379" y="2115"/>
                  </a:lnTo>
                  <a:lnTo>
                    <a:pt x="11459" y="2154"/>
                  </a:lnTo>
                  <a:lnTo>
                    <a:pt x="11538" y="2193"/>
                  </a:lnTo>
                  <a:lnTo>
                    <a:pt x="11617" y="2233"/>
                  </a:lnTo>
                  <a:lnTo>
                    <a:pt x="11697" y="2274"/>
                  </a:lnTo>
                  <a:lnTo>
                    <a:pt x="11777" y="2316"/>
                  </a:lnTo>
                  <a:lnTo>
                    <a:pt x="11859" y="2359"/>
                  </a:lnTo>
                  <a:lnTo>
                    <a:pt x="11859" y="7294"/>
                  </a:lnTo>
                  <a:lnTo>
                    <a:pt x="11979" y="7324"/>
                  </a:lnTo>
                  <a:lnTo>
                    <a:pt x="12098" y="7352"/>
                  </a:lnTo>
                  <a:lnTo>
                    <a:pt x="12215" y="7380"/>
                  </a:lnTo>
                  <a:lnTo>
                    <a:pt x="12332" y="7407"/>
                  </a:lnTo>
                  <a:lnTo>
                    <a:pt x="12449" y="7434"/>
                  </a:lnTo>
                  <a:lnTo>
                    <a:pt x="12565" y="7460"/>
                  </a:lnTo>
                  <a:lnTo>
                    <a:pt x="12680" y="7484"/>
                  </a:lnTo>
                  <a:lnTo>
                    <a:pt x="12793" y="7509"/>
                  </a:lnTo>
                  <a:lnTo>
                    <a:pt x="12906" y="7532"/>
                  </a:lnTo>
                  <a:lnTo>
                    <a:pt x="13018" y="7553"/>
                  </a:lnTo>
                  <a:lnTo>
                    <a:pt x="13128" y="7575"/>
                  </a:lnTo>
                  <a:lnTo>
                    <a:pt x="13239" y="7595"/>
                  </a:lnTo>
                  <a:lnTo>
                    <a:pt x="13347" y="7615"/>
                  </a:lnTo>
                  <a:lnTo>
                    <a:pt x="13455" y="7633"/>
                  </a:lnTo>
                  <a:lnTo>
                    <a:pt x="13562" y="7651"/>
                  </a:lnTo>
                  <a:lnTo>
                    <a:pt x="13667" y="7667"/>
                  </a:lnTo>
                  <a:lnTo>
                    <a:pt x="13772" y="7682"/>
                  </a:lnTo>
                  <a:lnTo>
                    <a:pt x="13876" y="7697"/>
                  </a:lnTo>
                  <a:lnTo>
                    <a:pt x="13978" y="7710"/>
                  </a:lnTo>
                  <a:lnTo>
                    <a:pt x="14079" y="7723"/>
                  </a:lnTo>
                  <a:lnTo>
                    <a:pt x="14179" y="7735"/>
                  </a:lnTo>
                  <a:lnTo>
                    <a:pt x="14277" y="7745"/>
                  </a:lnTo>
                  <a:lnTo>
                    <a:pt x="14375" y="7755"/>
                  </a:lnTo>
                  <a:lnTo>
                    <a:pt x="14471" y="7763"/>
                  </a:lnTo>
                  <a:lnTo>
                    <a:pt x="14566" y="7770"/>
                  </a:lnTo>
                  <a:lnTo>
                    <a:pt x="14659" y="7776"/>
                  </a:lnTo>
                  <a:lnTo>
                    <a:pt x="14752" y="7782"/>
                  </a:lnTo>
                  <a:lnTo>
                    <a:pt x="14843" y="7785"/>
                  </a:lnTo>
                  <a:lnTo>
                    <a:pt x="14933" y="7788"/>
                  </a:lnTo>
                  <a:lnTo>
                    <a:pt x="15020" y="7789"/>
                  </a:lnTo>
                  <a:lnTo>
                    <a:pt x="15107" y="7790"/>
                  </a:lnTo>
                  <a:lnTo>
                    <a:pt x="15192" y="7789"/>
                  </a:lnTo>
                  <a:lnTo>
                    <a:pt x="15192" y="6392"/>
                  </a:lnTo>
                  <a:lnTo>
                    <a:pt x="13766" y="6392"/>
                  </a:lnTo>
                  <a:lnTo>
                    <a:pt x="13766" y="3421"/>
                  </a:lnTo>
                  <a:lnTo>
                    <a:pt x="13979" y="3555"/>
                  </a:lnTo>
                  <a:lnTo>
                    <a:pt x="14186" y="3690"/>
                  </a:lnTo>
                  <a:lnTo>
                    <a:pt x="14390" y="3825"/>
                  </a:lnTo>
                  <a:lnTo>
                    <a:pt x="14587" y="3959"/>
                  </a:lnTo>
                  <a:lnTo>
                    <a:pt x="14777" y="4094"/>
                  </a:lnTo>
                  <a:lnTo>
                    <a:pt x="14963" y="4228"/>
                  </a:lnTo>
                  <a:lnTo>
                    <a:pt x="15141" y="4363"/>
                  </a:lnTo>
                  <a:lnTo>
                    <a:pt x="15315" y="4496"/>
                  </a:lnTo>
                  <a:lnTo>
                    <a:pt x="15481" y="4631"/>
                  </a:lnTo>
                  <a:lnTo>
                    <a:pt x="15641" y="4764"/>
                  </a:lnTo>
                  <a:lnTo>
                    <a:pt x="15794" y="4896"/>
                  </a:lnTo>
                  <a:lnTo>
                    <a:pt x="15940" y="5027"/>
                  </a:lnTo>
                  <a:lnTo>
                    <a:pt x="16078" y="5156"/>
                  </a:lnTo>
                  <a:lnTo>
                    <a:pt x="16210" y="5286"/>
                  </a:lnTo>
                  <a:lnTo>
                    <a:pt x="16333" y="5414"/>
                  </a:lnTo>
                  <a:lnTo>
                    <a:pt x="16450" y="5539"/>
                  </a:lnTo>
                  <a:lnTo>
                    <a:pt x="16558" y="5665"/>
                  </a:lnTo>
                  <a:lnTo>
                    <a:pt x="16659" y="5788"/>
                  </a:lnTo>
                  <a:lnTo>
                    <a:pt x="16751" y="5909"/>
                  </a:lnTo>
                  <a:lnTo>
                    <a:pt x="16834" y="6028"/>
                  </a:lnTo>
                  <a:lnTo>
                    <a:pt x="16909" y="6146"/>
                  </a:lnTo>
                  <a:lnTo>
                    <a:pt x="16975" y="6261"/>
                  </a:lnTo>
                  <a:lnTo>
                    <a:pt x="17032" y="6373"/>
                  </a:lnTo>
                  <a:lnTo>
                    <a:pt x="17081" y="6485"/>
                  </a:lnTo>
                  <a:lnTo>
                    <a:pt x="17119" y="6592"/>
                  </a:lnTo>
                  <a:lnTo>
                    <a:pt x="17148" y="6698"/>
                  </a:lnTo>
                  <a:lnTo>
                    <a:pt x="17167" y="6799"/>
                  </a:lnTo>
                  <a:lnTo>
                    <a:pt x="17177" y="6899"/>
                  </a:lnTo>
                  <a:lnTo>
                    <a:pt x="17177" y="6995"/>
                  </a:lnTo>
                  <a:lnTo>
                    <a:pt x="17166" y="7088"/>
                  </a:lnTo>
                  <a:lnTo>
                    <a:pt x="17146" y="7178"/>
                  </a:lnTo>
                  <a:lnTo>
                    <a:pt x="17114" y="7265"/>
                  </a:lnTo>
                  <a:lnTo>
                    <a:pt x="17044" y="7387"/>
                  </a:lnTo>
                  <a:lnTo>
                    <a:pt x="16952" y="7497"/>
                  </a:lnTo>
                  <a:lnTo>
                    <a:pt x="16841" y="7597"/>
                  </a:lnTo>
                  <a:lnTo>
                    <a:pt x="16710" y="7684"/>
                  </a:lnTo>
                  <a:lnTo>
                    <a:pt x="16560" y="7760"/>
                  </a:lnTo>
                  <a:lnTo>
                    <a:pt x="16392" y="7825"/>
                  </a:lnTo>
                  <a:lnTo>
                    <a:pt x="16207" y="7879"/>
                  </a:lnTo>
                  <a:lnTo>
                    <a:pt x="16005" y="7921"/>
                  </a:lnTo>
                  <a:lnTo>
                    <a:pt x="15786" y="7954"/>
                  </a:lnTo>
                  <a:lnTo>
                    <a:pt x="15551" y="7976"/>
                  </a:lnTo>
                  <a:lnTo>
                    <a:pt x="15303" y="7988"/>
                  </a:lnTo>
                  <a:lnTo>
                    <a:pt x="15040" y="7990"/>
                  </a:lnTo>
                  <a:lnTo>
                    <a:pt x="14763" y="7982"/>
                  </a:lnTo>
                  <a:lnTo>
                    <a:pt x="14473" y="7964"/>
                  </a:lnTo>
                  <a:lnTo>
                    <a:pt x="14170" y="7936"/>
                  </a:lnTo>
                  <a:lnTo>
                    <a:pt x="13856" y="7899"/>
                  </a:lnTo>
                  <a:lnTo>
                    <a:pt x="13532" y="7854"/>
                  </a:lnTo>
                  <a:lnTo>
                    <a:pt x="13197" y="7799"/>
                  </a:lnTo>
                  <a:lnTo>
                    <a:pt x="12852" y="7736"/>
                  </a:lnTo>
                  <a:lnTo>
                    <a:pt x="12498" y="7664"/>
                  </a:lnTo>
                  <a:lnTo>
                    <a:pt x="12135" y="7583"/>
                  </a:lnTo>
                  <a:lnTo>
                    <a:pt x="11766" y="7494"/>
                  </a:lnTo>
                  <a:lnTo>
                    <a:pt x="11389" y="7396"/>
                  </a:lnTo>
                  <a:lnTo>
                    <a:pt x="11005" y="7292"/>
                  </a:lnTo>
                  <a:lnTo>
                    <a:pt x="10616" y="7179"/>
                  </a:lnTo>
                  <a:lnTo>
                    <a:pt x="10221" y="7058"/>
                  </a:lnTo>
                  <a:lnTo>
                    <a:pt x="9822" y="6930"/>
                  </a:lnTo>
                  <a:lnTo>
                    <a:pt x="9419" y="6796"/>
                  </a:lnTo>
                  <a:lnTo>
                    <a:pt x="9013" y="6653"/>
                  </a:lnTo>
                  <a:lnTo>
                    <a:pt x="8604" y="6505"/>
                  </a:lnTo>
                  <a:lnTo>
                    <a:pt x="8194" y="6349"/>
                  </a:lnTo>
                  <a:lnTo>
                    <a:pt x="7782" y="6187"/>
                  </a:lnTo>
                  <a:lnTo>
                    <a:pt x="7673" y="6146"/>
                  </a:lnTo>
                  <a:lnTo>
                    <a:pt x="7562" y="6102"/>
                  </a:lnTo>
                  <a:lnTo>
                    <a:pt x="7450" y="6056"/>
                  </a:lnTo>
                  <a:lnTo>
                    <a:pt x="7335" y="6010"/>
                  </a:lnTo>
                  <a:lnTo>
                    <a:pt x="7219" y="5961"/>
                  </a:lnTo>
                  <a:lnTo>
                    <a:pt x="7101" y="5911"/>
                  </a:lnTo>
                  <a:lnTo>
                    <a:pt x="6982" y="5859"/>
                  </a:lnTo>
                  <a:lnTo>
                    <a:pt x="6862" y="5805"/>
                  </a:lnTo>
                  <a:lnTo>
                    <a:pt x="6740" y="5751"/>
                  </a:lnTo>
                  <a:lnTo>
                    <a:pt x="6617" y="5695"/>
                  </a:lnTo>
                  <a:lnTo>
                    <a:pt x="6492" y="5637"/>
                  </a:lnTo>
                  <a:lnTo>
                    <a:pt x="6368" y="5578"/>
                  </a:lnTo>
                  <a:lnTo>
                    <a:pt x="6241" y="5518"/>
                  </a:lnTo>
                  <a:lnTo>
                    <a:pt x="6115" y="5456"/>
                  </a:lnTo>
                  <a:lnTo>
                    <a:pt x="5987" y="5393"/>
                  </a:lnTo>
                  <a:lnTo>
                    <a:pt x="5858" y="5328"/>
                  </a:lnTo>
                  <a:lnTo>
                    <a:pt x="5730" y="5263"/>
                  </a:lnTo>
                  <a:lnTo>
                    <a:pt x="5600" y="5196"/>
                  </a:lnTo>
                  <a:lnTo>
                    <a:pt x="5470" y="5129"/>
                  </a:lnTo>
                  <a:lnTo>
                    <a:pt x="5340" y="5060"/>
                  </a:lnTo>
                  <a:lnTo>
                    <a:pt x="5210" y="4990"/>
                  </a:lnTo>
                  <a:lnTo>
                    <a:pt x="5080" y="4919"/>
                  </a:lnTo>
                  <a:lnTo>
                    <a:pt x="4950" y="4848"/>
                  </a:lnTo>
                  <a:lnTo>
                    <a:pt x="4819" y="4774"/>
                  </a:lnTo>
                  <a:lnTo>
                    <a:pt x="4689" y="4701"/>
                  </a:lnTo>
                  <a:lnTo>
                    <a:pt x="4559" y="4626"/>
                  </a:lnTo>
                  <a:lnTo>
                    <a:pt x="4431" y="4552"/>
                  </a:lnTo>
                  <a:lnTo>
                    <a:pt x="4302" y="4475"/>
                  </a:lnTo>
                  <a:lnTo>
                    <a:pt x="4173" y="4398"/>
                  </a:lnTo>
                  <a:lnTo>
                    <a:pt x="4046" y="4321"/>
                  </a:lnTo>
                  <a:lnTo>
                    <a:pt x="3919" y="4242"/>
                  </a:lnTo>
                  <a:lnTo>
                    <a:pt x="3792" y="4163"/>
                  </a:lnTo>
                  <a:lnTo>
                    <a:pt x="3792" y="4178"/>
                  </a:lnTo>
                  <a:lnTo>
                    <a:pt x="3548" y="4024"/>
                  </a:lnTo>
                  <a:lnTo>
                    <a:pt x="3311" y="3869"/>
                  </a:lnTo>
                  <a:lnTo>
                    <a:pt x="3082" y="3716"/>
                  </a:lnTo>
                  <a:lnTo>
                    <a:pt x="2861" y="3561"/>
                  </a:lnTo>
                  <a:lnTo>
                    <a:pt x="2648" y="3407"/>
                  </a:lnTo>
                  <a:lnTo>
                    <a:pt x="2442" y="3255"/>
                  </a:lnTo>
                  <a:lnTo>
                    <a:pt x="2246" y="3102"/>
                  </a:lnTo>
                  <a:lnTo>
                    <a:pt x="2056" y="2951"/>
                  </a:lnTo>
                  <a:lnTo>
                    <a:pt x="1877" y="2799"/>
                  </a:lnTo>
                  <a:lnTo>
                    <a:pt x="1705" y="2650"/>
                  </a:lnTo>
                  <a:lnTo>
                    <a:pt x="1541" y="2503"/>
                  </a:lnTo>
                  <a:lnTo>
                    <a:pt x="1387" y="2356"/>
                  </a:lnTo>
                  <a:lnTo>
                    <a:pt x="1241" y="2211"/>
                  </a:lnTo>
                  <a:lnTo>
                    <a:pt x="1104" y="2068"/>
                  </a:lnTo>
                  <a:lnTo>
                    <a:pt x="976" y="1927"/>
                  </a:lnTo>
                  <a:lnTo>
                    <a:pt x="857" y="1789"/>
                  </a:lnTo>
                  <a:lnTo>
                    <a:pt x="747" y="1653"/>
                  </a:lnTo>
                  <a:lnTo>
                    <a:pt x="647" y="1519"/>
                  </a:lnTo>
                  <a:lnTo>
                    <a:pt x="556" y="1388"/>
                  </a:lnTo>
                  <a:lnTo>
                    <a:pt x="475" y="1259"/>
                  </a:lnTo>
                  <a:lnTo>
                    <a:pt x="402" y="1135"/>
                  </a:lnTo>
                  <a:lnTo>
                    <a:pt x="340" y="1012"/>
                  </a:lnTo>
                  <a:lnTo>
                    <a:pt x="288" y="893"/>
                  </a:lnTo>
                  <a:lnTo>
                    <a:pt x="244" y="778"/>
                  </a:lnTo>
                  <a:lnTo>
                    <a:pt x="212" y="666"/>
                  </a:lnTo>
                  <a:lnTo>
                    <a:pt x="189" y="558"/>
                  </a:lnTo>
                  <a:lnTo>
                    <a:pt x="176" y="454"/>
                  </a:lnTo>
                  <a:lnTo>
                    <a:pt x="174" y="355"/>
                  </a:lnTo>
                  <a:lnTo>
                    <a:pt x="182" y="260"/>
                  </a:lnTo>
                  <a:lnTo>
                    <a:pt x="201" y="168"/>
                  </a:lnTo>
                  <a:lnTo>
                    <a:pt x="229" y="82"/>
                  </a:lnTo>
                  <a:lnTo>
                    <a:pt x="269" y="0"/>
                  </a:lnTo>
                  <a:lnTo>
                    <a:pt x="242" y="38"/>
                  </a:lnTo>
                  <a:lnTo>
                    <a:pt x="215" y="75"/>
                  </a:lnTo>
                  <a:lnTo>
                    <a:pt x="189" y="111"/>
                  </a:lnTo>
                  <a:lnTo>
                    <a:pt x="163" y="147"/>
                  </a:lnTo>
                  <a:lnTo>
                    <a:pt x="140" y="185"/>
                  </a:lnTo>
                  <a:lnTo>
                    <a:pt x="118" y="223"/>
                  </a:lnTo>
                  <a:lnTo>
                    <a:pt x="107" y="243"/>
                  </a:lnTo>
                  <a:lnTo>
                    <a:pt x="97" y="264"/>
                  </a:lnTo>
                  <a:lnTo>
                    <a:pt x="89" y="284"/>
                  </a:lnTo>
                  <a:lnTo>
                    <a:pt x="80" y="306"/>
                  </a:lnTo>
                  <a:lnTo>
                    <a:pt x="45" y="396"/>
                  </a:lnTo>
                  <a:lnTo>
                    <a:pt x="21" y="490"/>
                  </a:lnTo>
                  <a:lnTo>
                    <a:pt x="5" y="587"/>
                  </a:lnTo>
                  <a:lnTo>
                    <a:pt x="0" y="688"/>
                  </a:lnTo>
                  <a:lnTo>
                    <a:pt x="4" y="793"/>
                  </a:lnTo>
                  <a:lnTo>
                    <a:pt x="18" y="899"/>
                  </a:lnTo>
                  <a:lnTo>
                    <a:pt x="42" y="1009"/>
                  </a:lnTo>
                  <a:lnTo>
                    <a:pt x="75" y="1123"/>
                  </a:lnTo>
                  <a:lnTo>
                    <a:pt x="118" y="1238"/>
                  </a:lnTo>
                  <a:lnTo>
                    <a:pt x="170" y="1357"/>
                  </a:lnTo>
                  <a:lnTo>
                    <a:pt x="233" y="1479"/>
                  </a:lnTo>
                  <a:lnTo>
                    <a:pt x="304" y="1602"/>
                  </a:lnTo>
                  <a:lnTo>
                    <a:pt x="385" y="1728"/>
                  </a:lnTo>
                  <a:lnTo>
                    <a:pt x="475" y="1857"/>
                  </a:lnTo>
                  <a:lnTo>
                    <a:pt x="575" y="1989"/>
                  </a:lnTo>
                  <a:lnTo>
                    <a:pt x="685" y="2122"/>
                  </a:lnTo>
                  <a:lnTo>
                    <a:pt x="803" y="2257"/>
                  </a:lnTo>
                  <a:lnTo>
                    <a:pt x="931" y="2395"/>
                  </a:lnTo>
                  <a:lnTo>
                    <a:pt x="1069" y="2534"/>
                  </a:lnTo>
                  <a:lnTo>
                    <a:pt x="1215" y="2676"/>
                  </a:lnTo>
                  <a:lnTo>
                    <a:pt x="1370" y="2819"/>
                  </a:lnTo>
                  <a:lnTo>
                    <a:pt x="1536" y="2964"/>
                  </a:lnTo>
                  <a:lnTo>
                    <a:pt x="1710" y="3110"/>
                  </a:lnTo>
                  <a:lnTo>
                    <a:pt x="1894" y="3258"/>
                  </a:lnTo>
                  <a:lnTo>
                    <a:pt x="2087" y="3407"/>
                  </a:lnTo>
                  <a:lnTo>
                    <a:pt x="2289" y="3558"/>
                  </a:lnTo>
                  <a:lnTo>
                    <a:pt x="2500" y="3710"/>
                  </a:lnTo>
                  <a:lnTo>
                    <a:pt x="2720" y="3863"/>
                  </a:lnTo>
                  <a:lnTo>
                    <a:pt x="2949" y="4016"/>
                  </a:lnTo>
                  <a:lnTo>
                    <a:pt x="3188" y="4172"/>
                  </a:lnTo>
                  <a:lnTo>
                    <a:pt x="3434" y="4328"/>
                  </a:lnTo>
                  <a:lnTo>
                    <a:pt x="3691" y="4485"/>
                  </a:lnTo>
                  <a:lnTo>
                    <a:pt x="3691" y="8051"/>
                  </a:lnTo>
                  <a:lnTo>
                    <a:pt x="5598" y="8051"/>
                  </a:lnTo>
                  <a:lnTo>
                    <a:pt x="5598" y="5518"/>
                  </a:lnTo>
                  <a:lnTo>
                    <a:pt x="5676" y="5557"/>
                  </a:lnTo>
                  <a:lnTo>
                    <a:pt x="5753" y="5597"/>
                  </a:lnTo>
                  <a:lnTo>
                    <a:pt x="5834" y="5637"/>
                  </a:lnTo>
                  <a:lnTo>
                    <a:pt x="5915" y="5678"/>
                  </a:lnTo>
                  <a:lnTo>
                    <a:pt x="5997" y="5719"/>
                  </a:lnTo>
                  <a:lnTo>
                    <a:pt x="6081" y="5760"/>
                  </a:lnTo>
                  <a:lnTo>
                    <a:pt x="6167" y="5799"/>
                  </a:lnTo>
                  <a:lnTo>
                    <a:pt x="6253" y="5838"/>
                  </a:lnTo>
                  <a:lnTo>
                    <a:pt x="6253" y="8051"/>
                  </a:lnTo>
                  <a:lnTo>
                    <a:pt x="8073" y="8051"/>
                  </a:lnTo>
                  <a:lnTo>
                    <a:pt x="8073" y="6639"/>
                  </a:lnTo>
                  <a:lnTo>
                    <a:pt x="8149" y="6666"/>
                  </a:lnTo>
                  <a:lnTo>
                    <a:pt x="8226" y="6693"/>
                  </a:lnTo>
                  <a:lnTo>
                    <a:pt x="8302" y="6720"/>
                  </a:lnTo>
                  <a:lnTo>
                    <a:pt x="8377" y="6747"/>
                  </a:lnTo>
                  <a:lnTo>
                    <a:pt x="8451" y="6776"/>
                  </a:lnTo>
                  <a:lnTo>
                    <a:pt x="8526" y="6803"/>
                  </a:lnTo>
                  <a:lnTo>
                    <a:pt x="8598" y="6830"/>
                  </a:lnTo>
                  <a:lnTo>
                    <a:pt x="8670" y="6857"/>
                  </a:lnTo>
                  <a:lnTo>
                    <a:pt x="9093" y="8051"/>
                  </a:lnTo>
                  <a:lnTo>
                    <a:pt x="11218" y="8051"/>
                  </a:lnTo>
                  <a:lnTo>
                    <a:pt x="11218" y="7658"/>
                  </a:lnTo>
                  <a:lnTo>
                    <a:pt x="11299" y="7679"/>
                  </a:lnTo>
                  <a:lnTo>
                    <a:pt x="11379" y="7699"/>
                  </a:lnTo>
                  <a:lnTo>
                    <a:pt x="11459" y="7719"/>
                  </a:lnTo>
                  <a:lnTo>
                    <a:pt x="11538" y="7738"/>
                  </a:lnTo>
                  <a:lnTo>
                    <a:pt x="11617" y="7757"/>
                  </a:lnTo>
                  <a:lnTo>
                    <a:pt x="11697" y="7776"/>
                  </a:lnTo>
                  <a:lnTo>
                    <a:pt x="11777" y="7797"/>
                  </a:lnTo>
                  <a:lnTo>
                    <a:pt x="11859" y="7818"/>
                  </a:lnTo>
                  <a:lnTo>
                    <a:pt x="11859" y="8051"/>
                  </a:lnTo>
                  <a:lnTo>
                    <a:pt x="13082" y="8051"/>
                  </a:lnTo>
                  <a:lnTo>
                    <a:pt x="13281" y="8081"/>
                  </a:lnTo>
                  <a:lnTo>
                    <a:pt x="13477" y="8107"/>
                  </a:lnTo>
                  <a:lnTo>
                    <a:pt x="13669" y="8131"/>
                  </a:lnTo>
                  <a:lnTo>
                    <a:pt x="13857" y="8151"/>
                  </a:lnTo>
                  <a:lnTo>
                    <a:pt x="14044" y="8168"/>
                  </a:lnTo>
                  <a:lnTo>
                    <a:pt x="14225" y="8182"/>
                  </a:lnTo>
                  <a:lnTo>
                    <a:pt x="14404" y="8193"/>
                  </a:lnTo>
                  <a:lnTo>
                    <a:pt x="14577" y="8199"/>
                  </a:lnTo>
                  <a:lnTo>
                    <a:pt x="14748" y="8203"/>
                  </a:lnTo>
                  <a:lnTo>
                    <a:pt x="14913" y="8203"/>
                  </a:lnTo>
                  <a:lnTo>
                    <a:pt x="15074" y="8200"/>
                  </a:lnTo>
                  <a:lnTo>
                    <a:pt x="15231" y="8195"/>
                  </a:lnTo>
                  <a:lnTo>
                    <a:pt x="15384" y="8185"/>
                  </a:lnTo>
                  <a:lnTo>
                    <a:pt x="15531" y="8171"/>
                  </a:lnTo>
                  <a:lnTo>
                    <a:pt x="15674" y="8155"/>
                  </a:lnTo>
                  <a:lnTo>
                    <a:pt x="15811" y="8135"/>
                  </a:lnTo>
                  <a:lnTo>
                    <a:pt x="15944" y="8111"/>
                  </a:lnTo>
                  <a:lnTo>
                    <a:pt x="16071" y="8084"/>
                  </a:lnTo>
                  <a:lnTo>
                    <a:pt x="16193" y="8053"/>
                  </a:lnTo>
                  <a:lnTo>
                    <a:pt x="16310" y="8020"/>
                  </a:lnTo>
                  <a:lnTo>
                    <a:pt x="16420" y="7982"/>
                  </a:lnTo>
                  <a:lnTo>
                    <a:pt x="16525" y="7939"/>
                  </a:lnTo>
                  <a:lnTo>
                    <a:pt x="16624" y="7895"/>
                  </a:lnTo>
                  <a:lnTo>
                    <a:pt x="16717" y="7846"/>
                  </a:lnTo>
                  <a:lnTo>
                    <a:pt x="16804" y="7793"/>
                  </a:lnTo>
                  <a:lnTo>
                    <a:pt x="16885" y="7738"/>
                  </a:lnTo>
                  <a:lnTo>
                    <a:pt x="16960" y="7678"/>
                  </a:lnTo>
                  <a:lnTo>
                    <a:pt x="17028" y="7615"/>
                  </a:lnTo>
                  <a:lnTo>
                    <a:pt x="17088" y="7548"/>
                  </a:lnTo>
                  <a:lnTo>
                    <a:pt x="17143" y="7477"/>
                  </a:lnTo>
                  <a:lnTo>
                    <a:pt x="17190" y="7402"/>
                  </a:lnTo>
                  <a:lnTo>
                    <a:pt x="17231" y="7323"/>
                  </a:lnTo>
                  <a:lnTo>
                    <a:pt x="17266" y="7236"/>
                  </a:lnTo>
                  <a:lnTo>
                    <a:pt x="17291" y="7146"/>
                  </a:lnTo>
                  <a:lnTo>
                    <a:pt x="17304" y="7051"/>
                  </a:lnTo>
                  <a:lnTo>
                    <a:pt x="17307" y="6954"/>
                  </a:lnTo>
                  <a:lnTo>
                    <a:pt x="17299" y="6852"/>
                  </a:lnTo>
                  <a:lnTo>
                    <a:pt x="17281" y="6749"/>
                  </a:lnTo>
                  <a:lnTo>
                    <a:pt x="17254" y="6640"/>
                  </a:lnTo>
                  <a:lnTo>
                    <a:pt x="17215" y="6530"/>
                  </a:lnTo>
                  <a:lnTo>
                    <a:pt x="17167" y="6416"/>
                  </a:lnTo>
                  <a:lnTo>
                    <a:pt x="17110" y="6300"/>
                  </a:lnTo>
                  <a:lnTo>
                    <a:pt x="17043" y="6181"/>
                  </a:lnTo>
                  <a:lnTo>
                    <a:pt x="16967" y="6058"/>
                  </a:lnTo>
                  <a:lnTo>
                    <a:pt x="16882" y="5935"/>
                  </a:lnTo>
                  <a:lnTo>
                    <a:pt x="16788" y="5809"/>
                  </a:lnTo>
                  <a:lnTo>
                    <a:pt x="16685" y="5681"/>
                  </a:lnTo>
                  <a:lnTo>
                    <a:pt x="16574" y="5550"/>
                  </a:lnTo>
                  <a:lnTo>
                    <a:pt x="16454" y="5419"/>
                  </a:lnTo>
                  <a:lnTo>
                    <a:pt x="16326" y="5285"/>
                  </a:lnTo>
                  <a:lnTo>
                    <a:pt x="16190" y="5150"/>
                  </a:lnTo>
                  <a:lnTo>
                    <a:pt x="16046" y="5014"/>
                  </a:lnTo>
                  <a:lnTo>
                    <a:pt x="15894" y="4876"/>
                  </a:lnTo>
                  <a:lnTo>
                    <a:pt x="15734" y="4737"/>
                  </a:lnTo>
                  <a:lnTo>
                    <a:pt x="15568" y="4597"/>
                  </a:lnTo>
                  <a:lnTo>
                    <a:pt x="15395" y="4456"/>
                  </a:lnTo>
                  <a:lnTo>
                    <a:pt x="15214" y="4316"/>
                  </a:lnTo>
                  <a:lnTo>
                    <a:pt x="15026" y="4174"/>
                  </a:lnTo>
                  <a:lnTo>
                    <a:pt x="14831" y="4031"/>
                  </a:lnTo>
                  <a:lnTo>
                    <a:pt x="14631" y="3890"/>
                  </a:lnTo>
                  <a:lnTo>
                    <a:pt x="14423" y="3747"/>
                  </a:lnTo>
                  <a:lnTo>
                    <a:pt x="14210" y="3604"/>
                  </a:lnTo>
                  <a:lnTo>
                    <a:pt x="13991" y="3461"/>
                  </a:lnTo>
                  <a:lnTo>
                    <a:pt x="13766" y="3320"/>
                  </a:lnTo>
                  <a:close/>
                </a:path>
              </a:pathLst>
            </a:custGeom>
            <a:solidFill>
              <a:srgbClr val="FFFFFF"/>
            </a:solidFill>
            <a:ln w="9525">
              <a:noFill/>
              <a:round/>
              <a:headEnd/>
              <a:tailEnd/>
            </a:ln>
          </p:spPr>
          <p:txBody>
            <a:bodyPr/>
            <a:lstStyle/>
            <a:p>
              <a:endParaRPr lang="en-US"/>
            </a:p>
          </p:txBody>
        </p:sp>
      </p:grpSp>
      <p:sp>
        <p:nvSpPr>
          <p:cNvPr id="13467" name="Text Box 155"/>
          <p:cNvSpPr txBox="1">
            <a:spLocks noChangeArrowheads="1"/>
          </p:cNvSpPr>
          <p:nvPr userDrawn="1"/>
        </p:nvSpPr>
        <p:spPr bwMode="auto">
          <a:xfrm rot="16200000">
            <a:off x="-456406" y="3604419"/>
            <a:ext cx="2513012" cy="273050"/>
          </a:xfrm>
          <a:prstGeom prst="rect">
            <a:avLst/>
          </a:prstGeom>
          <a:noFill/>
          <a:ln w="9525">
            <a:noFill/>
            <a:miter lim="800000"/>
            <a:headEnd/>
            <a:tailEnd/>
          </a:ln>
          <a:effectLst/>
        </p:spPr>
        <p:txBody>
          <a:bodyPr lIns="0" tIns="0" rIns="0" bIns="0">
            <a:spAutoFit/>
          </a:bodyPr>
          <a:lstStyle/>
          <a:p>
            <a:pPr>
              <a:lnSpc>
                <a:spcPct val="85000"/>
              </a:lnSpc>
              <a:spcBef>
                <a:spcPct val="40000"/>
              </a:spcBef>
            </a:pPr>
            <a:r>
              <a:rPr lang="en-US" sz="2100" i="1">
                <a:solidFill>
                  <a:srgbClr val="85B2DB"/>
                </a:solidFill>
                <a:latin typeface="Arial" charset="0"/>
              </a:rPr>
              <a:t>www.inl.gov</a:t>
            </a:r>
          </a:p>
        </p:txBody>
      </p:sp>
      <p:grpSp>
        <p:nvGrpSpPr>
          <p:cNvPr id="13468" name="Group 156"/>
          <p:cNvGrpSpPr>
            <a:grpSpLocks/>
          </p:cNvGrpSpPr>
          <p:nvPr userDrawn="1"/>
        </p:nvGrpSpPr>
        <p:grpSpPr bwMode="auto">
          <a:xfrm>
            <a:off x="1947863" y="0"/>
            <a:ext cx="312737" cy="6858000"/>
            <a:chOff x="1227" y="0"/>
            <a:chExt cx="197" cy="4320"/>
          </a:xfrm>
        </p:grpSpPr>
        <p:sp>
          <p:nvSpPr>
            <p:cNvPr id="13469" name="Line 157"/>
            <p:cNvSpPr>
              <a:spLocks noChangeShapeType="1"/>
            </p:cNvSpPr>
            <p:nvPr userDrawn="1"/>
          </p:nvSpPr>
          <p:spPr bwMode="auto">
            <a:xfrm>
              <a:off x="1424" y="3140"/>
              <a:ext cx="0" cy="1180"/>
            </a:xfrm>
            <a:prstGeom prst="line">
              <a:avLst/>
            </a:prstGeom>
            <a:noFill/>
            <a:ln w="12700">
              <a:solidFill>
                <a:srgbClr val="FF6600"/>
              </a:solidFill>
              <a:round/>
              <a:headEnd/>
              <a:tailEnd/>
            </a:ln>
            <a:effectLst/>
          </p:spPr>
          <p:txBody>
            <a:bodyPr/>
            <a:lstStyle/>
            <a:p>
              <a:endParaRPr lang="en-US"/>
            </a:p>
          </p:txBody>
        </p:sp>
        <p:sp>
          <p:nvSpPr>
            <p:cNvPr id="13470" name="Line 158"/>
            <p:cNvSpPr>
              <a:spLocks noChangeShapeType="1"/>
            </p:cNvSpPr>
            <p:nvPr userDrawn="1"/>
          </p:nvSpPr>
          <p:spPr bwMode="auto">
            <a:xfrm flipH="1" flipV="1">
              <a:off x="1227" y="2943"/>
              <a:ext cx="195" cy="195"/>
            </a:xfrm>
            <a:prstGeom prst="line">
              <a:avLst/>
            </a:prstGeom>
            <a:noFill/>
            <a:ln w="12700">
              <a:solidFill>
                <a:srgbClr val="FF6600"/>
              </a:solidFill>
              <a:round/>
              <a:headEnd/>
              <a:tailEnd/>
            </a:ln>
            <a:effectLst/>
          </p:spPr>
          <p:txBody>
            <a:bodyPr/>
            <a:lstStyle/>
            <a:p>
              <a:endParaRPr lang="en-US"/>
            </a:p>
          </p:txBody>
        </p:sp>
        <p:sp>
          <p:nvSpPr>
            <p:cNvPr id="13471" name="Line 159"/>
            <p:cNvSpPr>
              <a:spLocks noChangeShapeType="1"/>
            </p:cNvSpPr>
            <p:nvPr userDrawn="1"/>
          </p:nvSpPr>
          <p:spPr bwMode="auto">
            <a:xfrm flipV="1">
              <a:off x="1229" y="0"/>
              <a:ext cx="0" cy="2943"/>
            </a:xfrm>
            <a:prstGeom prst="line">
              <a:avLst/>
            </a:prstGeom>
            <a:noFill/>
            <a:ln w="12700">
              <a:solidFill>
                <a:srgbClr val="FF6600"/>
              </a:solidFill>
              <a:round/>
              <a:headEnd/>
              <a:tailEnd/>
            </a:ln>
            <a:effectLst/>
          </p:spPr>
          <p:txBody>
            <a:bodyPr/>
            <a:lstStyle/>
            <a:p>
              <a:endParaRPr lang="en-US"/>
            </a:p>
          </p:txBody>
        </p:sp>
      </p:grpSp>
      <p:grpSp>
        <p:nvGrpSpPr>
          <p:cNvPr id="13472" name="Group 160"/>
          <p:cNvGrpSpPr>
            <a:grpSpLocks/>
          </p:cNvGrpSpPr>
          <p:nvPr userDrawn="1"/>
        </p:nvGrpSpPr>
        <p:grpSpPr bwMode="auto">
          <a:xfrm>
            <a:off x="1885950" y="0"/>
            <a:ext cx="441325" cy="6858000"/>
            <a:chOff x="1188" y="0"/>
            <a:chExt cx="278" cy="4320"/>
          </a:xfrm>
        </p:grpSpPr>
        <p:sp>
          <p:nvSpPr>
            <p:cNvPr id="13473" name="Rectangle 161"/>
            <p:cNvSpPr>
              <a:spLocks noChangeArrowheads="1"/>
            </p:cNvSpPr>
            <p:nvPr userDrawn="1"/>
          </p:nvSpPr>
          <p:spPr bwMode="auto">
            <a:xfrm>
              <a:off x="1460" y="3360"/>
              <a:ext cx="6" cy="960"/>
            </a:xfrm>
            <a:prstGeom prst="rect">
              <a:avLst/>
            </a:prstGeom>
            <a:solidFill>
              <a:srgbClr val="FF6600">
                <a:alpha val="30000"/>
              </a:srgbClr>
            </a:solidFill>
            <a:ln w="9525">
              <a:noFill/>
              <a:miter lim="800000"/>
              <a:headEnd/>
              <a:tailEnd/>
            </a:ln>
            <a:effectLst/>
          </p:spPr>
          <p:txBody>
            <a:bodyPr wrap="none" anchor="ctr"/>
            <a:lstStyle/>
            <a:p>
              <a:endParaRPr lang="en-US"/>
            </a:p>
          </p:txBody>
        </p:sp>
        <p:sp>
          <p:nvSpPr>
            <p:cNvPr id="13474" name="Rectangle 162"/>
            <p:cNvSpPr>
              <a:spLocks noChangeArrowheads="1"/>
            </p:cNvSpPr>
            <p:nvPr userDrawn="1"/>
          </p:nvSpPr>
          <p:spPr bwMode="auto">
            <a:xfrm rot="2700000">
              <a:off x="1133" y="3224"/>
              <a:ext cx="387" cy="6"/>
            </a:xfrm>
            <a:prstGeom prst="rect">
              <a:avLst/>
            </a:prstGeom>
            <a:solidFill>
              <a:srgbClr val="FF6600">
                <a:alpha val="30000"/>
              </a:srgbClr>
            </a:solidFill>
            <a:ln w="9525">
              <a:noFill/>
              <a:miter lim="800000"/>
              <a:headEnd/>
              <a:tailEnd/>
            </a:ln>
            <a:effectLst/>
          </p:spPr>
          <p:txBody>
            <a:bodyPr wrap="none" anchor="ctr"/>
            <a:lstStyle/>
            <a:p>
              <a:endParaRPr lang="en-US"/>
            </a:p>
          </p:txBody>
        </p:sp>
        <p:sp>
          <p:nvSpPr>
            <p:cNvPr id="13475" name="Rectangle 163"/>
            <p:cNvSpPr>
              <a:spLocks noChangeArrowheads="1"/>
            </p:cNvSpPr>
            <p:nvPr userDrawn="1"/>
          </p:nvSpPr>
          <p:spPr bwMode="auto">
            <a:xfrm>
              <a:off x="1188" y="0"/>
              <a:ext cx="6" cy="3092"/>
            </a:xfrm>
            <a:prstGeom prst="rect">
              <a:avLst/>
            </a:prstGeom>
            <a:solidFill>
              <a:srgbClr val="FF6600">
                <a:alpha val="30000"/>
              </a:srgbClr>
            </a:solidFill>
            <a:ln w="9525">
              <a:noFill/>
              <a:miter lim="800000"/>
              <a:headEnd/>
              <a:tailEnd/>
            </a:ln>
            <a:effectLst/>
          </p:spPr>
          <p:txBody>
            <a:bodyPr wrap="none" anchor="ctr"/>
            <a:lstStyle/>
            <a:p>
              <a:endParaRPr lang="en-US"/>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Footer Placeholder 3"/>
          <p:cNvSpPr>
            <a:spLocks noGrp="1"/>
          </p:cNvSpPr>
          <p:nvPr>
            <p:ph type="ftr" sz="quarter" idx="10"/>
          </p:nvPr>
        </p:nvSpPr>
        <p:spPr/>
        <p:txBody>
          <a:bodyPr/>
          <a:lstStyle>
            <a:lvl1pPr>
              <a:defRPr/>
            </a:lvl1pPr>
          </a:lstStyle>
          <a:p>
            <a:r>
              <a:rPr lang="en-US"/>
              <a:t>Business Sensitive</a:t>
            </a:r>
          </a:p>
        </p:txBody>
      </p:sp>
      <p:sp>
        <p:nvSpPr>
          <p:cNvPr id="5" name="Slide Number Placeholder 4"/>
          <p:cNvSpPr>
            <a:spLocks noGrp="1"/>
          </p:cNvSpPr>
          <p:nvPr>
            <p:ph type="sldNum" sz="quarter" idx="11"/>
          </p:nvPr>
        </p:nvSpPr>
        <p:spPr/>
        <p:txBody>
          <a:bodyPr/>
          <a:lstStyle>
            <a:lvl1pPr>
              <a:defRPr/>
            </a:lvl1pPr>
          </a:lstStyle>
          <a:p>
            <a:fld id="{042B9183-2E21-4F31-9FE6-04951D168528}" type="slidenum">
              <a:rPr lang="en-US"/>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004888"/>
            <a:ext cx="2057400" cy="51181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5613" y="1004888"/>
            <a:ext cx="6021387" cy="51181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Footer Placeholder 3"/>
          <p:cNvSpPr>
            <a:spLocks noGrp="1"/>
          </p:cNvSpPr>
          <p:nvPr>
            <p:ph type="ftr" sz="quarter" idx="10"/>
          </p:nvPr>
        </p:nvSpPr>
        <p:spPr/>
        <p:txBody>
          <a:bodyPr/>
          <a:lstStyle>
            <a:lvl1pPr>
              <a:defRPr/>
            </a:lvl1pPr>
          </a:lstStyle>
          <a:p>
            <a:r>
              <a:rPr lang="en-US"/>
              <a:t>Business Sensitive</a:t>
            </a:r>
          </a:p>
        </p:txBody>
      </p:sp>
      <p:sp>
        <p:nvSpPr>
          <p:cNvPr id="5" name="Slide Number Placeholder 4"/>
          <p:cNvSpPr>
            <a:spLocks noGrp="1"/>
          </p:cNvSpPr>
          <p:nvPr>
            <p:ph type="sldNum" sz="quarter" idx="11"/>
          </p:nvPr>
        </p:nvSpPr>
        <p:spPr/>
        <p:txBody>
          <a:bodyPr/>
          <a:lstStyle>
            <a:lvl1pPr>
              <a:defRPr/>
            </a:lvl1pPr>
          </a:lstStyle>
          <a:p>
            <a:fld id="{57151143-1147-455F-9035-4B66870F5884}" type="slidenum">
              <a:rPr lang="en-US"/>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Footer Placeholder 3"/>
          <p:cNvSpPr>
            <a:spLocks noGrp="1"/>
          </p:cNvSpPr>
          <p:nvPr>
            <p:ph type="ftr" sz="quarter" idx="10"/>
          </p:nvPr>
        </p:nvSpPr>
        <p:spPr/>
        <p:txBody>
          <a:bodyPr/>
          <a:lstStyle>
            <a:lvl1pPr>
              <a:defRPr/>
            </a:lvl1pPr>
          </a:lstStyle>
          <a:p>
            <a:r>
              <a:rPr lang="en-US"/>
              <a:t>Business Sensitive</a:t>
            </a:r>
          </a:p>
        </p:txBody>
      </p:sp>
      <p:sp>
        <p:nvSpPr>
          <p:cNvPr id="5" name="Slide Number Placeholder 4"/>
          <p:cNvSpPr>
            <a:spLocks noGrp="1"/>
          </p:cNvSpPr>
          <p:nvPr>
            <p:ph type="sldNum" sz="quarter" idx="11"/>
          </p:nvPr>
        </p:nvSpPr>
        <p:spPr/>
        <p:txBody>
          <a:bodyPr/>
          <a:lstStyle>
            <a:lvl1pPr>
              <a:defRPr/>
            </a:lvl1pPr>
          </a:lstStyle>
          <a:p>
            <a:fld id="{4B4332F1-BAE3-4172-AA6D-91F763B329EF}" type="slidenum">
              <a:rPr lang="en-US"/>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Footer Placeholder 3"/>
          <p:cNvSpPr>
            <a:spLocks noGrp="1"/>
          </p:cNvSpPr>
          <p:nvPr>
            <p:ph type="ftr" sz="quarter" idx="10"/>
          </p:nvPr>
        </p:nvSpPr>
        <p:spPr/>
        <p:txBody>
          <a:bodyPr/>
          <a:lstStyle>
            <a:lvl1pPr>
              <a:defRPr/>
            </a:lvl1pPr>
          </a:lstStyle>
          <a:p>
            <a:r>
              <a:rPr lang="en-US"/>
              <a:t>Business Sensitive</a:t>
            </a:r>
          </a:p>
        </p:txBody>
      </p:sp>
      <p:sp>
        <p:nvSpPr>
          <p:cNvPr id="5" name="Slide Number Placeholder 4"/>
          <p:cNvSpPr>
            <a:spLocks noGrp="1"/>
          </p:cNvSpPr>
          <p:nvPr>
            <p:ph type="sldNum" sz="quarter" idx="11"/>
          </p:nvPr>
        </p:nvSpPr>
        <p:spPr/>
        <p:txBody>
          <a:bodyPr/>
          <a:lstStyle>
            <a:lvl1pPr>
              <a:defRPr/>
            </a:lvl1pPr>
          </a:lstStyle>
          <a:p>
            <a:fld id="{B8868AD3-1E46-4A04-B4F4-61C8DD7D9893}" type="slidenum">
              <a:rPr lang="en-US"/>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5613" y="1598613"/>
            <a:ext cx="4038600" cy="45243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6613" y="1598613"/>
            <a:ext cx="4040187" cy="45243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Footer Placeholder 4"/>
          <p:cNvSpPr>
            <a:spLocks noGrp="1"/>
          </p:cNvSpPr>
          <p:nvPr>
            <p:ph type="ftr" sz="quarter" idx="10"/>
          </p:nvPr>
        </p:nvSpPr>
        <p:spPr/>
        <p:txBody>
          <a:bodyPr/>
          <a:lstStyle>
            <a:lvl1pPr>
              <a:defRPr/>
            </a:lvl1pPr>
          </a:lstStyle>
          <a:p>
            <a:r>
              <a:rPr lang="en-US"/>
              <a:t>Business Sensitive</a:t>
            </a:r>
          </a:p>
        </p:txBody>
      </p:sp>
      <p:sp>
        <p:nvSpPr>
          <p:cNvPr id="6" name="Slide Number Placeholder 5"/>
          <p:cNvSpPr>
            <a:spLocks noGrp="1"/>
          </p:cNvSpPr>
          <p:nvPr>
            <p:ph type="sldNum" sz="quarter" idx="11"/>
          </p:nvPr>
        </p:nvSpPr>
        <p:spPr/>
        <p:txBody>
          <a:bodyPr/>
          <a:lstStyle>
            <a:lvl1pPr>
              <a:defRPr/>
            </a:lvl1pPr>
          </a:lstStyle>
          <a:p>
            <a:fld id="{8EEA0270-E9B9-4873-AF10-9E138EC0CECD}" type="slidenum">
              <a:rPr lang="en-US"/>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Footer Placeholder 6"/>
          <p:cNvSpPr>
            <a:spLocks noGrp="1"/>
          </p:cNvSpPr>
          <p:nvPr>
            <p:ph type="ftr" sz="quarter" idx="10"/>
          </p:nvPr>
        </p:nvSpPr>
        <p:spPr/>
        <p:txBody>
          <a:bodyPr/>
          <a:lstStyle>
            <a:lvl1pPr>
              <a:defRPr/>
            </a:lvl1pPr>
          </a:lstStyle>
          <a:p>
            <a:r>
              <a:rPr lang="en-US"/>
              <a:t>Business Sensitive</a:t>
            </a:r>
          </a:p>
        </p:txBody>
      </p:sp>
      <p:sp>
        <p:nvSpPr>
          <p:cNvPr id="8" name="Slide Number Placeholder 7"/>
          <p:cNvSpPr>
            <a:spLocks noGrp="1"/>
          </p:cNvSpPr>
          <p:nvPr>
            <p:ph type="sldNum" sz="quarter" idx="11"/>
          </p:nvPr>
        </p:nvSpPr>
        <p:spPr/>
        <p:txBody>
          <a:bodyPr/>
          <a:lstStyle>
            <a:lvl1pPr>
              <a:defRPr/>
            </a:lvl1pPr>
          </a:lstStyle>
          <a:p>
            <a:fld id="{50DE8DDF-4328-4A57-92BF-416E514ED681}" type="slidenum">
              <a:rPr lang="en-US"/>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Footer Placeholder 2"/>
          <p:cNvSpPr>
            <a:spLocks noGrp="1"/>
          </p:cNvSpPr>
          <p:nvPr>
            <p:ph type="ftr" sz="quarter" idx="10"/>
          </p:nvPr>
        </p:nvSpPr>
        <p:spPr/>
        <p:txBody>
          <a:bodyPr/>
          <a:lstStyle>
            <a:lvl1pPr>
              <a:defRPr/>
            </a:lvl1pPr>
          </a:lstStyle>
          <a:p>
            <a:r>
              <a:rPr lang="en-US"/>
              <a:t>Business Sensitive</a:t>
            </a:r>
          </a:p>
        </p:txBody>
      </p:sp>
      <p:sp>
        <p:nvSpPr>
          <p:cNvPr id="4" name="Slide Number Placeholder 3"/>
          <p:cNvSpPr>
            <a:spLocks noGrp="1"/>
          </p:cNvSpPr>
          <p:nvPr>
            <p:ph type="sldNum" sz="quarter" idx="11"/>
          </p:nvPr>
        </p:nvSpPr>
        <p:spPr/>
        <p:txBody>
          <a:bodyPr/>
          <a:lstStyle>
            <a:lvl1pPr>
              <a:defRPr/>
            </a:lvl1pPr>
          </a:lstStyle>
          <a:p>
            <a:fld id="{654CB487-6037-49F2-A458-A142EF5DB471}" type="slidenum">
              <a:rPr lang="en-US"/>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p:txBody>
          <a:bodyPr/>
          <a:lstStyle>
            <a:lvl1pPr>
              <a:defRPr/>
            </a:lvl1pPr>
          </a:lstStyle>
          <a:p>
            <a:r>
              <a:rPr lang="en-US"/>
              <a:t>Business Sensitive</a:t>
            </a:r>
          </a:p>
        </p:txBody>
      </p:sp>
      <p:sp>
        <p:nvSpPr>
          <p:cNvPr id="3" name="Slide Number Placeholder 2"/>
          <p:cNvSpPr>
            <a:spLocks noGrp="1"/>
          </p:cNvSpPr>
          <p:nvPr>
            <p:ph type="sldNum" sz="quarter" idx="11"/>
          </p:nvPr>
        </p:nvSpPr>
        <p:spPr/>
        <p:txBody>
          <a:bodyPr/>
          <a:lstStyle>
            <a:lvl1pPr>
              <a:defRPr/>
            </a:lvl1pPr>
          </a:lstStyle>
          <a:p>
            <a:fld id="{EF65AFFF-31F3-482F-BF3C-0B6E2C7F22FB}" type="slidenum">
              <a:rPr lang="en-US"/>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Footer Placeholder 4"/>
          <p:cNvSpPr>
            <a:spLocks noGrp="1"/>
          </p:cNvSpPr>
          <p:nvPr>
            <p:ph type="ftr" sz="quarter" idx="10"/>
          </p:nvPr>
        </p:nvSpPr>
        <p:spPr/>
        <p:txBody>
          <a:bodyPr/>
          <a:lstStyle>
            <a:lvl1pPr>
              <a:defRPr/>
            </a:lvl1pPr>
          </a:lstStyle>
          <a:p>
            <a:r>
              <a:rPr lang="en-US"/>
              <a:t>Business Sensitive</a:t>
            </a:r>
          </a:p>
        </p:txBody>
      </p:sp>
      <p:sp>
        <p:nvSpPr>
          <p:cNvPr id="6" name="Slide Number Placeholder 5"/>
          <p:cNvSpPr>
            <a:spLocks noGrp="1"/>
          </p:cNvSpPr>
          <p:nvPr>
            <p:ph type="sldNum" sz="quarter" idx="11"/>
          </p:nvPr>
        </p:nvSpPr>
        <p:spPr/>
        <p:txBody>
          <a:bodyPr/>
          <a:lstStyle>
            <a:lvl1pPr>
              <a:defRPr/>
            </a:lvl1pPr>
          </a:lstStyle>
          <a:p>
            <a:fld id="{EADD3554-8A29-4609-A9A5-10139A6A3F3C}" type="slidenum">
              <a:rPr lang="en-US"/>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Footer Placeholder 4"/>
          <p:cNvSpPr>
            <a:spLocks noGrp="1"/>
          </p:cNvSpPr>
          <p:nvPr>
            <p:ph type="ftr" sz="quarter" idx="10"/>
          </p:nvPr>
        </p:nvSpPr>
        <p:spPr/>
        <p:txBody>
          <a:bodyPr/>
          <a:lstStyle>
            <a:lvl1pPr>
              <a:defRPr/>
            </a:lvl1pPr>
          </a:lstStyle>
          <a:p>
            <a:r>
              <a:rPr lang="en-US"/>
              <a:t>Business Sensitive</a:t>
            </a:r>
          </a:p>
        </p:txBody>
      </p:sp>
      <p:sp>
        <p:nvSpPr>
          <p:cNvPr id="6" name="Slide Number Placeholder 5"/>
          <p:cNvSpPr>
            <a:spLocks noGrp="1"/>
          </p:cNvSpPr>
          <p:nvPr>
            <p:ph type="sldNum" sz="quarter" idx="11"/>
          </p:nvPr>
        </p:nvSpPr>
        <p:spPr/>
        <p:txBody>
          <a:bodyPr/>
          <a:lstStyle>
            <a:lvl1pPr>
              <a:defRPr/>
            </a:lvl1pPr>
          </a:lstStyle>
          <a:p>
            <a:fld id="{19AA256A-D9A3-4868-B0DE-1DEB4DD7F47F}" type="slidenum">
              <a:rPr lang="en-US"/>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jpe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3" cstate="print"/>
          <a:srcRect/>
          <a:stretch>
            <a:fillRect/>
          </a:stretch>
        </a:blip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5613" y="1004888"/>
            <a:ext cx="8231187" cy="363537"/>
          </a:xfrm>
          <a:prstGeom prst="rect">
            <a:avLst/>
          </a:prstGeom>
          <a:noFill/>
          <a:ln w="9525">
            <a:noFill/>
            <a:miter lim="800000"/>
            <a:headEnd/>
            <a:tailEnd/>
          </a:ln>
          <a:effectLst/>
        </p:spPr>
        <p:txBody>
          <a:bodyPr vert="horz" wrap="square" lIns="0" tIns="0" rIns="0" bIns="0" numCol="1" anchor="t" anchorCtr="0" compatLnSpc="1">
            <a:prstTxWarp prst="textNoShape">
              <a:avLst/>
            </a:prstTxWarp>
            <a:spAutoFit/>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598613"/>
            <a:ext cx="8231187" cy="4524375"/>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grpSp>
        <p:nvGrpSpPr>
          <p:cNvPr id="1072" name="Group 48"/>
          <p:cNvGrpSpPr>
            <a:grpSpLocks noChangeAspect="1"/>
          </p:cNvGrpSpPr>
          <p:nvPr userDrawn="1"/>
        </p:nvGrpSpPr>
        <p:grpSpPr bwMode="auto">
          <a:xfrm>
            <a:off x="6546850" y="215900"/>
            <a:ext cx="2168525" cy="422275"/>
            <a:chOff x="240" y="3456"/>
            <a:chExt cx="2879" cy="559"/>
          </a:xfrm>
        </p:grpSpPr>
        <p:sp>
          <p:nvSpPr>
            <p:cNvPr id="1073" name="Rectangle 49"/>
            <p:cNvSpPr>
              <a:spLocks noChangeAspect="1" noChangeArrowheads="1"/>
            </p:cNvSpPr>
            <p:nvPr/>
          </p:nvSpPr>
          <p:spPr bwMode="black">
            <a:xfrm>
              <a:off x="1340" y="3693"/>
              <a:ext cx="13" cy="197"/>
            </a:xfrm>
            <a:prstGeom prst="rect">
              <a:avLst/>
            </a:prstGeom>
            <a:solidFill>
              <a:srgbClr val="005B99"/>
            </a:solidFill>
            <a:ln w="9525">
              <a:noFill/>
              <a:miter lim="800000"/>
              <a:headEnd/>
              <a:tailEnd/>
            </a:ln>
          </p:spPr>
          <p:txBody>
            <a:bodyPr/>
            <a:lstStyle/>
            <a:p>
              <a:endParaRPr lang="en-US"/>
            </a:p>
          </p:txBody>
        </p:sp>
        <p:sp>
          <p:nvSpPr>
            <p:cNvPr id="1074" name="Freeform 50"/>
            <p:cNvSpPr>
              <a:spLocks noChangeAspect="1" noEditPoints="1"/>
            </p:cNvSpPr>
            <p:nvPr/>
          </p:nvSpPr>
          <p:spPr bwMode="black">
            <a:xfrm>
              <a:off x="1371" y="3675"/>
              <a:ext cx="73" cy="218"/>
            </a:xfrm>
            <a:custGeom>
              <a:avLst/>
              <a:gdLst/>
              <a:ahLst/>
              <a:cxnLst>
                <a:cxn ang="0">
                  <a:pos x="238" y="653"/>
                </a:cxn>
                <a:cxn ang="0">
                  <a:pos x="262" y="659"/>
                </a:cxn>
                <a:cxn ang="0">
                  <a:pos x="283" y="672"/>
                </a:cxn>
                <a:cxn ang="0">
                  <a:pos x="303" y="689"/>
                </a:cxn>
                <a:cxn ang="0">
                  <a:pos x="330" y="728"/>
                </a:cxn>
                <a:cxn ang="0">
                  <a:pos x="353" y="789"/>
                </a:cxn>
                <a:cxn ang="0">
                  <a:pos x="366" y="862"/>
                </a:cxn>
                <a:cxn ang="0">
                  <a:pos x="369" y="943"/>
                </a:cxn>
                <a:cxn ang="0">
                  <a:pos x="360" y="1022"/>
                </a:cxn>
                <a:cxn ang="0">
                  <a:pos x="341" y="1091"/>
                </a:cxn>
                <a:cxn ang="0">
                  <a:pos x="310" y="1145"/>
                </a:cxn>
                <a:cxn ang="0">
                  <a:pos x="292" y="1165"/>
                </a:cxn>
                <a:cxn ang="0">
                  <a:pos x="270" y="1180"/>
                </a:cxn>
                <a:cxn ang="0">
                  <a:pos x="247" y="1190"/>
                </a:cxn>
                <a:cxn ang="0">
                  <a:pos x="221" y="1193"/>
                </a:cxn>
                <a:cxn ang="0">
                  <a:pos x="196" y="1190"/>
                </a:cxn>
                <a:cxn ang="0">
                  <a:pos x="173" y="1180"/>
                </a:cxn>
                <a:cxn ang="0">
                  <a:pos x="153" y="1164"/>
                </a:cxn>
                <a:cxn ang="0">
                  <a:pos x="134" y="1142"/>
                </a:cxn>
                <a:cxn ang="0">
                  <a:pos x="105" y="1086"/>
                </a:cxn>
                <a:cxn ang="0">
                  <a:pos x="87" y="1017"/>
                </a:cxn>
                <a:cxn ang="0">
                  <a:pos x="78" y="940"/>
                </a:cxn>
                <a:cxn ang="0">
                  <a:pos x="80" y="862"/>
                </a:cxn>
                <a:cxn ang="0">
                  <a:pos x="93" y="792"/>
                </a:cxn>
                <a:cxn ang="0">
                  <a:pos x="116" y="730"/>
                </a:cxn>
                <a:cxn ang="0">
                  <a:pos x="148" y="684"/>
                </a:cxn>
                <a:cxn ang="0">
                  <a:pos x="175" y="663"/>
                </a:cxn>
                <a:cxn ang="0">
                  <a:pos x="197" y="654"/>
                </a:cxn>
                <a:cxn ang="0">
                  <a:pos x="221" y="652"/>
                </a:cxn>
                <a:cxn ang="0">
                  <a:pos x="441" y="0"/>
                </a:cxn>
                <a:cxn ang="0">
                  <a:pos x="363" y="659"/>
                </a:cxn>
                <a:cxn ang="0">
                  <a:pos x="341" y="619"/>
                </a:cxn>
                <a:cxn ang="0">
                  <a:pos x="315" y="586"/>
                </a:cxn>
                <a:cxn ang="0">
                  <a:pos x="287" y="560"/>
                </a:cxn>
                <a:cxn ang="0">
                  <a:pos x="255" y="544"/>
                </a:cxn>
                <a:cxn ang="0">
                  <a:pos x="224" y="535"/>
                </a:cxn>
                <a:cxn ang="0">
                  <a:pos x="188" y="536"/>
                </a:cxn>
                <a:cxn ang="0">
                  <a:pos x="155" y="547"/>
                </a:cxn>
                <a:cxn ang="0">
                  <a:pos x="124" y="566"/>
                </a:cxn>
                <a:cxn ang="0">
                  <a:pos x="95" y="592"/>
                </a:cxn>
                <a:cxn ang="0">
                  <a:pos x="72" y="626"/>
                </a:cxn>
                <a:cxn ang="0">
                  <a:pos x="50" y="664"/>
                </a:cxn>
                <a:cxn ang="0">
                  <a:pos x="33" y="709"/>
                </a:cxn>
                <a:cxn ang="0">
                  <a:pos x="9" y="810"/>
                </a:cxn>
                <a:cxn ang="0">
                  <a:pos x="0" y="923"/>
                </a:cxn>
                <a:cxn ang="0">
                  <a:pos x="9" y="1033"/>
                </a:cxn>
                <a:cxn ang="0">
                  <a:pos x="34" y="1134"/>
                </a:cxn>
                <a:cxn ang="0">
                  <a:pos x="51" y="1177"/>
                </a:cxn>
                <a:cxn ang="0">
                  <a:pos x="73" y="1217"/>
                </a:cxn>
                <a:cxn ang="0">
                  <a:pos x="97" y="1249"/>
                </a:cxn>
                <a:cxn ang="0">
                  <a:pos x="125" y="1276"/>
                </a:cxn>
                <a:cxn ang="0">
                  <a:pos x="155" y="1294"/>
                </a:cxn>
                <a:cxn ang="0">
                  <a:pos x="188" y="1305"/>
                </a:cxn>
                <a:cxn ang="0">
                  <a:pos x="224" y="1307"/>
                </a:cxn>
                <a:cxn ang="0">
                  <a:pos x="255" y="1300"/>
                </a:cxn>
                <a:cxn ang="0">
                  <a:pos x="287" y="1285"/>
                </a:cxn>
                <a:cxn ang="0">
                  <a:pos x="315" y="1260"/>
                </a:cxn>
                <a:cxn ang="0">
                  <a:pos x="341" y="1228"/>
                </a:cxn>
                <a:cxn ang="0">
                  <a:pos x="363" y="1186"/>
                </a:cxn>
              </a:cxnLst>
              <a:rect l="0" t="0" r="r" b="b"/>
              <a:pathLst>
                <a:path w="441" h="1307">
                  <a:moveTo>
                    <a:pt x="221" y="652"/>
                  </a:moveTo>
                  <a:lnTo>
                    <a:pt x="229" y="652"/>
                  </a:lnTo>
                  <a:lnTo>
                    <a:pt x="238" y="653"/>
                  </a:lnTo>
                  <a:lnTo>
                    <a:pt x="246" y="654"/>
                  </a:lnTo>
                  <a:lnTo>
                    <a:pt x="253" y="656"/>
                  </a:lnTo>
                  <a:lnTo>
                    <a:pt x="262" y="659"/>
                  </a:lnTo>
                  <a:lnTo>
                    <a:pt x="268" y="662"/>
                  </a:lnTo>
                  <a:lnTo>
                    <a:pt x="276" y="667"/>
                  </a:lnTo>
                  <a:lnTo>
                    <a:pt x="283" y="672"/>
                  </a:lnTo>
                  <a:lnTo>
                    <a:pt x="290" y="676"/>
                  </a:lnTo>
                  <a:lnTo>
                    <a:pt x="296" y="683"/>
                  </a:lnTo>
                  <a:lnTo>
                    <a:pt x="303" y="689"/>
                  </a:lnTo>
                  <a:lnTo>
                    <a:pt x="308" y="696"/>
                  </a:lnTo>
                  <a:lnTo>
                    <a:pt x="319" y="711"/>
                  </a:lnTo>
                  <a:lnTo>
                    <a:pt x="330" y="728"/>
                  </a:lnTo>
                  <a:lnTo>
                    <a:pt x="338" y="746"/>
                  </a:lnTo>
                  <a:lnTo>
                    <a:pt x="346" y="767"/>
                  </a:lnTo>
                  <a:lnTo>
                    <a:pt x="353" y="789"/>
                  </a:lnTo>
                  <a:lnTo>
                    <a:pt x="359" y="812"/>
                  </a:lnTo>
                  <a:lnTo>
                    <a:pt x="363" y="836"/>
                  </a:lnTo>
                  <a:lnTo>
                    <a:pt x="366" y="862"/>
                  </a:lnTo>
                  <a:lnTo>
                    <a:pt x="369" y="888"/>
                  </a:lnTo>
                  <a:lnTo>
                    <a:pt x="369" y="916"/>
                  </a:lnTo>
                  <a:lnTo>
                    <a:pt x="369" y="943"/>
                  </a:lnTo>
                  <a:lnTo>
                    <a:pt x="366" y="970"/>
                  </a:lnTo>
                  <a:lnTo>
                    <a:pt x="363" y="997"/>
                  </a:lnTo>
                  <a:lnTo>
                    <a:pt x="360" y="1022"/>
                  </a:lnTo>
                  <a:lnTo>
                    <a:pt x="355" y="1046"/>
                  </a:lnTo>
                  <a:lnTo>
                    <a:pt x="348" y="1069"/>
                  </a:lnTo>
                  <a:lnTo>
                    <a:pt x="341" y="1091"/>
                  </a:lnTo>
                  <a:lnTo>
                    <a:pt x="332" y="1110"/>
                  </a:lnTo>
                  <a:lnTo>
                    <a:pt x="321" y="1128"/>
                  </a:lnTo>
                  <a:lnTo>
                    <a:pt x="310" y="1145"/>
                  </a:lnTo>
                  <a:lnTo>
                    <a:pt x="305" y="1152"/>
                  </a:lnTo>
                  <a:lnTo>
                    <a:pt x="298" y="1159"/>
                  </a:lnTo>
                  <a:lnTo>
                    <a:pt x="292" y="1165"/>
                  </a:lnTo>
                  <a:lnTo>
                    <a:pt x="285" y="1171"/>
                  </a:lnTo>
                  <a:lnTo>
                    <a:pt x="278" y="1176"/>
                  </a:lnTo>
                  <a:lnTo>
                    <a:pt x="270" y="1180"/>
                  </a:lnTo>
                  <a:lnTo>
                    <a:pt x="263" y="1184"/>
                  </a:lnTo>
                  <a:lnTo>
                    <a:pt x="255" y="1188"/>
                  </a:lnTo>
                  <a:lnTo>
                    <a:pt x="247" y="1190"/>
                  </a:lnTo>
                  <a:lnTo>
                    <a:pt x="238" y="1192"/>
                  </a:lnTo>
                  <a:lnTo>
                    <a:pt x="229" y="1193"/>
                  </a:lnTo>
                  <a:lnTo>
                    <a:pt x="221" y="1193"/>
                  </a:lnTo>
                  <a:lnTo>
                    <a:pt x="212" y="1193"/>
                  </a:lnTo>
                  <a:lnTo>
                    <a:pt x="203" y="1192"/>
                  </a:lnTo>
                  <a:lnTo>
                    <a:pt x="196" y="1190"/>
                  </a:lnTo>
                  <a:lnTo>
                    <a:pt x="187" y="1188"/>
                  </a:lnTo>
                  <a:lnTo>
                    <a:pt x="180" y="1184"/>
                  </a:lnTo>
                  <a:lnTo>
                    <a:pt x="173" y="1180"/>
                  </a:lnTo>
                  <a:lnTo>
                    <a:pt x="166" y="1175"/>
                  </a:lnTo>
                  <a:lnTo>
                    <a:pt x="159" y="1169"/>
                  </a:lnTo>
                  <a:lnTo>
                    <a:pt x="153" y="1164"/>
                  </a:lnTo>
                  <a:lnTo>
                    <a:pt x="146" y="1157"/>
                  </a:lnTo>
                  <a:lnTo>
                    <a:pt x="140" y="1150"/>
                  </a:lnTo>
                  <a:lnTo>
                    <a:pt x="134" y="1142"/>
                  </a:lnTo>
                  <a:lnTo>
                    <a:pt x="124" y="1125"/>
                  </a:lnTo>
                  <a:lnTo>
                    <a:pt x="114" y="1107"/>
                  </a:lnTo>
                  <a:lnTo>
                    <a:pt x="105" y="1086"/>
                  </a:lnTo>
                  <a:lnTo>
                    <a:pt x="99" y="1065"/>
                  </a:lnTo>
                  <a:lnTo>
                    <a:pt x="92" y="1041"/>
                  </a:lnTo>
                  <a:lnTo>
                    <a:pt x="87" y="1017"/>
                  </a:lnTo>
                  <a:lnTo>
                    <a:pt x="82" y="992"/>
                  </a:lnTo>
                  <a:lnTo>
                    <a:pt x="79" y="967"/>
                  </a:lnTo>
                  <a:lnTo>
                    <a:pt x="78" y="940"/>
                  </a:lnTo>
                  <a:lnTo>
                    <a:pt x="77" y="913"/>
                  </a:lnTo>
                  <a:lnTo>
                    <a:pt x="78" y="888"/>
                  </a:lnTo>
                  <a:lnTo>
                    <a:pt x="80" y="862"/>
                  </a:lnTo>
                  <a:lnTo>
                    <a:pt x="84" y="838"/>
                  </a:lnTo>
                  <a:lnTo>
                    <a:pt x="88" y="814"/>
                  </a:lnTo>
                  <a:lnTo>
                    <a:pt x="93" y="792"/>
                  </a:lnTo>
                  <a:lnTo>
                    <a:pt x="100" y="769"/>
                  </a:lnTo>
                  <a:lnTo>
                    <a:pt x="107" y="750"/>
                  </a:lnTo>
                  <a:lnTo>
                    <a:pt x="116" y="730"/>
                  </a:lnTo>
                  <a:lnTo>
                    <a:pt x="126" y="713"/>
                  </a:lnTo>
                  <a:lnTo>
                    <a:pt x="136" y="698"/>
                  </a:lnTo>
                  <a:lnTo>
                    <a:pt x="148" y="684"/>
                  </a:lnTo>
                  <a:lnTo>
                    <a:pt x="161" y="673"/>
                  </a:lnTo>
                  <a:lnTo>
                    <a:pt x="168" y="668"/>
                  </a:lnTo>
                  <a:lnTo>
                    <a:pt x="175" y="663"/>
                  </a:lnTo>
                  <a:lnTo>
                    <a:pt x="182" y="660"/>
                  </a:lnTo>
                  <a:lnTo>
                    <a:pt x="189" y="657"/>
                  </a:lnTo>
                  <a:lnTo>
                    <a:pt x="197" y="654"/>
                  </a:lnTo>
                  <a:lnTo>
                    <a:pt x="204" y="653"/>
                  </a:lnTo>
                  <a:lnTo>
                    <a:pt x="212" y="652"/>
                  </a:lnTo>
                  <a:lnTo>
                    <a:pt x="221" y="652"/>
                  </a:lnTo>
                  <a:close/>
                  <a:moveTo>
                    <a:pt x="366" y="1289"/>
                  </a:moveTo>
                  <a:lnTo>
                    <a:pt x="441" y="1289"/>
                  </a:lnTo>
                  <a:lnTo>
                    <a:pt x="441" y="0"/>
                  </a:lnTo>
                  <a:lnTo>
                    <a:pt x="366" y="0"/>
                  </a:lnTo>
                  <a:lnTo>
                    <a:pt x="366" y="659"/>
                  </a:lnTo>
                  <a:lnTo>
                    <a:pt x="363" y="659"/>
                  </a:lnTo>
                  <a:lnTo>
                    <a:pt x="357" y="645"/>
                  </a:lnTo>
                  <a:lnTo>
                    <a:pt x="349" y="631"/>
                  </a:lnTo>
                  <a:lnTo>
                    <a:pt x="341" y="619"/>
                  </a:lnTo>
                  <a:lnTo>
                    <a:pt x="333" y="607"/>
                  </a:lnTo>
                  <a:lnTo>
                    <a:pt x="324" y="596"/>
                  </a:lnTo>
                  <a:lnTo>
                    <a:pt x="315" y="586"/>
                  </a:lnTo>
                  <a:lnTo>
                    <a:pt x="306" y="576"/>
                  </a:lnTo>
                  <a:lnTo>
                    <a:pt x="296" y="568"/>
                  </a:lnTo>
                  <a:lnTo>
                    <a:pt x="287" y="560"/>
                  </a:lnTo>
                  <a:lnTo>
                    <a:pt x="276" y="553"/>
                  </a:lnTo>
                  <a:lnTo>
                    <a:pt x="266" y="548"/>
                  </a:lnTo>
                  <a:lnTo>
                    <a:pt x="255" y="544"/>
                  </a:lnTo>
                  <a:lnTo>
                    <a:pt x="244" y="539"/>
                  </a:lnTo>
                  <a:lnTo>
                    <a:pt x="235" y="537"/>
                  </a:lnTo>
                  <a:lnTo>
                    <a:pt x="224" y="535"/>
                  </a:lnTo>
                  <a:lnTo>
                    <a:pt x="212" y="535"/>
                  </a:lnTo>
                  <a:lnTo>
                    <a:pt x="200" y="535"/>
                  </a:lnTo>
                  <a:lnTo>
                    <a:pt x="188" y="536"/>
                  </a:lnTo>
                  <a:lnTo>
                    <a:pt x="176" y="539"/>
                  </a:lnTo>
                  <a:lnTo>
                    <a:pt x="166" y="543"/>
                  </a:lnTo>
                  <a:lnTo>
                    <a:pt x="155" y="547"/>
                  </a:lnTo>
                  <a:lnTo>
                    <a:pt x="144" y="552"/>
                  </a:lnTo>
                  <a:lnTo>
                    <a:pt x="133" y="559"/>
                  </a:lnTo>
                  <a:lnTo>
                    <a:pt x="124" y="566"/>
                  </a:lnTo>
                  <a:lnTo>
                    <a:pt x="114" y="574"/>
                  </a:lnTo>
                  <a:lnTo>
                    <a:pt x="105" y="582"/>
                  </a:lnTo>
                  <a:lnTo>
                    <a:pt x="95" y="592"/>
                  </a:lnTo>
                  <a:lnTo>
                    <a:pt x="87" y="603"/>
                  </a:lnTo>
                  <a:lnTo>
                    <a:pt x="79" y="614"/>
                  </a:lnTo>
                  <a:lnTo>
                    <a:pt x="72" y="626"/>
                  </a:lnTo>
                  <a:lnTo>
                    <a:pt x="64" y="637"/>
                  </a:lnTo>
                  <a:lnTo>
                    <a:pt x="57" y="650"/>
                  </a:lnTo>
                  <a:lnTo>
                    <a:pt x="50" y="664"/>
                  </a:lnTo>
                  <a:lnTo>
                    <a:pt x="44" y="678"/>
                  </a:lnTo>
                  <a:lnTo>
                    <a:pt x="38" y="694"/>
                  </a:lnTo>
                  <a:lnTo>
                    <a:pt x="33" y="709"/>
                  </a:lnTo>
                  <a:lnTo>
                    <a:pt x="23" y="741"/>
                  </a:lnTo>
                  <a:lnTo>
                    <a:pt x="16" y="774"/>
                  </a:lnTo>
                  <a:lnTo>
                    <a:pt x="9" y="810"/>
                  </a:lnTo>
                  <a:lnTo>
                    <a:pt x="5" y="847"/>
                  </a:lnTo>
                  <a:lnTo>
                    <a:pt x="2" y="885"/>
                  </a:lnTo>
                  <a:lnTo>
                    <a:pt x="0" y="923"/>
                  </a:lnTo>
                  <a:lnTo>
                    <a:pt x="2" y="961"/>
                  </a:lnTo>
                  <a:lnTo>
                    <a:pt x="5" y="998"/>
                  </a:lnTo>
                  <a:lnTo>
                    <a:pt x="9" y="1033"/>
                  </a:lnTo>
                  <a:lnTo>
                    <a:pt x="16" y="1068"/>
                  </a:lnTo>
                  <a:lnTo>
                    <a:pt x="23" y="1101"/>
                  </a:lnTo>
                  <a:lnTo>
                    <a:pt x="34" y="1134"/>
                  </a:lnTo>
                  <a:lnTo>
                    <a:pt x="39" y="1149"/>
                  </a:lnTo>
                  <a:lnTo>
                    <a:pt x="45" y="1163"/>
                  </a:lnTo>
                  <a:lnTo>
                    <a:pt x="51" y="1177"/>
                  </a:lnTo>
                  <a:lnTo>
                    <a:pt x="58" y="1191"/>
                  </a:lnTo>
                  <a:lnTo>
                    <a:pt x="65" y="1204"/>
                  </a:lnTo>
                  <a:lnTo>
                    <a:pt x="73" y="1217"/>
                  </a:lnTo>
                  <a:lnTo>
                    <a:pt x="80" y="1228"/>
                  </a:lnTo>
                  <a:lnTo>
                    <a:pt x="89" y="1239"/>
                  </a:lnTo>
                  <a:lnTo>
                    <a:pt x="97" y="1249"/>
                  </a:lnTo>
                  <a:lnTo>
                    <a:pt x="106" y="1259"/>
                  </a:lnTo>
                  <a:lnTo>
                    <a:pt x="115" y="1267"/>
                  </a:lnTo>
                  <a:lnTo>
                    <a:pt x="125" y="1276"/>
                  </a:lnTo>
                  <a:lnTo>
                    <a:pt x="134" y="1283"/>
                  </a:lnTo>
                  <a:lnTo>
                    <a:pt x="145" y="1289"/>
                  </a:lnTo>
                  <a:lnTo>
                    <a:pt x="155" y="1294"/>
                  </a:lnTo>
                  <a:lnTo>
                    <a:pt x="167" y="1299"/>
                  </a:lnTo>
                  <a:lnTo>
                    <a:pt x="178" y="1303"/>
                  </a:lnTo>
                  <a:lnTo>
                    <a:pt x="188" y="1305"/>
                  </a:lnTo>
                  <a:lnTo>
                    <a:pt x="200" y="1306"/>
                  </a:lnTo>
                  <a:lnTo>
                    <a:pt x="212" y="1307"/>
                  </a:lnTo>
                  <a:lnTo>
                    <a:pt x="224" y="1307"/>
                  </a:lnTo>
                  <a:lnTo>
                    <a:pt x="235" y="1305"/>
                  </a:lnTo>
                  <a:lnTo>
                    <a:pt x="244" y="1303"/>
                  </a:lnTo>
                  <a:lnTo>
                    <a:pt x="255" y="1300"/>
                  </a:lnTo>
                  <a:lnTo>
                    <a:pt x="266" y="1296"/>
                  </a:lnTo>
                  <a:lnTo>
                    <a:pt x="276" y="1290"/>
                  </a:lnTo>
                  <a:lnTo>
                    <a:pt x="287" y="1285"/>
                  </a:lnTo>
                  <a:lnTo>
                    <a:pt x="296" y="1277"/>
                  </a:lnTo>
                  <a:lnTo>
                    <a:pt x="306" y="1270"/>
                  </a:lnTo>
                  <a:lnTo>
                    <a:pt x="315" y="1260"/>
                  </a:lnTo>
                  <a:lnTo>
                    <a:pt x="324" y="1250"/>
                  </a:lnTo>
                  <a:lnTo>
                    <a:pt x="333" y="1239"/>
                  </a:lnTo>
                  <a:lnTo>
                    <a:pt x="341" y="1228"/>
                  </a:lnTo>
                  <a:lnTo>
                    <a:pt x="349" y="1215"/>
                  </a:lnTo>
                  <a:lnTo>
                    <a:pt x="357" y="1201"/>
                  </a:lnTo>
                  <a:lnTo>
                    <a:pt x="363" y="1186"/>
                  </a:lnTo>
                  <a:lnTo>
                    <a:pt x="366" y="1186"/>
                  </a:lnTo>
                  <a:lnTo>
                    <a:pt x="366" y="1289"/>
                  </a:lnTo>
                  <a:close/>
                </a:path>
              </a:pathLst>
            </a:custGeom>
            <a:solidFill>
              <a:srgbClr val="005B99"/>
            </a:solidFill>
            <a:ln w="9525">
              <a:noFill/>
              <a:round/>
              <a:headEnd/>
              <a:tailEnd/>
            </a:ln>
          </p:spPr>
          <p:txBody>
            <a:bodyPr/>
            <a:lstStyle/>
            <a:p>
              <a:endParaRPr lang="en-US"/>
            </a:p>
          </p:txBody>
        </p:sp>
        <p:sp>
          <p:nvSpPr>
            <p:cNvPr id="1075" name="Freeform 51"/>
            <p:cNvSpPr>
              <a:spLocks noChangeAspect="1" noEditPoints="1"/>
            </p:cNvSpPr>
            <p:nvPr/>
          </p:nvSpPr>
          <p:spPr bwMode="black">
            <a:xfrm>
              <a:off x="1461" y="3764"/>
              <a:ext cx="73" cy="129"/>
            </a:xfrm>
            <a:custGeom>
              <a:avLst/>
              <a:gdLst/>
              <a:ahLst/>
              <a:cxnLst>
                <a:cxn ang="0">
                  <a:pos x="237" y="118"/>
                </a:cxn>
                <a:cxn ang="0">
                  <a:pos x="261" y="124"/>
                </a:cxn>
                <a:cxn ang="0">
                  <a:pos x="282" y="137"/>
                </a:cxn>
                <a:cxn ang="0">
                  <a:pos x="302" y="154"/>
                </a:cxn>
                <a:cxn ang="0">
                  <a:pos x="329" y="193"/>
                </a:cxn>
                <a:cxn ang="0">
                  <a:pos x="352" y="254"/>
                </a:cxn>
                <a:cxn ang="0">
                  <a:pos x="365" y="327"/>
                </a:cxn>
                <a:cxn ang="0">
                  <a:pos x="367" y="408"/>
                </a:cxn>
                <a:cxn ang="0">
                  <a:pos x="359" y="487"/>
                </a:cxn>
                <a:cxn ang="0">
                  <a:pos x="339" y="556"/>
                </a:cxn>
                <a:cxn ang="0">
                  <a:pos x="310" y="610"/>
                </a:cxn>
                <a:cxn ang="0">
                  <a:pos x="292" y="630"/>
                </a:cxn>
                <a:cxn ang="0">
                  <a:pos x="271" y="645"/>
                </a:cxn>
                <a:cxn ang="0">
                  <a:pos x="249" y="655"/>
                </a:cxn>
                <a:cxn ang="0">
                  <a:pos x="223" y="658"/>
                </a:cxn>
                <a:cxn ang="0">
                  <a:pos x="197" y="655"/>
                </a:cxn>
                <a:cxn ang="0">
                  <a:pos x="174" y="645"/>
                </a:cxn>
                <a:cxn ang="0">
                  <a:pos x="153" y="629"/>
                </a:cxn>
                <a:cxn ang="0">
                  <a:pos x="134" y="607"/>
                </a:cxn>
                <a:cxn ang="0">
                  <a:pos x="105" y="551"/>
                </a:cxn>
                <a:cxn ang="0">
                  <a:pos x="87" y="482"/>
                </a:cxn>
                <a:cxn ang="0">
                  <a:pos x="77" y="405"/>
                </a:cxn>
                <a:cxn ang="0">
                  <a:pos x="79" y="327"/>
                </a:cxn>
                <a:cxn ang="0">
                  <a:pos x="92" y="257"/>
                </a:cxn>
                <a:cxn ang="0">
                  <a:pos x="116" y="195"/>
                </a:cxn>
                <a:cxn ang="0">
                  <a:pos x="148" y="149"/>
                </a:cxn>
                <a:cxn ang="0">
                  <a:pos x="174" y="128"/>
                </a:cxn>
                <a:cxn ang="0">
                  <a:pos x="196" y="119"/>
                </a:cxn>
                <a:cxn ang="0">
                  <a:pos x="219" y="117"/>
                </a:cxn>
                <a:cxn ang="0">
                  <a:pos x="365" y="124"/>
                </a:cxn>
                <a:cxn ang="0">
                  <a:pos x="348" y="96"/>
                </a:cxn>
                <a:cxn ang="0">
                  <a:pos x="324" y="61"/>
                </a:cxn>
                <a:cxn ang="0">
                  <a:pos x="296" y="33"/>
                </a:cxn>
                <a:cxn ang="0">
                  <a:pos x="267" y="13"/>
                </a:cxn>
                <a:cxn ang="0">
                  <a:pos x="235" y="2"/>
                </a:cxn>
                <a:cxn ang="0">
                  <a:pos x="200" y="0"/>
                </a:cxn>
                <a:cxn ang="0">
                  <a:pos x="164" y="8"/>
                </a:cxn>
                <a:cxn ang="0">
                  <a:pos x="133" y="24"/>
                </a:cxn>
                <a:cxn ang="0">
                  <a:pos x="104" y="47"/>
                </a:cxn>
                <a:cxn ang="0">
                  <a:pos x="78" y="79"/>
                </a:cxn>
                <a:cxn ang="0">
                  <a:pos x="56" y="115"/>
                </a:cxn>
                <a:cxn ang="0">
                  <a:pos x="38" y="159"/>
                </a:cxn>
                <a:cxn ang="0">
                  <a:pos x="14" y="239"/>
                </a:cxn>
                <a:cxn ang="0">
                  <a:pos x="1" y="350"/>
                </a:cxn>
                <a:cxn ang="0">
                  <a:pos x="4" y="463"/>
                </a:cxn>
                <a:cxn ang="0">
                  <a:pos x="23" y="566"/>
                </a:cxn>
                <a:cxn ang="0">
                  <a:pos x="45" y="628"/>
                </a:cxn>
                <a:cxn ang="0">
                  <a:pos x="64" y="669"/>
                </a:cxn>
                <a:cxn ang="0">
                  <a:pos x="88" y="704"/>
                </a:cxn>
                <a:cxn ang="0">
                  <a:pos x="115" y="732"/>
                </a:cxn>
                <a:cxn ang="0">
                  <a:pos x="144" y="754"/>
                </a:cxn>
                <a:cxn ang="0">
                  <a:pos x="176" y="768"/>
                </a:cxn>
                <a:cxn ang="0">
                  <a:pos x="212" y="772"/>
                </a:cxn>
                <a:cxn ang="0">
                  <a:pos x="245" y="768"/>
                </a:cxn>
                <a:cxn ang="0">
                  <a:pos x="276" y="755"/>
                </a:cxn>
                <a:cxn ang="0">
                  <a:pos x="305" y="735"/>
                </a:cxn>
                <a:cxn ang="0">
                  <a:pos x="331" y="704"/>
                </a:cxn>
                <a:cxn ang="0">
                  <a:pos x="356" y="666"/>
                </a:cxn>
                <a:cxn ang="0">
                  <a:pos x="365" y="754"/>
                </a:cxn>
              </a:cxnLst>
              <a:rect l="0" t="0" r="r" b="b"/>
              <a:pathLst>
                <a:path w="440" h="772">
                  <a:moveTo>
                    <a:pt x="219" y="117"/>
                  </a:moveTo>
                  <a:lnTo>
                    <a:pt x="228" y="117"/>
                  </a:lnTo>
                  <a:lnTo>
                    <a:pt x="237" y="118"/>
                  </a:lnTo>
                  <a:lnTo>
                    <a:pt x="245" y="119"/>
                  </a:lnTo>
                  <a:lnTo>
                    <a:pt x="253" y="121"/>
                  </a:lnTo>
                  <a:lnTo>
                    <a:pt x="261" y="124"/>
                  </a:lnTo>
                  <a:lnTo>
                    <a:pt x="268" y="127"/>
                  </a:lnTo>
                  <a:lnTo>
                    <a:pt x="276" y="132"/>
                  </a:lnTo>
                  <a:lnTo>
                    <a:pt x="282" y="137"/>
                  </a:lnTo>
                  <a:lnTo>
                    <a:pt x="289" y="141"/>
                  </a:lnTo>
                  <a:lnTo>
                    <a:pt x="295" y="148"/>
                  </a:lnTo>
                  <a:lnTo>
                    <a:pt x="302" y="154"/>
                  </a:lnTo>
                  <a:lnTo>
                    <a:pt x="308" y="161"/>
                  </a:lnTo>
                  <a:lnTo>
                    <a:pt x="319" y="176"/>
                  </a:lnTo>
                  <a:lnTo>
                    <a:pt x="329" y="193"/>
                  </a:lnTo>
                  <a:lnTo>
                    <a:pt x="338" y="211"/>
                  </a:lnTo>
                  <a:lnTo>
                    <a:pt x="346" y="232"/>
                  </a:lnTo>
                  <a:lnTo>
                    <a:pt x="352" y="254"/>
                  </a:lnTo>
                  <a:lnTo>
                    <a:pt x="358" y="277"/>
                  </a:lnTo>
                  <a:lnTo>
                    <a:pt x="363" y="301"/>
                  </a:lnTo>
                  <a:lnTo>
                    <a:pt x="365" y="327"/>
                  </a:lnTo>
                  <a:lnTo>
                    <a:pt x="367" y="353"/>
                  </a:lnTo>
                  <a:lnTo>
                    <a:pt x="368" y="381"/>
                  </a:lnTo>
                  <a:lnTo>
                    <a:pt x="367" y="408"/>
                  </a:lnTo>
                  <a:lnTo>
                    <a:pt x="366" y="435"/>
                  </a:lnTo>
                  <a:lnTo>
                    <a:pt x="363" y="462"/>
                  </a:lnTo>
                  <a:lnTo>
                    <a:pt x="359" y="487"/>
                  </a:lnTo>
                  <a:lnTo>
                    <a:pt x="353" y="511"/>
                  </a:lnTo>
                  <a:lnTo>
                    <a:pt x="347" y="534"/>
                  </a:lnTo>
                  <a:lnTo>
                    <a:pt x="339" y="556"/>
                  </a:lnTo>
                  <a:lnTo>
                    <a:pt x="331" y="575"/>
                  </a:lnTo>
                  <a:lnTo>
                    <a:pt x="321" y="593"/>
                  </a:lnTo>
                  <a:lnTo>
                    <a:pt x="310" y="610"/>
                  </a:lnTo>
                  <a:lnTo>
                    <a:pt x="305" y="617"/>
                  </a:lnTo>
                  <a:lnTo>
                    <a:pt x="298" y="624"/>
                  </a:lnTo>
                  <a:lnTo>
                    <a:pt x="292" y="630"/>
                  </a:lnTo>
                  <a:lnTo>
                    <a:pt x="285" y="636"/>
                  </a:lnTo>
                  <a:lnTo>
                    <a:pt x="279" y="641"/>
                  </a:lnTo>
                  <a:lnTo>
                    <a:pt x="271" y="645"/>
                  </a:lnTo>
                  <a:lnTo>
                    <a:pt x="264" y="649"/>
                  </a:lnTo>
                  <a:lnTo>
                    <a:pt x="256" y="653"/>
                  </a:lnTo>
                  <a:lnTo>
                    <a:pt x="249" y="655"/>
                  </a:lnTo>
                  <a:lnTo>
                    <a:pt x="240" y="657"/>
                  </a:lnTo>
                  <a:lnTo>
                    <a:pt x="231" y="658"/>
                  </a:lnTo>
                  <a:lnTo>
                    <a:pt x="223" y="658"/>
                  </a:lnTo>
                  <a:lnTo>
                    <a:pt x="214" y="658"/>
                  </a:lnTo>
                  <a:lnTo>
                    <a:pt x="205" y="657"/>
                  </a:lnTo>
                  <a:lnTo>
                    <a:pt x="197" y="655"/>
                  </a:lnTo>
                  <a:lnTo>
                    <a:pt x="189" y="653"/>
                  </a:lnTo>
                  <a:lnTo>
                    <a:pt x="182" y="649"/>
                  </a:lnTo>
                  <a:lnTo>
                    <a:pt x="174" y="645"/>
                  </a:lnTo>
                  <a:lnTo>
                    <a:pt x="167" y="640"/>
                  </a:lnTo>
                  <a:lnTo>
                    <a:pt x="160" y="634"/>
                  </a:lnTo>
                  <a:lnTo>
                    <a:pt x="153" y="629"/>
                  </a:lnTo>
                  <a:lnTo>
                    <a:pt x="146" y="622"/>
                  </a:lnTo>
                  <a:lnTo>
                    <a:pt x="141" y="615"/>
                  </a:lnTo>
                  <a:lnTo>
                    <a:pt x="134" y="607"/>
                  </a:lnTo>
                  <a:lnTo>
                    <a:pt x="123" y="590"/>
                  </a:lnTo>
                  <a:lnTo>
                    <a:pt x="114" y="572"/>
                  </a:lnTo>
                  <a:lnTo>
                    <a:pt x="105" y="551"/>
                  </a:lnTo>
                  <a:lnTo>
                    <a:pt x="98" y="530"/>
                  </a:lnTo>
                  <a:lnTo>
                    <a:pt x="91" y="506"/>
                  </a:lnTo>
                  <a:lnTo>
                    <a:pt x="87" y="482"/>
                  </a:lnTo>
                  <a:lnTo>
                    <a:pt x="82" y="457"/>
                  </a:lnTo>
                  <a:lnTo>
                    <a:pt x="79" y="432"/>
                  </a:lnTo>
                  <a:lnTo>
                    <a:pt x="77" y="405"/>
                  </a:lnTo>
                  <a:lnTo>
                    <a:pt x="77" y="378"/>
                  </a:lnTo>
                  <a:lnTo>
                    <a:pt x="78" y="353"/>
                  </a:lnTo>
                  <a:lnTo>
                    <a:pt x="79" y="327"/>
                  </a:lnTo>
                  <a:lnTo>
                    <a:pt x="82" y="303"/>
                  </a:lnTo>
                  <a:lnTo>
                    <a:pt x="87" y="279"/>
                  </a:lnTo>
                  <a:lnTo>
                    <a:pt x="92" y="257"/>
                  </a:lnTo>
                  <a:lnTo>
                    <a:pt x="99" y="234"/>
                  </a:lnTo>
                  <a:lnTo>
                    <a:pt x="107" y="215"/>
                  </a:lnTo>
                  <a:lnTo>
                    <a:pt x="116" y="195"/>
                  </a:lnTo>
                  <a:lnTo>
                    <a:pt x="126" y="178"/>
                  </a:lnTo>
                  <a:lnTo>
                    <a:pt x="136" y="163"/>
                  </a:lnTo>
                  <a:lnTo>
                    <a:pt x="148" y="149"/>
                  </a:lnTo>
                  <a:lnTo>
                    <a:pt x="161" y="138"/>
                  </a:lnTo>
                  <a:lnTo>
                    <a:pt x="168" y="133"/>
                  </a:lnTo>
                  <a:lnTo>
                    <a:pt x="174" y="128"/>
                  </a:lnTo>
                  <a:lnTo>
                    <a:pt x="182" y="125"/>
                  </a:lnTo>
                  <a:lnTo>
                    <a:pt x="188" y="122"/>
                  </a:lnTo>
                  <a:lnTo>
                    <a:pt x="196" y="119"/>
                  </a:lnTo>
                  <a:lnTo>
                    <a:pt x="204" y="118"/>
                  </a:lnTo>
                  <a:lnTo>
                    <a:pt x="212" y="117"/>
                  </a:lnTo>
                  <a:lnTo>
                    <a:pt x="219" y="117"/>
                  </a:lnTo>
                  <a:close/>
                  <a:moveTo>
                    <a:pt x="440" y="20"/>
                  </a:moveTo>
                  <a:lnTo>
                    <a:pt x="365" y="20"/>
                  </a:lnTo>
                  <a:lnTo>
                    <a:pt x="365" y="124"/>
                  </a:lnTo>
                  <a:lnTo>
                    <a:pt x="363" y="124"/>
                  </a:lnTo>
                  <a:lnTo>
                    <a:pt x="356" y="110"/>
                  </a:lnTo>
                  <a:lnTo>
                    <a:pt x="348" y="96"/>
                  </a:lnTo>
                  <a:lnTo>
                    <a:pt x="340" y="84"/>
                  </a:lnTo>
                  <a:lnTo>
                    <a:pt x="333" y="72"/>
                  </a:lnTo>
                  <a:lnTo>
                    <a:pt x="324" y="61"/>
                  </a:lnTo>
                  <a:lnTo>
                    <a:pt x="315" y="51"/>
                  </a:lnTo>
                  <a:lnTo>
                    <a:pt x="306" y="41"/>
                  </a:lnTo>
                  <a:lnTo>
                    <a:pt x="296" y="33"/>
                  </a:lnTo>
                  <a:lnTo>
                    <a:pt x="286" y="25"/>
                  </a:lnTo>
                  <a:lnTo>
                    <a:pt x="277" y="18"/>
                  </a:lnTo>
                  <a:lnTo>
                    <a:pt x="267" y="13"/>
                  </a:lnTo>
                  <a:lnTo>
                    <a:pt x="256" y="9"/>
                  </a:lnTo>
                  <a:lnTo>
                    <a:pt x="245" y="4"/>
                  </a:lnTo>
                  <a:lnTo>
                    <a:pt x="235" y="2"/>
                  </a:lnTo>
                  <a:lnTo>
                    <a:pt x="224" y="0"/>
                  </a:lnTo>
                  <a:lnTo>
                    <a:pt x="212" y="0"/>
                  </a:lnTo>
                  <a:lnTo>
                    <a:pt x="200" y="0"/>
                  </a:lnTo>
                  <a:lnTo>
                    <a:pt x="188" y="1"/>
                  </a:lnTo>
                  <a:lnTo>
                    <a:pt x="176" y="4"/>
                  </a:lnTo>
                  <a:lnTo>
                    <a:pt x="164" y="8"/>
                  </a:lnTo>
                  <a:lnTo>
                    <a:pt x="154" y="12"/>
                  </a:lnTo>
                  <a:lnTo>
                    <a:pt x="143" y="17"/>
                  </a:lnTo>
                  <a:lnTo>
                    <a:pt x="133" y="24"/>
                  </a:lnTo>
                  <a:lnTo>
                    <a:pt x="123" y="31"/>
                  </a:lnTo>
                  <a:lnTo>
                    <a:pt x="114" y="39"/>
                  </a:lnTo>
                  <a:lnTo>
                    <a:pt x="104" y="47"/>
                  </a:lnTo>
                  <a:lnTo>
                    <a:pt x="95" y="57"/>
                  </a:lnTo>
                  <a:lnTo>
                    <a:pt x="87" y="68"/>
                  </a:lnTo>
                  <a:lnTo>
                    <a:pt x="78" y="79"/>
                  </a:lnTo>
                  <a:lnTo>
                    <a:pt x="71" y="91"/>
                  </a:lnTo>
                  <a:lnTo>
                    <a:pt x="63" y="102"/>
                  </a:lnTo>
                  <a:lnTo>
                    <a:pt x="56" y="115"/>
                  </a:lnTo>
                  <a:lnTo>
                    <a:pt x="50" y="129"/>
                  </a:lnTo>
                  <a:lnTo>
                    <a:pt x="44" y="143"/>
                  </a:lnTo>
                  <a:lnTo>
                    <a:pt x="38" y="159"/>
                  </a:lnTo>
                  <a:lnTo>
                    <a:pt x="33" y="174"/>
                  </a:lnTo>
                  <a:lnTo>
                    <a:pt x="23" y="206"/>
                  </a:lnTo>
                  <a:lnTo>
                    <a:pt x="14" y="239"/>
                  </a:lnTo>
                  <a:lnTo>
                    <a:pt x="8" y="275"/>
                  </a:lnTo>
                  <a:lnTo>
                    <a:pt x="4" y="312"/>
                  </a:lnTo>
                  <a:lnTo>
                    <a:pt x="1" y="350"/>
                  </a:lnTo>
                  <a:lnTo>
                    <a:pt x="0" y="388"/>
                  </a:lnTo>
                  <a:lnTo>
                    <a:pt x="1" y="426"/>
                  </a:lnTo>
                  <a:lnTo>
                    <a:pt x="4" y="463"/>
                  </a:lnTo>
                  <a:lnTo>
                    <a:pt x="9" y="498"/>
                  </a:lnTo>
                  <a:lnTo>
                    <a:pt x="15" y="533"/>
                  </a:lnTo>
                  <a:lnTo>
                    <a:pt x="23" y="566"/>
                  </a:lnTo>
                  <a:lnTo>
                    <a:pt x="33" y="599"/>
                  </a:lnTo>
                  <a:lnTo>
                    <a:pt x="38" y="614"/>
                  </a:lnTo>
                  <a:lnTo>
                    <a:pt x="45" y="628"/>
                  </a:lnTo>
                  <a:lnTo>
                    <a:pt x="51" y="642"/>
                  </a:lnTo>
                  <a:lnTo>
                    <a:pt x="58" y="656"/>
                  </a:lnTo>
                  <a:lnTo>
                    <a:pt x="64" y="669"/>
                  </a:lnTo>
                  <a:lnTo>
                    <a:pt x="72" y="682"/>
                  </a:lnTo>
                  <a:lnTo>
                    <a:pt x="80" y="693"/>
                  </a:lnTo>
                  <a:lnTo>
                    <a:pt x="88" y="704"/>
                  </a:lnTo>
                  <a:lnTo>
                    <a:pt x="96" y="714"/>
                  </a:lnTo>
                  <a:lnTo>
                    <a:pt x="105" y="724"/>
                  </a:lnTo>
                  <a:lnTo>
                    <a:pt x="115" y="732"/>
                  </a:lnTo>
                  <a:lnTo>
                    <a:pt x="124" y="741"/>
                  </a:lnTo>
                  <a:lnTo>
                    <a:pt x="134" y="748"/>
                  </a:lnTo>
                  <a:lnTo>
                    <a:pt x="144" y="754"/>
                  </a:lnTo>
                  <a:lnTo>
                    <a:pt x="155" y="759"/>
                  </a:lnTo>
                  <a:lnTo>
                    <a:pt x="166" y="764"/>
                  </a:lnTo>
                  <a:lnTo>
                    <a:pt x="176" y="768"/>
                  </a:lnTo>
                  <a:lnTo>
                    <a:pt x="188" y="770"/>
                  </a:lnTo>
                  <a:lnTo>
                    <a:pt x="200" y="771"/>
                  </a:lnTo>
                  <a:lnTo>
                    <a:pt x="212" y="772"/>
                  </a:lnTo>
                  <a:lnTo>
                    <a:pt x="224" y="772"/>
                  </a:lnTo>
                  <a:lnTo>
                    <a:pt x="235" y="770"/>
                  </a:lnTo>
                  <a:lnTo>
                    <a:pt x="245" y="768"/>
                  </a:lnTo>
                  <a:lnTo>
                    <a:pt x="256" y="765"/>
                  </a:lnTo>
                  <a:lnTo>
                    <a:pt x="266" y="761"/>
                  </a:lnTo>
                  <a:lnTo>
                    <a:pt x="276" y="755"/>
                  </a:lnTo>
                  <a:lnTo>
                    <a:pt x="285" y="750"/>
                  </a:lnTo>
                  <a:lnTo>
                    <a:pt x="295" y="742"/>
                  </a:lnTo>
                  <a:lnTo>
                    <a:pt x="305" y="735"/>
                  </a:lnTo>
                  <a:lnTo>
                    <a:pt x="313" y="725"/>
                  </a:lnTo>
                  <a:lnTo>
                    <a:pt x="323" y="715"/>
                  </a:lnTo>
                  <a:lnTo>
                    <a:pt x="331" y="704"/>
                  </a:lnTo>
                  <a:lnTo>
                    <a:pt x="339" y="693"/>
                  </a:lnTo>
                  <a:lnTo>
                    <a:pt x="348" y="680"/>
                  </a:lnTo>
                  <a:lnTo>
                    <a:pt x="356" y="666"/>
                  </a:lnTo>
                  <a:lnTo>
                    <a:pt x="363" y="651"/>
                  </a:lnTo>
                  <a:lnTo>
                    <a:pt x="365" y="651"/>
                  </a:lnTo>
                  <a:lnTo>
                    <a:pt x="365" y="754"/>
                  </a:lnTo>
                  <a:lnTo>
                    <a:pt x="440" y="754"/>
                  </a:lnTo>
                  <a:lnTo>
                    <a:pt x="440" y="20"/>
                  </a:lnTo>
                  <a:close/>
                </a:path>
              </a:pathLst>
            </a:custGeom>
            <a:solidFill>
              <a:srgbClr val="005B99"/>
            </a:solidFill>
            <a:ln w="9525">
              <a:noFill/>
              <a:round/>
              <a:headEnd/>
              <a:tailEnd/>
            </a:ln>
          </p:spPr>
          <p:txBody>
            <a:bodyPr/>
            <a:lstStyle/>
            <a:p>
              <a:endParaRPr lang="en-US"/>
            </a:p>
          </p:txBody>
        </p:sp>
        <p:sp>
          <p:nvSpPr>
            <p:cNvPr id="1076" name="Freeform 52"/>
            <p:cNvSpPr>
              <a:spLocks noChangeAspect="1"/>
            </p:cNvSpPr>
            <p:nvPr/>
          </p:nvSpPr>
          <p:spPr bwMode="black">
            <a:xfrm>
              <a:off x="1557" y="3675"/>
              <a:ext cx="59" cy="215"/>
            </a:xfrm>
            <a:custGeom>
              <a:avLst/>
              <a:gdLst/>
              <a:ahLst/>
              <a:cxnLst>
                <a:cxn ang="0">
                  <a:pos x="77" y="641"/>
                </a:cxn>
                <a:cxn ang="0">
                  <a:pos x="88" y="619"/>
                </a:cxn>
                <a:cxn ang="0">
                  <a:pos x="109" y="588"/>
                </a:cxn>
                <a:cxn ang="0">
                  <a:pos x="123" y="571"/>
                </a:cxn>
                <a:cxn ang="0">
                  <a:pos x="139" y="557"/>
                </a:cxn>
                <a:cxn ang="0">
                  <a:pos x="155" y="546"/>
                </a:cxn>
                <a:cxn ang="0">
                  <a:pos x="174" y="538"/>
                </a:cxn>
                <a:cxn ang="0">
                  <a:pos x="193" y="535"/>
                </a:cxn>
                <a:cxn ang="0">
                  <a:pos x="215" y="535"/>
                </a:cxn>
                <a:cxn ang="0">
                  <a:pos x="235" y="538"/>
                </a:cxn>
                <a:cxn ang="0">
                  <a:pos x="254" y="545"/>
                </a:cxn>
                <a:cxn ang="0">
                  <a:pos x="271" y="554"/>
                </a:cxn>
                <a:cxn ang="0">
                  <a:pos x="285" y="566"/>
                </a:cxn>
                <a:cxn ang="0">
                  <a:pos x="298" y="581"/>
                </a:cxn>
                <a:cxn ang="0">
                  <a:pos x="310" y="599"/>
                </a:cxn>
                <a:cxn ang="0">
                  <a:pos x="320" y="618"/>
                </a:cxn>
                <a:cxn ang="0">
                  <a:pos x="331" y="652"/>
                </a:cxn>
                <a:cxn ang="0">
                  <a:pos x="342" y="702"/>
                </a:cxn>
                <a:cxn ang="0">
                  <a:pos x="349" y="759"/>
                </a:cxn>
                <a:cxn ang="0">
                  <a:pos x="352" y="820"/>
                </a:cxn>
                <a:cxn ang="0">
                  <a:pos x="352" y="1289"/>
                </a:cxn>
                <a:cxn ang="0">
                  <a:pos x="277" y="876"/>
                </a:cxn>
                <a:cxn ang="0">
                  <a:pos x="275" y="791"/>
                </a:cxn>
                <a:cxn ang="0">
                  <a:pos x="272" y="753"/>
                </a:cxn>
                <a:cxn ang="0">
                  <a:pos x="264" y="718"/>
                </a:cxn>
                <a:cxn ang="0">
                  <a:pos x="253" y="690"/>
                </a:cxn>
                <a:cxn ang="0">
                  <a:pos x="245" y="680"/>
                </a:cxn>
                <a:cxn ang="0">
                  <a:pos x="236" y="670"/>
                </a:cxn>
                <a:cxn ang="0">
                  <a:pos x="226" y="661"/>
                </a:cxn>
                <a:cxn ang="0">
                  <a:pos x="214" y="656"/>
                </a:cxn>
                <a:cxn ang="0">
                  <a:pos x="201" y="653"/>
                </a:cxn>
                <a:cxn ang="0">
                  <a:pos x="185" y="652"/>
                </a:cxn>
                <a:cxn ang="0">
                  <a:pos x="167" y="653"/>
                </a:cxn>
                <a:cxn ang="0">
                  <a:pos x="151" y="658"/>
                </a:cxn>
                <a:cxn ang="0">
                  <a:pos x="137" y="667"/>
                </a:cxn>
                <a:cxn ang="0">
                  <a:pos x="124" y="677"/>
                </a:cxn>
                <a:cxn ang="0">
                  <a:pos x="114" y="691"/>
                </a:cxn>
                <a:cxn ang="0">
                  <a:pos x="106" y="708"/>
                </a:cxn>
                <a:cxn ang="0">
                  <a:pos x="92" y="746"/>
                </a:cxn>
                <a:cxn ang="0">
                  <a:pos x="83" y="792"/>
                </a:cxn>
                <a:cxn ang="0">
                  <a:pos x="79" y="839"/>
                </a:cxn>
                <a:cxn ang="0">
                  <a:pos x="77" y="940"/>
                </a:cxn>
                <a:cxn ang="0">
                  <a:pos x="0" y="1289"/>
                </a:cxn>
                <a:cxn ang="0">
                  <a:pos x="77" y="0"/>
                </a:cxn>
              </a:cxnLst>
              <a:rect l="0" t="0" r="r" b="b"/>
              <a:pathLst>
                <a:path w="352" h="1289">
                  <a:moveTo>
                    <a:pt x="77" y="0"/>
                  </a:moveTo>
                  <a:lnTo>
                    <a:pt x="77" y="641"/>
                  </a:lnTo>
                  <a:lnTo>
                    <a:pt x="77" y="643"/>
                  </a:lnTo>
                  <a:lnTo>
                    <a:pt x="88" y="619"/>
                  </a:lnTo>
                  <a:lnTo>
                    <a:pt x="101" y="598"/>
                  </a:lnTo>
                  <a:lnTo>
                    <a:pt x="109" y="588"/>
                  </a:lnTo>
                  <a:lnTo>
                    <a:pt x="115" y="578"/>
                  </a:lnTo>
                  <a:lnTo>
                    <a:pt x="123" y="571"/>
                  </a:lnTo>
                  <a:lnTo>
                    <a:pt x="131" y="563"/>
                  </a:lnTo>
                  <a:lnTo>
                    <a:pt x="139" y="557"/>
                  </a:lnTo>
                  <a:lnTo>
                    <a:pt x="147" y="551"/>
                  </a:lnTo>
                  <a:lnTo>
                    <a:pt x="155" y="546"/>
                  </a:lnTo>
                  <a:lnTo>
                    <a:pt x="165" y="541"/>
                  </a:lnTo>
                  <a:lnTo>
                    <a:pt x="174" y="538"/>
                  </a:lnTo>
                  <a:lnTo>
                    <a:pt x="183" y="536"/>
                  </a:lnTo>
                  <a:lnTo>
                    <a:pt x="193" y="535"/>
                  </a:lnTo>
                  <a:lnTo>
                    <a:pt x="204" y="535"/>
                  </a:lnTo>
                  <a:lnTo>
                    <a:pt x="215" y="535"/>
                  </a:lnTo>
                  <a:lnTo>
                    <a:pt x="226" y="536"/>
                  </a:lnTo>
                  <a:lnTo>
                    <a:pt x="235" y="538"/>
                  </a:lnTo>
                  <a:lnTo>
                    <a:pt x="245" y="541"/>
                  </a:lnTo>
                  <a:lnTo>
                    <a:pt x="254" y="545"/>
                  </a:lnTo>
                  <a:lnTo>
                    <a:pt x="262" y="549"/>
                  </a:lnTo>
                  <a:lnTo>
                    <a:pt x="271" y="554"/>
                  </a:lnTo>
                  <a:lnTo>
                    <a:pt x="278" y="560"/>
                  </a:lnTo>
                  <a:lnTo>
                    <a:pt x="285" y="566"/>
                  </a:lnTo>
                  <a:lnTo>
                    <a:pt x="293" y="574"/>
                  </a:lnTo>
                  <a:lnTo>
                    <a:pt x="298" y="581"/>
                  </a:lnTo>
                  <a:lnTo>
                    <a:pt x="304" y="590"/>
                  </a:lnTo>
                  <a:lnTo>
                    <a:pt x="310" y="599"/>
                  </a:lnTo>
                  <a:lnTo>
                    <a:pt x="314" y="608"/>
                  </a:lnTo>
                  <a:lnTo>
                    <a:pt x="320" y="618"/>
                  </a:lnTo>
                  <a:lnTo>
                    <a:pt x="324" y="629"/>
                  </a:lnTo>
                  <a:lnTo>
                    <a:pt x="331" y="652"/>
                  </a:lnTo>
                  <a:lnTo>
                    <a:pt x="337" y="676"/>
                  </a:lnTo>
                  <a:lnTo>
                    <a:pt x="342" y="702"/>
                  </a:lnTo>
                  <a:lnTo>
                    <a:pt x="345" y="730"/>
                  </a:lnTo>
                  <a:lnTo>
                    <a:pt x="349" y="759"/>
                  </a:lnTo>
                  <a:lnTo>
                    <a:pt x="351" y="790"/>
                  </a:lnTo>
                  <a:lnTo>
                    <a:pt x="352" y="820"/>
                  </a:lnTo>
                  <a:lnTo>
                    <a:pt x="352" y="852"/>
                  </a:lnTo>
                  <a:lnTo>
                    <a:pt x="352" y="1289"/>
                  </a:lnTo>
                  <a:lnTo>
                    <a:pt x="277" y="1289"/>
                  </a:lnTo>
                  <a:lnTo>
                    <a:pt x="277" y="876"/>
                  </a:lnTo>
                  <a:lnTo>
                    <a:pt x="277" y="832"/>
                  </a:lnTo>
                  <a:lnTo>
                    <a:pt x="275" y="791"/>
                  </a:lnTo>
                  <a:lnTo>
                    <a:pt x="274" y="771"/>
                  </a:lnTo>
                  <a:lnTo>
                    <a:pt x="272" y="753"/>
                  </a:lnTo>
                  <a:lnTo>
                    <a:pt x="269" y="735"/>
                  </a:lnTo>
                  <a:lnTo>
                    <a:pt x="264" y="718"/>
                  </a:lnTo>
                  <a:lnTo>
                    <a:pt x="259" y="704"/>
                  </a:lnTo>
                  <a:lnTo>
                    <a:pt x="253" y="690"/>
                  </a:lnTo>
                  <a:lnTo>
                    <a:pt x="249" y="685"/>
                  </a:lnTo>
                  <a:lnTo>
                    <a:pt x="245" y="680"/>
                  </a:lnTo>
                  <a:lnTo>
                    <a:pt x="241" y="674"/>
                  </a:lnTo>
                  <a:lnTo>
                    <a:pt x="236" y="670"/>
                  </a:lnTo>
                  <a:lnTo>
                    <a:pt x="231" y="666"/>
                  </a:lnTo>
                  <a:lnTo>
                    <a:pt x="226" y="661"/>
                  </a:lnTo>
                  <a:lnTo>
                    <a:pt x="220" y="658"/>
                  </a:lnTo>
                  <a:lnTo>
                    <a:pt x="214" y="656"/>
                  </a:lnTo>
                  <a:lnTo>
                    <a:pt x="207" y="654"/>
                  </a:lnTo>
                  <a:lnTo>
                    <a:pt x="201" y="653"/>
                  </a:lnTo>
                  <a:lnTo>
                    <a:pt x="193" y="652"/>
                  </a:lnTo>
                  <a:lnTo>
                    <a:pt x="185" y="652"/>
                  </a:lnTo>
                  <a:lnTo>
                    <a:pt x="176" y="652"/>
                  </a:lnTo>
                  <a:lnTo>
                    <a:pt x="167" y="653"/>
                  </a:lnTo>
                  <a:lnTo>
                    <a:pt x="159" y="655"/>
                  </a:lnTo>
                  <a:lnTo>
                    <a:pt x="151" y="658"/>
                  </a:lnTo>
                  <a:lnTo>
                    <a:pt x="144" y="662"/>
                  </a:lnTo>
                  <a:lnTo>
                    <a:pt x="137" y="667"/>
                  </a:lnTo>
                  <a:lnTo>
                    <a:pt x="131" y="672"/>
                  </a:lnTo>
                  <a:lnTo>
                    <a:pt x="124" y="677"/>
                  </a:lnTo>
                  <a:lnTo>
                    <a:pt x="119" y="685"/>
                  </a:lnTo>
                  <a:lnTo>
                    <a:pt x="114" y="691"/>
                  </a:lnTo>
                  <a:lnTo>
                    <a:pt x="109" y="700"/>
                  </a:lnTo>
                  <a:lnTo>
                    <a:pt x="106" y="708"/>
                  </a:lnTo>
                  <a:lnTo>
                    <a:pt x="98" y="726"/>
                  </a:lnTo>
                  <a:lnTo>
                    <a:pt x="92" y="746"/>
                  </a:lnTo>
                  <a:lnTo>
                    <a:pt x="87" y="768"/>
                  </a:lnTo>
                  <a:lnTo>
                    <a:pt x="83" y="792"/>
                  </a:lnTo>
                  <a:lnTo>
                    <a:pt x="81" y="815"/>
                  </a:lnTo>
                  <a:lnTo>
                    <a:pt x="79" y="839"/>
                  </a:lnTo>
                  <a:lnTo>
                    <a:pt x="77" y="890"/>
                  </a:lnTo>
                  <a:lnTo>
                    <a:pt x="77" y="940"/>
                  </a:lnTo>
                  <a:lnTo>
                    <a:pt x="77" y="1289"/>
                  </a:lnTo>
                  <a:lnTo>
                    <a:pt x="0" y="1289"/>
                  </a:lnTo>
                  <a:lnTo>
                    <a:pt x="0" y="0"/>
                  </a:lnTo>
                  <a:lnTo>
                    <a:pt x="77" y="0"/>
                  </a:lnTo>
                  <a:close/>
                </a:path>
              </a:pathLst>
            </a:custGeom>
            <a:solidFill>
              <a:srgbClr val="005B99"/>
            </a:solidFill>
            <a:ln w="9525">
              <a:noFill/>
              <a:round/>
              <a:headEnd/>
              <a:tailEnd/>
            </a:ln>
          </p:spPr>
          <p:txBody>
            <a:bodyPr/>
            <a:lstStyle/>
            <a:p>
              <a:endParaRPr lang="en-US"/>
            </a:p>
          </p:txBody>
        </p:sp>
        <p:sp>
          <p:nvSpPr>
            <p:cNvPr id="1077" name="Freeform 53"/>
            <p:cNvSpPr>
              <a:spLocks noChangeAspect="1" noEditPoints="1"/>
            </p:cNvSpPr>
            <p:nvPr/>
          </p:nvSpPr>
          <p:spPr bwMode="black">
            <a:xfrm>
              <a:off x="1633" y="3764"/>
              <a:ext cx="77" cy="129"/>
            </a:xfrm>
            <a:custGeom>
              <a:avLst/>
              <a:gdLst/>
              <a:ahLst/>
              <a:cxnLst>
                <a:cxn ang="0">
                  <a:pos x="258" y="119"/>
                </a:cxn>
                <a:cxn ang="0">
                  <a:pos x="289" y="133"/>
                </a:cxn>
                <a:cxn ang="0">
                  <a:pos x="316" y="155"/>
                </a:cxn>
                <a:cxn ang="0">
                  <a:pos x="355" y="215"/>
                </a:cxn>
                <a:cxn ang="0">
                  <a:pos x="382" y="306"/>
                </a:cxn>
                <a:cxn ang="0">
                  <a:pos x="388" y="414"/>
                </a:cxn>
                <a:cxn ang="0">
                  <a:pos x="371" y="516"/>
                </a:cxn>
                <a:cxn ang="0">
                  <a:pos x="334" y="597"/>
                </a:cxn>
                <a:cxn ang="0">
                  <a:pos x="303" y="632"/>
                </a:cxn>
                <a:cxn ang="0">
                  <a:pos x="274" y="651"/>
                </a:cxn>
                <a:cxn ang="0">
                  <a:pos x="241" y="658"/>
                </a:cxn>
                <a:cxn ang="0">
                  <a:pos x="207" y="656"/>
                </a:cxn>
                <a:cxn ang="0">
                  <a:pos x="177" y="642"/>
                </a:cxn>
                <a:cxn ang="0">
                  <a:pos x="149" y="619"/>
                </a:cxn>
                <a:cxn ang="0">
                  <a:pos x="110" y="560"/>
                </a:cxn>
                <a:cxn ang="0">
                  <a:pos x="83" y="467"/>
                </a:cxn>
                <a:cxn ang="0">
                  <a:pos x="77" y="358"/>
                </a:cxn>
                <a:cxn ang="0">
                  <a:pos x="93" y="258"/>
                </a:cxn>
                <a:cxn ang="0">
                  <a:pos x="130" y="178"/>
                </a:cxn>
                <a:cxn ang="0">
                  <a:pos x="161" y="142"/>
                </a:cxn>
                <a:cxn ang="0">
                  <a:pos x="192" y="124"/>
                </a:cxn>
                <a:cxn ang="0">
                  <a:pos x="224" y="117"/>
                </a:cxn>
                <a:cxn ang="0">
                  <a:pos x="255" y="770"/>
                </a:cxn>
                <a:cxn ang="0">
                  <a:pos x="301" y="755"/>
                </a:cxn>
                <a:cxn ang="0">
                  <a:pos x="342" y="727"/>
                </a:cxn>
                <a:cxn ang="0">
                  <a:pos x="378" y="685"/>
                </a:cxn>
                <a:cxn ang="0">
                  <a:pos x="410" y="633"/>
                </a:cxn>
                <a:cxn ang="0">
                  <a:pos x="435" y="573"/>
                </a:cxn>
                <a:cxn ang="0">
                  <a:pos x="453" y="504"/>
                </a:cxn>
                <a:cxn ang="0">
                  <a:pos x="462" y="428"/>
                </a:cxn>
                <a:cxn ang="0">
                  <a:pos x="462" y="348"/>
                </a:cxn>
                <a:cxn ang="0">
                  <a:pos x="453" y="272"/>
                </a:cxn>
                <a:cxn ang="0">
                  <a:pos x="436" y="202"/>
                </a:cxn>
                <a:cxn ang="0">
                  <a:pos x="411" y="140"/>
                </a:cxn>
                <a:cxn ang="0">
                  <a:pos x="380" y="87"/>
                </a:cxn>
                <a:cxn ang="0">
                  <a:pos x="343" y="46"/>
                </a:cxn>
                <a:cxn ang="0">
                  <a:pos x="302" y="17"/>
                </a:cxn>
                <a:cxn ang="0">
                  <a:pos x="256" y="1"/>
                </a:cxn>
                <a:cxn ang="0">
                  <a:pos x="208" y="1"/>
                </a:cxn>
                <a:cxn ang="0">
                  <a:pos x="163" y="17"/>
                </a:cxn>
                <a:cxn ang="0">
                  <a:pos x="120" y="46"/>
                </a:cxn>
                <a:cxn ang="0">
                  <a:pos x="84" y="87"/>
                </a:cxn>
                <a:cxn ang="0">
                  <a:pos x="52" y="140"/>
                </a:cxn>
                <a:cxn ang="0">
                  <a:pos x="28" y="202"/>
                </a:cxn>
                <a:cxn ang="0">
                  <a:pos x="9" y="272"/>
                </a:cxn>
                <a:cxn ang="0">
                  <a:pos x="1" y="348"/>
                </a:cxn>
                <a:cxn ang="0">
                  <a:pos x="1" y="428"/>
                </a:cxn>
                <a:cxn ang="0">
                  <a:pos x="9" y="504"/>
                </a:cxn>
                <a:cxn ang="0">
                  <a:pos x="28" y="573"/>
                </a:cxn>
                <a:cxn ang="0">
                  <a:pos x="52" y="633"/>
                </a:cxn>
                <a:cxn ang="0">
                  <a:pos x="84" y="685"/>
                </a:cxn>
                <a:cxn ang="0">
                  <a:pos x="120" y="727"/>
                </a:cxn>
                <a:cxn ang="0">
                  <a:pos x="163" y="755"/>
                </a:cxn>
                <a:cxn ang="0">
                  <a:pos x="208" y="770"/>
                </a:cxn>
              </a:cxnLst>
              <a:rect l="0" t="0" r="r" b="b"/>
              <a:pathLst>
                <a:path w="463" h="772">
                  <a:moveTo>
                    <a:pt x="233" y="117"/>
                  </a:moveTo>
                  <a:lnTo>
                    <a:pt x="241" y="117"/>
                  </a:lnTo>
                  <a:lnTo>
                    <a:pt x="249" y="118"/>
                  </a:lnTo>
                  <a:lnTo>
                    <a:pt x="258" y="119"/>
                  </a:lnTo>
                  <a:lnTo>
                    <a:pt x="266" y="122"/>
                  </a:lnTo>
                  <a:lnTo>
                    <a:pt x="274" y="124"/>
                  </a:lnTo>
                  <a:lnTo>
                    <a:pt x="281" y="128"/>
                  </a:lnTo>
                  <a:lnTo>
                    <a:pt x="289" y="133"/>
                  </a:lnTo>
                  <a:lnTo>
                    <a:pt x="296" y="137"/>
                  </a:lnTo>
                  <a:lnTo>
                    <a:pt x="303" y="142"/>
                  </a:lnTo>
                  <a:lnTo>
                    <a:pt x="309" y="149"/>
                  </a:lnTo>
                  <a:lnTo>
                    <a:pt x="316" y="155"/>
                  </a:lnTo>
                  <a:lnTo>
                    <a:pt x="322" y="162"/>
                  </a:lnTo>
                  <a:lnTo>
                    <a:pt x="334" y="178"/>
                  </a:lnTo>
                  <a:lnTo>
                    <a:pt x="345" y="195"/>
                  </a:lnTo>
                  <a:lnTo>
                    <a:pt x="355" y="215"/>
                  </a:lnTo>
                  <a:lnTo>
                    <a:pt x="363" y="235"/>
                  </a:lnTo>
                  <a:lnTo>
                    <a:pt x="371" y="258"/>
                  </a:lnTo>
                  <a:lnTo>
                    <a:pt x="377" y="282"/>
                  </a:lnTo>
                  <a:lnTo>
                    <a:pt x="382" y="306"/>
                  </a:lnTo>
                  <a:lnTo>
                    <a:pt x="386" y="332"/>
                  </a:lnTo>
                  <a:lnTo>
                    <a:pt x="388" y="358"/>
                  </a:lnTo>
                  <a:lnTo>
                    <a:pt x="388" y="386"/>
                  </a:lnTo>
                  <a:lnTo>
                    <a:pt x="388" y="414"/>
                  </a:lnTo>
                  <a:lnTo>
                    <a:pt x="386" y="441"/>
                  </a:lnTo>
                  <a:lnTo>
                    <a:pt x="382" y="467"/>
                  </a:lnTo>
                  <a:lnTo>
                    <a:pt x="377" y="492"/>
                  </a:lnTo>
                  <a:lnTo>
                    <a:pt x="371" y="516"/>
                  </a:lnTo>
                  <a:lnTo>
                    <a:pt x="363" y="538"/>
                  </a:lnTo>
                  <a:lnTo>
                    <a:pt x="355" y="560"/>
                  </a:lnTo>
                  <a:lnTo>
                    <a:pt x="345" y="579"/>
                  </a:lnTo>
                  <a:lnTo>
                    <a:pt x="334" y="597"/>
                  </a:lnTo>
                  <a:lnTo>
                    <a:pt x="322" y="612"/>
                  </a:lnTo>
                  <a:lnTo>
                    <a:pt x="316" y="619"/>
                  </a:lnTo>
                  <a:lnTo>
                    <a:pt x="309" y="626"/>
                  </a:lnTo>
                  <a:lnTo>
                    <a:pt x="303" y="632"/>
                  </a:lnTo>
                  <a:lnTo>
                    <a:pt x="296" y="638"/>
                  </a:lnTo>
                  <a:lnTo>
                    <a:pt x="289" y="642"/>
                  </a:lnTo>
                  <a:lnTo>
                    <a:pt x="281" y="646"/>
                  </a:lnTo>
                  <a:lnTo>
                    <a:pt x="274" y="651"/>
                  </a:lnTo>
                  <a:lnTo>
                    <a:pt x="266" y="653"/>
                  </a:lnTo>
                  <a:lnTo>
                    <a:pt x="258" y="656"/>
                  </a:lnTo>
                  <a:lnTo>
                    <a:pt x="249" y="657"/>
                  </a:lnTo>
                  <a:lnTo>
                    <a:pt x="241" y="658"/>
                  </a:lnTo>
                  <a:lnTo>
                    <a:pt x="233" y="658"/>
                  </a:lnTo>
                  <a:lnTo>
                    <a:pt x="224" y="658"/>
                  </a:lnTo>
                  <a:lnTo>
                    <a:pt x="215" y="657"/>
                  </a:lnTo>
                  <a:lnTo>
                    <a:pt x="207" y="656"/>
                  </a:lnTo>
                  <a:lnTo>
                    <a:pt x="199" y="653"/>
                  </a:lnTo>
                  <a:lnTo>
                    <a:pt x="192" y="651"/>
                  </a:lnTo>
                  <a:lnTo>
                    <a:pt x="183" y="646"/>
                  </a:lnTo>
                  <a:lnTo>
                    <a:pt x="177" y="642"/>
                  </a:lnTo>
                  <a:lnTo>
                    <a:pt x="169" y="638"/>
                  </a:lnTo>
                  <a:lnTo>
                    <a:pt x="161" y="632"/>
                  </a:lnTo>
                  <a:lnTo>
                    <a:pt x="155" y="626"/>
                  </a:lnTo>
                  <a:lnTo>
                    <a:pt x="149" y="619"/>
                  </a:lnTo>
                  <a:lnTo>
                    <a:pt x="142" y="612"/>
                  </a:lnTo>
                  <a:lnTo>
                    <a:pt x="130" y="597"/>
                  </a:lnTo>
                  <a:lnTo>
                    <a:pt x="119" y="579"/>
                  </a:lnTo>
                  <a:lnTo>
                    <a:pt x="110" y="560"/>
                  </a:lnTo>
                  <a:lnTo>
                    <a:pt x="101" y="538"/>
                  </a:lnTo>
                  <a:lnTo>
                    <a:pt x="93" y="516"/>
                  </a:lnTo>
                  <a:lnTo>
                    <a:pt x="87" y="492"/>
                  </a:lnTo>
                  <a:lnTo>
                    <a:pt x="83" y="467"/>
                  </a:lnTo>
                  <a:lnTo>
                    <a:pt x="79" y="441"/>
                  </a:lnTo>
                  <a:lnTo>
                    <a:pt x="77" y="414"/>
                  </a:lnTo>
                  <a:lnTo>
                    <a:pt x="76" y="386"/>
                  </a:lnTo>
                  <a:lnTo>
                    <a:pt x="77" y="358"/>
                  </a:lnTo>
                  <a:lnTo>
                    <a:pt x="79" y="332"/>
                  </a:lnTo>
                  <a:lnTo>
                    <a:pt x="83" y="306"/>
                  </a:lnTo>
                  <a:lnTo>
                    <a:pt x="87" y="282"/>
                  </a:lnTo>
                  <a:lnTo>
                    <a:pt x="93" y="258"/>
                  </a:lnTo>
                  <a:lnTo>
                    <a:pt x="101" y="235"/>
                  </a:lnTo>
                  <a:lnTo>
                    <a:pt x="110" y="215"/>
                  </a:lnTo>
                  <a:lnTo>
                    <a:pt x="119" y="195"/>
                  </a:lnTo>
                  <a:lnTo>
                    <a:pt x="130" y="178"/>
                  </a:lnTo>
                  <a:lnTo>
                    <a:pt x="142" y="162"/>
                  </a:lnTo>
                  <a:lnTo>
                    <a:pt x="149" y="155"/>
                  </a:lnTo>
                  <a:lnTo>
                    <a:pt x="155" y="149"/>
                  </a:lnTo>
                  <a:lnTo>
                    <a:pt x="161" y="142"/>
                  </a:lnTo>
                  <a:lnTo>
                    <a:pt x="169" y="137"/>
                  </a:lnTo>
                  <a:lnTo>
                    <a:pt x="177" y="133"/>
                  </a:lnTo>
                  <a:lnTo>
                    <a:pt x="183" y="128"/>
                  </a:lnTo>
                  <a:lnTo>
                    <a:pt x="192" y="124"/>
                  </a:lnTo>
                  <a:lnTo>
                    <a:pt x="199" y="122"/>
                  </a:lnTo>
                  <a:lnTo>
                    <a:pt x="207" y="119"/>
                  </a:lnTo>
                  <a:lnTo>
                    <a:pt x="215" y="118"/>
                  </a:lnTo>
                  <a:lnTo>
                    <a:pt x="224" y="117"/>
                  </a:lnTo>
                  <a:lnTo>
                    <a:pt x="233" y="117"/>
                  </a:lnTo>
                  <a:close/>
                  <a:moveTo>
                    <a:pt x="233" y="772"/>
                  </a:moveTo>
                  <a:lnTo>
                    <a:pt x="245" y="772"/>
                  </a:lnTo>
                  <a:lnTo>
                    <a:pt x="255" y="770"/>
                  </a:lnTo>
                  <a:lnTo>
                    <a:pt x="267" y="768"/>
                  </a:lnTo>
                  <a:lnTo>
                    <a:pt x="279" y="765"/>
                  </a:lnTo>
                  <a:lnTo>
                    <a:pt x="290" y="761"/>
                  </a:lnTo>
                  <a:lnTo>
                    <a:pt x="301" y="755"/>
                  </a:lnTo>
                  <a:lnTo>
                    <a:pt x="312" y="750"/>
                  </a:lnTo>
                  <a:lnTo>
                    <a:pt x="322" y="742"/>
                  </a:lnTo>
                  <a:lnTo>
                    <a:pt x="332" y="735"/>
                  </a:lnTo>
                  <a:lnTo>
                    <a:pt x="342" y="727"/>
                  </a:lnTo>
                  <a:lnTo>
                    <a:pt x="351" y="717"/>
                  </a:lnTo>
                  <a:lnTo>
                    <a:pt x="361" y="708"/>
                  </a:lnTo>
                  <a:lnTo>
                    <a:pt x="370" y="697"/>
                  </a:lnTo>
                  <a:lnTo>
                    <a:pt x="378" y="685"/>
                  </a:lnTo>
                  <a:lnTo>
                    <a:pt x="387" y="673"/>
                  </a:lnTo>
                  <a:lnTo>
                    <a:pt x="396" y="661"/>
                  </a:lnTo>
                  <a:lnTo>
                    <a:pt x="403" y="647"/>
                  </a:lnTo>
                  <a:lnTo>
                    <a:pt x="410" y="633"/>
                  </a:lnTo>
                  <a:lnTo>
                    <a:pt x="417" y="619"/>
                  </a:lnTo>
                  <a:lnTo>
                    <a:pt x="424" y="604"/>
                  </a:lnTo>
                  <a:lnTo>
                    <a:pt x="429" y="589"/>
                  </a:lnTo>
                  <a:lnTo>
                    <a:pt x="435" y="573"/>
                  </a:lnTo>
                  <a:lnTo>
                    <a:pt x="440" y="556"/>
                  </a:lnTo>
                  <a:lnTo>
                    <a:pt x="444" y="539"/>
                  </a:lnTo>
                  <a:lnTo>
                    <a:pt x="449" y="521"/>
                  </a:lnTo>
                  <a:lnTo>
                    <a:pt x="453" y="504"/>
                  </a:lnTo>
                  <a:lnTo>
                    <a:pt x="455" y="485"/>
                  </a:lnTo>
                  <a:lnTo>
                    <a:pt x="458" y="467"/>
                  </a:lnTo>
                  <a:lnTo>
                    <a:pt x="461" y="448"/>
                  </a:lnTo>
                  <a:lnTo>
                    <a:pt x="462" y="428"/>
                  </a:lnTo>
                  <a:lnTo>
                    <a:pt x="463" y="409"/>
                  </a:lnTo>
                  <a:lnTo>
                    <a:pt x="463" y="388"/>
                  </a:lnTo>
                  <a:lnTo>
                    <a:pt x="463" y="368"/>
                  </a:lnTo>
                  <a:lnTo>
                    <a:pt x="462" y="348"/>
                  </a:lnTo>
                  <a:lnTo>
                    <a:pt x="461" y="329"/>
                  </a:lnTo>
                  <a:lnTo>
                    <a:pt x="458" y="310"/>
                  </a:lnTo>
                  <a:lnTo>
                    <a:pt x="456" y="290"/>
                  </a:lnTo>
                  <a:lnTo>
                    <a:pt x="453" y="272"/>
                  </a:lnTo>
                  <a:lnTo>
                    <a:pt x="449" y="254"/>
                  </a:lnTo>
                  <a:lnTo>
                    <a:pt x="445" y="236"/>
                  </a:lnTo>
                  <a:lnTo>
                    <a:pt x="441" y="219"/>
                  </a:lnTo>
                  <a:lnTo>
                    <a:pt x="436" y="202"/>
                  </a:lnTo>
                  <a:lnTo>
                    <a:pt x="430" y="186"/>
                  </a:lnTo>
                  <a:lnTo>
                    <a:pt x="424" y="170"/>
                  </a:lnTo>
                  <a:lnTo>
                    <a:pt x="417" y="155"/>
                  </a:lnTo>
                  <a:lnTo>
                    <a:pt x="411" y="140"/>
                  </a:lnTo>
                  <a:lnTo>
                    <a:pt x="404" y="126"/>
                  </a:lnTo>
                  <a:lnTo>
                    <a:pt x="397" y="112"/>
                  </a:lnTo>
                  <a:lnTo>
                    <a:pt x="388" y="100"/>
                  </a:lnTo>
                  <a:lnTo>
                    <a:pt x="380" y="87"/>
                  </a:lnTo>
                  <a:lnTo>
                    <a:pt x="371" y="77"/>
                  </a:lnTo>
                  <a:lnTo>
                    <a:pt x="362" y="66"/>
                  </a:lnTo>
                  <a:lnTo>
                    <a:pt x="353" y="55"/>
                  </a:lnTo>
                  <a:lnTo>
                    <a:pt x="343" y="46"/>
                  </a:lnTo>
                  <a:lnTo>
                    <a:pt x="333" y="38"/>
                  </a:lnTo>
                  <a:lnTo>
                    <a:pt x="323" y="30"/>
                  </a:lnTo>
                  <a:lnTo>
                    <a:pt x="313" y="23"/>
                  </a:lnTo>
                  <a:lnTo>
                    <a:pt x="302" y="17"/>
                  </a:lnTo>
                  <a:lnTo>
                    <a:pt x="291" y="12"/>
                  </a:lnTo>
                  <a:lnTo>
                    <a:pt x="279" y="8"/>
                  </a:lnTo>
                  <a:lnTo>
                    <a:pt x="268" y="4"/>
                  </a:lnTo>
                  <a:lnTo>
                    <a:pt x="256" y="1"/>
                  </a:lnTo>
                  <a:lnTo>
                    <a:pt x="245" y="0"/>
                  </a:lnTo>
                  <a:lnTo>
                    <a:pt x="233" y="0"/>
                  </a:lnTo>
                  <a:lnTo>
                    <a:pt x="220" y="0"/>
                  </a:lnTo>
                  <a:lnTo>
                    <a:pt x="208" y="1"/>
                  </a:lnTo>
                  <a:lnTo>
                    <a:pt x="197" y="4"/>
                  </a:lnTo>
                  <a:lnTo>
                    <a:pt x="185" y="8"/>
                  </a:lnTo>
                  <a:lnTo>
                    <a:pt x="173" y="12"/>
                  </a:lnTo>
                  <a:lnTo>
                    <a:pt x="163" y="17"/>
                  </a:lnTo>
                  <a:lnTo>
                    <a:pt x="152" y="23"/>
                  </a:lnTo>
                  <a:lnTo>
                    <a:pt x="141" y="30"/>
                  </a:lnTo>
                  <a:lnTo>
                    <a:pt x="131" y="38"/>
                  </a:lnTo>
                  <a:lnTo>
                    <a:pt x="120" y="46"/>
                  </a:lnTo>
                  <a:lnTo>
                    <a:pt x="111" y="55"/>
                  </a:lnTo>
                  <a:lnTo>
                    <a:pt x="102" y="66"/>
                  </a:lnTo>
                  <a:lnTo>
                    <a:pt x="92" y="77"/>
                  </a:lnTo>
                  <a:lnTo>
                    <a:pt x="84" y="87"/>
                  </a:lnTo>
                  <a:lnTo>
                    <a:pt x="75" y="100"/>
                  </a:lnTo>
                  <a:lnTo>
                    <a:pt x="68" y="112"/>
                  </a:lnTo>
                  <a:lnTo>
                    <a:pt x="60" y="126"/>
                  </a:lnTo>
                  <a:lnTo>
                    <a:pt x="52" y="140"/>
                  </a:lnTo>
                  <a:lnTo>
                    <a:pt x="45" y="155"/>
                  </a:lnTo>
                  <a:lnTo>
                    <a:pt x="38" y="170"/>
                  </a:lnTo>
                  <a:lnTo>
                    <a:pt x="33" y="186"/>
                  </a:lnTo>
                  <a:lnTo>
                    <a:pt x="28" y="202"/>
                  </a:lnTo>
                  <a:lnTo>
                    <a:pt x="22" y="219"/>
                  </a:lnTo>
                  <a:lnTo>
                    <a:pt x="18" y="236"/>
                  </a:lnTo>
                  <a:lnTo>
                    <a:pt x="14" y="254"/>
                  </a:lnTo>
                  <a:lnTo>
                    <a:pt x="9" y="272"/>
                  </a:lnTo>
                  <a:lnTo>
                    <a:pt x="6" y="290"/>
                  </a:lnTo>
                  <a:lnTo>
                    <a:pt x="4" y="310"/>
                  </a:lnTo>
                  <a:lnTo>
                    <a:pt x="2" y="329"/>
                  </a:lnTo>
                  <a:lnTo>
                    <a:pt x="1" y="348"/>
                  </a:lnTo>
                  <a:lnTo>
                    <a:pt x="0" y="368"/>
                  </a:lnTo>
                  <a:lnTo>
                    <a:pt x="0" y="388"/>
                  </a:lnTo>
                  <a:lnTo>
                    <a:pt x="0" y="409"/>
                  </a:lnTo>
                  <a:lnTo>
                    <a:pt x="1" y="428"/>
                  </a:lnTo>
                  <a:lnTo>
                    <a:pt x="2" y="448"/>
                  </a:lnTo>
                  <a:lnTo>
                    <a:pt x="4" y="467"/>
                  </a:lnTo>
                  <a:lnTo>
                    <a:pt x="6" y="485"/>
                  </a:lnTo>
                  <a:lnTo>
                    <a:pt x="9" y="504"/>
                  </a:lnTo>
                  <a:lnTo>
                    <a:pt x="14" y="521"/>
                  </a:lnTo>
                  <a:lnTo>
                    <a:pt x="18" y="539"/>
                  </a:lnTo>
                  <a:lnTo>
                    <a:pt x="22" y="556"/>
                  </a:lnTo>
                  <a:lnTo>
                    <a:pt x="28" y="573"/>
                  </a:lnTo>
                  <a:lnTo>
                    <a:pt x="33" y="589"/>
                  </a:lnTo>
                  <a:lnTo>
                    <a:pt x="38" y="604"/>
                  </a:lnTo>
                  <a:lnTo>
                    <a:pt x="45" y="619"/>
                  </a:lnTo>
                  <a:lnTo>
                    <a:pt x="52" y="633"/>
                  </a:lnTo>
                  <a:lnTo>
                    <a:pt x="60" y="647"/>
                  </a:lnTo>
                  <a:lnTo>
                    <a:pt x="68" y="661"/>
                  </a:lnTo>
                  <a:lnTo>
                    <a:pt x="75" y="673"/>
                  </a:lnTo>
                  <a:lnTo>
                    <a:pt x="84" y="685"/>
                  </a:lnTo>
                  <a:lnTo>
                    <a:pt x="92" y="697"/>
                  </a:lnTo>
                  <a:lnTo>
                    <a:pt x="102" y="708"/>
                  </a:lnTo>
                  <a:lnTo>
                    <a:pt x="111" y="717"/>
                  </a:lnTo>
                  <a:lnTo>
                    <a:pt x="120" y="727"/>
                  </a:lnTo>
                  <a:lnTo>
                    <a:pt x="131" y="735"/>
                  </a:lnTo>
                  <a:lnTo>
                    <a:pt x="141" y="742"/>
                  </a:lnTo>
                  <a:lnTo>
                    <a:pt x="152" y="750"/>
                  </a:lnTo>
                  <a:lnTo>
                    <a:pt x="163" y="755"/>
                  </a:lnTo>
                  <a:lnTo>
                    <a:pt x="173" y="761"/>
                  </a:lnTo>
                  <a:lnTo>
                    <a:pt x="185" y="765"/>
                  </a:lnTo>
                  <a:lnTo>
                    <a:pt x="197" y="768"/>
                  </a:lnTo>
                  <a:lnTo>
                    <a:pt x="208" y="770"/>
                  </a:lnTo>
                  <a:lnTo>
                    <a:pt x="220" y="772"/>
                  </a:lnTo>
                  <a:lnTo>
                    <a:pt x="233" y="772"/>
                  </a:lnTo>
                  <a:close/>
                </a:path>
              </a:pathLst>
            </a:custGeom>
            <a:solidFill>
              <a:srgbClr val="005B99"/>
            </a:solidFill>
            <a:ln w="9525">
              <a:noFill/>
              <a:round/>
              <a:headEnd/>
              <a:tailEnd/>
            </a:ln>
          </p:spPr>
          <p:txBody>
            <a:bodyPr/>
            <a:lstStyle/>
            <a:p>
              <a:endParaRPr lang="en-US"/>
            </a:p>
          </p:txBody>
        </p:sp>
        <p:sp>
          <p:nvSpPr>
            <p:cNvPr id="1078" name="Freeform 54"/>
            <p:cNvSpPr>
              <a:spLocks noChangeAspect="1"/>
            </p:cNvSpPr>
            <p:nvPr/>
          </p:nvSpPr>
          <p:spPr bwMode="black">
            <a:xfrm>
              <a:off x="1777" y="3685"/>
              <a:ext cx="104" cy="213"/>
            </a:xfrm>
            <a:custGeom>
              <a:avLst/>
              <a:gdLst/>
              <a:ahLst/>
              <a:cxnLst>
                <a:cxn ang="0">
                  <a:pos x="0" y="0"/>
                </a:cxn>
                <a:cxn ang="0">
                  <a:pos x="552" y="964"/>
                </a:cxn>
                <a:cxn ang="0">
                  <a:pos x="552" y="51"/>
                </a:cxn>
                <a:cxn ang="0">
                  <a:pos x="628" y="51"/>
                </a:cxn>
                <a:cxn ang="0">
                  <a:pos x="628" y="1282"/>
                </a:cxn>
                <a:cxn ang="0">
                  <a:pos x="77" y="321"/>
                </a:cxn>
                <a:cxn ang="0">
                  <a:pos x="77" y="1229"/>
                </a:cxn>
                <a:cxn ang="0">
                  <a:pos x="0" y="1229"/>
                </a:cxn>
                <a:cxn ang="0">
                  <a:pos x="0" y="0"/>
                </a:cxn>
              </a:cxnLst>
              <a:rect l="0" t="0" r="r" b="b"/>
              <a:pathLst>
                <a:path w="628" h="1282">
                  <a:moveTo>
                    <a:pt x="0" y="0"/>
                  </a:moveTo>
                  <a:lnTo>
                    <a:pt x="552" y="964"/>
                  </a:lnTo>
                  <a:lnTo>
                    <a:pt x="552" y="51"/>
                  </a:lnTo>
                  <a:lnTo>
                    <a:pt x="628" y="51"/>
                  </a:lnTo>
                  <a:lnTo>
                    <a:pt x="628" y="1282"/>
                  </a:lnTo>
                  <a:lnTo>
                    <a:pt x="77" y="321"/>
                  </a:lnTo>
                  <a:lnTo>
                    <a:pt x="77" y="1229"/>
                  </a:lnTo>
                  <a:lnTo>
                    <a:pt x="0" y="1229"/>
                  </a:lnTo>
                  <a:lnTo>
                    <a:pt x="0" y="0"/>
                  </a:lnTo>
                  <a:close/>
                </a:path>
              </a:pathLst>
            </a:custGeom>
            <a:solidFill>
              <a:srgbClr val="005B99"/>
            </a:solidFill>
            <a:ln w="9525">
              <a:noFill/>
              <a:round/>
              <a:headEnd/>
              <a:tailEnd/>
            </a:ln>
          </p:spPr>
          <p:txBody>
            <a:bodyPr/>
            <a:lstStyle/>
            <a:p>
              <a:endParaRPr lang="en-US"/>
            </a:p>
          </p:txBody>
        </p:sp>
        <p:sp>
          <p:nvSpPr>
            <p:cNvPr id="1079" name="Freeform 55"/>
            <p:cNvSpPr>
              <a:spLocks noChangeAspect="1" noEditPoints="1"/>
            </p:cNvSpPr>
            <p:nvPr/>
          </p:nvSpPr>
          <p:spPr bwMode="black">
            <a:xfrm>
              <a:off x="1897" y="3764"/>
              <a:ext cx="73" cy="129"/>
            </a:xfrm>
            <a:custGeom>
              <a:avLst/>
              <a:gdLst/>
              <a:ahLst/>
              <a:cxnLst>
                <a:cxn ang="0">
                  <a:pos x="237" y="118"/>
                </a:cxn>
                <a:cxn ang="0">
                  <a:pos x="260" y="124"/>
                </a:cxn>
                <a:cxn ang="0">
                  <a:pos x="282" y="137"/>
                </a:cxn>
                <a:cxn ang="0">
                  <a:pos x="301" y="154"/>
                </a:cxn>
                <a:cxn ang="0">
                  <a:pos x="328" y="193"/>
                </a:cxn>
                <a:cxn ang="0">
                  <a:pos x="352" y="254"/>
                </a:cxn>
                <a:cxn ang="0">
                  <a:pos x="365" y="327"/>
                </a:cxn>
                <a:cxn ang="0">
                  <a:pos x="367" y="408"/>
                </a:cxn>
                <a:cxn ang="0">
                  <a:pos x="359" y="487"/>
                </a:cxn>
                <a:cxn ang="0">
                  <a:pos x="339" y="556"/>
                </a:cxn>
                <a:cxn ang="0">
                  <a:pos x="310" y="610"/>
                </a:cxn>
                <a:cxn ang="0">
                  <a:pos x="291" y="630"/>
                </a:cxn>
                <a:cxn ang="0">
                  <a:pos x="270" y="645"/>
                </a:cxn>
                <a:cxn ang="0">
                  <a:pos x="246" y="655"/>
                </a:cxn>
                <a:cxn ang="0">
                  <a:pos x="219" y="658"/>
                </a:cxn>
                <a:cxn ang="0">
                  <a:pos x="195" y="655"/>
                </a:cxn>
                <a:cxn ang="0">
                  <a:pos x="172" y="645"/>
                </a:cxn>
                <a:cxn ang="0">
                  <a:pos x="151" y="629"/>
                </a:cxn>
                <a:cxn ang="0">
                  <a:pos x="134" y="607"/>
                </a:cxn>
                <a:cxn ang="0">
                  <a:pos x="105" y="551"/>
                </a:cxn>
                <a:cxn ang="0">
                  <a:pos x="85" y="482"/>
                </a:cxn>
                <a:cxn ang="0">
                  <a:pos x="77" y="405"/>
                </a:cxn>
                <a:cxn ang="0">
                  <a:pos x="79" y="327"/>
                </a:cxn>
                <a:cxn ang="0">
                  <a:pos x="92" y="257"/>
                </a:cxn>
                <a:cxn ang="0">
                  <a:pos x="116" y="195"/>
                </a:cxn>
                <a:cxn ang="0">
                  <a:pos x="148" y="149"/>
                </a:cxn>
                <a:cxn ang="0">
                  <a:pos x="174" y="128"/>
                </a:cxn>
                <a:cxn ang="0">
                  <a:pos x="196" y="119"/>
                </a:cxn>
                <a:cxn ang="0">
                  <a:pos x="219" y="117"/>
                </a:cxn>
                <a:cxn ang="0">
                  <a:pos x="363" y="124"/>
                </a:cxn>
                <a:cxn ang="0">
                  <a:pos x="340" y="84"/>
                </a:cxn>
                <a:cxn ang="0">
                  <a:pos x="314" y="51"/>
                </a:cxn>
                <a:cxn ang="0">
                  <a:pos x="285" y="25"/>
                </a:cxn>
                <a:cxn ang="0">
                  <a:pos x="255" y="9"/>
                </a:cxn>
                <a:cxn ang="0">
                  <a:pos x="223" y="0"/>
                </a:cxn>
                <a:cxn ang="0">
                  <a:pos x="188" y="1"/>
                </a:cxn>
                <a:cxn ang="0">
                  <a:pos x="153" y="12"/>
                </a:cxn>
                <a:cxn ang="0">
                  <a:pos x="123" y="31"/>
                </a:cxn>
                <a:cxn ang="0">
                  <a:pos x="95" y="57"/>
                </a:cxn>
                <a:cxn ang="0">
                  <a:pos x="70" y="91"/>
                </a:cxn>
                <a:cxn ang="0">
                  <a:pos x="50" y="129"/>
                </a:cxn>
                <a:cxn ang="0">
                  <a:pos x="31" y="174"/>
                </a:cxn>
                <a:cxn ang="0">
                  <a:pos x="8" y="275"/>
                </a:cxn>
                <a:cxn ang="0">
                  <a:pos x="0" y="388"/>
                </a:cxn>
                <a:cxn ang="0">
                  <a:pos x="9" y="498"/>
                </a:cxn>
                <a:cxn ang="0">
                  <a:pos x="33" y="599"/>
                </a:cxn>
                <a:cxn ang="0">
                  <a:pos x="50" y="642"/>
                </a:cxn>
                <a:cxn ang="0">
                  <a:pos x="71" y="682"/>
                </a:cxn>
                <a:cxn ang="0">
                  <a:pos x="95" y="714"/>
                </a:cxn>
                <a:cxn ang="0">
                  <a:pos x="123" y="741"/>
                </a:cxn>
                <a:cxn ang="0">
                  <a:pos x="153" y="759"/>
                </a:cxn>
                <a:cxn ang="0">
                  <a:pos x="186" y="770"/>
                </a:cxn>
                <a:cxn ang="0">
                  <a:pos x="220" y="772"/>
                </a:cxn>
                <a:cxn ang="0">
                  <a:pos x="254" y="765"/>
                </a:cxn>
                <a:cxn ang="0">
                  <a:pos x="285" y="750"/>
                </a:cxn>
                <a:cxn ang="0">
                  <a:pos x="313" y="725"/>
                </a:cxn>
                <a:cxn ang="0">
                  <a:pos x="339" y="693"/>
                </a:cxn>
                <a:cxn ang="0">
                  <a:pos x="363" y="651"/>
                </a:cxn>
                <a:cxn ang="0">
                  <a:pos x="440" y="20"/>
                </a:cxn>
              </a:cxnLst>
              <a:rect l="0" t="0" r="r" b="b"/>
              <a:pathLst>
                <a:path w="440" h="772">
                  <a:moveTo>
                    <a:pt x="219" y="117"/>
                  </a:moveTo>
                  <a:lnTo>
                    <a:pt x="228" y="117"/>
                  </a:lnTo>
                  <a:lnTo>
                    <a:pt x="237" y="118"/>
                  </a:lnTo>
                  <a:lnTo>
                    <a:pt x="245" y="119"/>
                  </a:lnTo>
                  <a:lnTo>
                    <a:pt x="253" y="121"/>
                  </a:lnTo>
                  <a:lnTo>
                    <a:pt x="260" y="124"/>
                  </a:lnTo>
                  <a:lnTo>
                    <a:pt x="268" y="127"/>
                  </a:lnTo>
                  <a:lnTo>
                    <a:pt x="275" y="132"/>
                  </a:lnTo>
                  <a:lnTo>
                    <a:pt x="282" y="137"/>
                  </a:lnTo>
                  <a:lnTo>
                    <a:pt x="288" y="141"/>
                  </a:lnTo>
                  <a:lnTo>
                    <a:pt x="295" y="148"/>
                  </a:lnTo>
                  <a:lnTo>
                    <a:pt x="301" y="154"/>
                  </a:lnTo>
                  <a:lnTo>
                    <a:pt x="308" y="161"/>
                  </a:lnTo>
                  <a:lnTo>
                    <a:pt x="319" y="176"/>
                  </a:lnTo>
                  <a:lnTo>
                    <a:pt x="328" y="193"/>
                  </a:lnTo>
                  <a:lnTo>
                    <a:pt x="338" y="211"/>
                  </a:lnTo>
                  <a:lnTo>
                    <a:pt x="346" y="232"/>
                  </a:lnTo>
                  <a:lnTo>
                    <a:pt x="352" y="254"/>
                  </a:lnTo>
                  <a:lnTo>
                    <a:pt x="358" y="277"/>
                  </a:lnTo>
                  <a:lnTo>
                    <a:pt x="362" y="301"/>
                  </a:lnTo>
                  <a:lnTo>
                    <a:pt x="365" y="327"/>
                  </a:lnTo>
                  <a:lnTo>
                    <a:pt x="367" y="353"/>
                  </a:lnTo>
                  <a:lnTo>
                    <a:pt x="368" y="381"/>
                  </a:lnTo>
                  <a:lnTo>
                    <a:pt x="367" y="408"/>
                  </a:lnTo>
                  <a:lnTo>
                    <a:pt x="366" y="435"/>
                  </a:lnTo>
                  <a:lnTo>
                    <a:pt x="363" y="462"/>
                  </a:lnTo>
                  <a:lnTo>
                    <a:pt x="359" y="487"/>
                  </a:lnTo>
                  <a:lnTo>
                    <a:pt x="353" y="511"/>
                  </a:lnTo>
                  <a:lnTo>
                    <a:pt x="347" y="534"/>
                  </a:lnTo>
                  <a:lnTo>
                    <a:pt x="339" y="556"/>
                  </a:lnTo>
                  <a:lnTo>
                    <a:pt x="331" y="575"/>
                  </a:lnTo>
                  <a:lnTo>
                    <a:pt x="321" y="593"/>
                  </a:lnTo>
                  <a:lnTo>
                    <a:pt x="310" y="610"/>
                  </a:lnTo>
                  <a:lnTo>
                    <a:pt x="304" y="617"/>
                  </a:lnTo>
                  <a:lnTo>
                    <a:pt x="297" y="624"/>
                  </a:lnTo>
                  <a:lnTo>
                    <a:pt x="291" y="630"/>
                  </a:lnTo>
                  <a:lnTo>
                    <a:pt x="284" y="636"/>
                  </a:lnTo>
                  <a:lnTo>
                    <a:pt x="278" y="641"/>
                  </a:lnTo>
                  <a:lnTo>
                    <a:pt x="270" y="645"/>
                  </a:lnTo>
                  <a:lnTo>
                    <a:pt x="263" y="649"/>
                  </a:lnTo>
                  <a:lnTo>
                    <a:pt x="254" y="653"/>
                  </a:lnTo>
                  <a:lnTo>
                    <a:pt x="246" y="655"/>
                  </a:lnTo>
                  <a:lnTo>
                    <a:pt x="238" y="657"/>
                  </a:lnTo>
                  <a:lnTo>
                    <a:pt x="229" y="658"/>
                  </a:lnTo>
                  <a:lnTo>
                    <a:pt x="219" y="658"/>
                  </a:lnTo>
                  <a:lnTo>
                    <a:pt x="211" y="658"/>
                  </a:lnTo>
                  <a:lnTo>
                    <a:pt x="203" y="657"/>
                  </a:lnTo>
                  <a:lnTo>
                    <a:pt x="195" y="655"/>
                  </a:lnTo>
                  <a:lnTo>
                    <a:pt x="187" y="653"/>
                  </a:lnTo>
                  <a:lnTo>
                    <a:pt x="179" y="649"/>
                  </a:lnTo>
                  <a:lnTo>
                    <a:pt x="172" y="645"/>
                  </a:lnTo>
                  <a:lnTo>
                    <a:pt x="165" y="640"/>
                  </a:lnTo>
                  <a:lnTo>
                    <a:pt x="158" y="634"/>
                  </a:lnTo>
                  <a:lnTo>
                    <a:pt x="151" y="629"/>
                  </a:lnTo>
                  <a:lnTo>
                    <a:pt x="146" y="622"/>
                  </a:lnTo>
                  <a:lnTo>
                    <a:pt x="139" y="615"/>
                  </a:lnTo>
                  <a:lnTo>
                    <a:pt x="134" y="607"/>
                  </a:lnTo>
                  <a:lnTo>
                    <a:pt x="123" y="590"/>
                  </a:lnTo>
                  <a:lnTo>
                    <a:pt x="114" y="572"/>
                  </a:lnTo>
                  <a:lnTo>
                    <a:pt x="105" y="551"/>
                  </a:lnTo>
                  <a:lnTo>
                    <a:pt x="97" y="530"/>
                  </a:lnTo>
                  <a:lnTo>
                    <a:pt x="91" y="506"/>
                  </a:lnTo>
                  <a:lnTo>
                    <a:pt x="85" y="482"/>
                  </a:lnTo>
                  <a:lnTo>
                    <a:pt x="82" y="457"/>
                  </a:lnTo>
                  <a:lnTo>
                    <a:pt x="79" y="432"/>
                  </a:lnTo>
                  <a:lnTo>
                    <a:pt x="77" y="405"/>
                  </a:lnTo>
                  <a:lnTo>
                    <a:pt x="77" y="378"/>
                  </a:lnTo>
                  <a:lnTo>
                    <a:pt x="77" y="353"/>
                  </a:lnTo>
                  <a:lnTo>
                    <a:pt x="79" y="327"/>
                  </a:lnTo>
                  <a:lnTo>
                    <a:pt x="82" y="303"/>
                  </a:lnTo>
                  <a:lnTo>
                    <a:pt x="87" y="279"/>
                  </a:lnTo>
                  <a:lnTo>
                    <a:pt x="92" y="257"/>
                  </a:lnTo>
                  <a:lnTo>
                    <a:pt x="98" y="234"/>
                  </a:lnTo>
                  <a:lnTo>
                    <a:pt x="107" y="215"/>
                  </a:lnTo>
                  <a:lnTo>
                    <a:pt x="116" y="195"/>
                  </a:lnTo>
                  <a:lnTo>
                    <a:pt x="125" y="178"/>
                  </a:lnTo>
                  <a:lnTo>
                    <a:pt x="136" y="163"/>
                  </a:lnTo>
                  <a:lnTo>
                    <a:pt x="148" y="149"/>
                  </a:lnTo>
                  <a:lnTo>
                    <a:pt x="161" y="138"/>
                  </a:lnTo>
                  <a:lnTo>
                    <a:pt x="168" y="133"/>
                  </a:lnTo>
                  <a:lnTo>
                    <a:pt x="174" y="128"/>
                  </a:lnTo>
                  <a:lnTo>
                    <a:pt x="182" y="125"/>
                  </a:lnTo>
                  <a:lnTo>
                    <a:pt x="188" y="122"/>
                  </a:lnTo>
                  <a:lnTo>
                    <a:pt x="196" y="119"/>
                  </a:lnTo>
                  <a:lnTo>
                    <a:pt x="204" y="118"/>
                  </a:lnTo>
                  <a:lnTo>
                    <a:pt x="212" y="117"/>
                  </a:lnTo>
                  <a:lnTo>
                    <a:pt x="219" y="117"/>
                  </a:lnTo>
                  <a:close/>
                  <a:moveTo>
                    <a:pt x="440" y="20"/>
                  </a:moveTo>
                  <a:lnTo>
                    <a:pt x="363" y="20"/>
                  </a:lnTo>
                  <a:lnTo>
                    <a:pt x="363" y="124"/>
                  </a:lnTo>
                  <a:lnTo>
                    <a:pt x="355" y="110"/>
                  </a:lnTo>
                  <a:lnTo>
                    <a:pt x="348" y="96"/>
                  </a:lnTo>
                  <a:lnTo>
                    <a:pt x="340" y="84"/>
                  </a:lnTo>
                  <a:lnTo>
                    <a:pt x="332" y="72"/>
                  </a:lnTo>
                  <a:lnTo>
                    <a:pt x="323" y="61"/>
                  </a:lnTo>
                  <a:lnTo>
                    <a:pt x="314" y="51"/>
                  </a:lnTo>
                  <a:lnTo>
                    <a:pt x="305" y="41"/>
                  </a:lnTo>
                  <a:lnTo>
                    <a:pt x="295" y="33"/>
                  </a:lnTo>
                  <a:lnTo>
                    <a:pt x="285" y="25"/>
                  </a:lnTo>
                  <a:lnTo>
                    <a:pt x="275" y="18"/>
                  </a:lnTo>
                  <a:lnTo>
                    <a:pt x="265" y="13"/>
                  </a:lnTo>
                  <a:lnTo>
                    <a:pt x="255" y="9"/>
                  </a:lnTo>
                  <a:lnTo>
                    <a:pt x="244" y="4"/>
                  </a:lnTo>
                  <a:lnTo>
                    <a:pt x="233" y="2"/>
                  </a:lnTo>
                  <a:lnTo>
                    <a:pt x="223" y="0"/>
                  </a:lnTo>
                  <a:lnTo>
                    <a:pt x="212" y="0"/>
                  </a:lnTo>
                  <a:lnTo>
                    <a:pt x="200" y="0"/>
                  </a:lnTo>
                  <a:lnTo>
                    <a:pt x="188" y="1"/>
                  </a:lnTo>
                  <a:lnTo>
                    <a:pt x="176" y="4"/>
                  </a:lnTo>
                  <a:lnTo>
                    <a:pt x="164" y="8"/>
                  </a:lnTo>
                  <a:lnTo>
                    <a:pt x="153" y="12"/>
                  </a:lnTo>
                  <a:lnTo>
                    <a:pt x="143" y="17"/>
                  </a:lnTo>
                  <a:lnTo>
                    <a:pt x="133" y="24"/>
                  </a:lnTo>
                  <a:lnTo>
                    <a:pt x="123" y="31"/>
                  </a:lnTo>
                  <a:lnTo>
                    <a:pt x="114" y="39"/>
                  </a:lnTo>
                  <a:lnTo>
                    <a:pt x="104" y="47"/>
                  </a:lnTo>
                  <a:lnTo>
                    <a:pt x="95" y="57"/>
                  </a:lnTo>
                  <a:lnTo>
                    <a:pt x="87" y="68"/>
                  </a:lnTo>
                  <a:lnTo>
                    <a:pt x="78" y="79"/>
                  </a:lnTo>
                  <a:lnTo>
                    <a:pt x="70" y="91"/>
                  </a:lnTo>
                  <a:lnTo>
                    <a:pt x="63" y="102"/>
                  </a:lnTo>
                  <a:lnTo>
                    <a:pt x="56" y="115"/>
                  </a:lnTo>
                  <a:lnTo>
                    <a:pt x="50" y="129"/>
                  </a:lnTo>
                  <a:lnTo>
                    <a:pt x="43" y="143"/>
                  </a:lnTo>
                  <a:lnTo>
                    <a:pt x="38" y="159"/>
                  </a:lnTo>
                  <a:lnTo>
                    <a:pt x="31" y="174"/>
                  </a:lnTo>
                  <a:lnTo>
                    <a:pt x="23" y="206"/>
                  </a:lnTo>
                  <a:lnTo>
                    <a:pt x="14" y="239"/>
                  </a:lnTo>
                  <a:lnTo>
                    <a:pt x="8" y="275"/>
                  </a:lnTo>
                  <a:lnTo>
                    <a:pt x="3" y="312"/>
                  </a:lnTo>
                  <a:lnTo>
                    <a:pt x="1" y="350"/>
                  </a:lnTo>
                  <a:lnTo>
                    <a:pt x="0" y="388"/>
                  </a:lnTo>
                  <a:lnTo>
                    <a:pt x="1" y="426"/>
                  </a:lnTo>
                  <a:lnTo>
                    <a:pt x="3" y="463"/>
                  </a:lnTo>
                  <a:lnTo>
                    <a:pt x="9" y="498"/>
                  </a:lnTo>
                  <a:lnTo>
                    <a:pt x="14" y="533"/>
                  </a:lnTo>
                  <a:lnTo>
                    <a:pt x="23" y="566"/>
                  </a:lnTo>
                  <a:lnTo>
                    <a:pt x="33" y="599"/>
                  </a:lnTo>
                  <a:lnTo>
                    <a:pt x="38" y="614"/>
                  </a:lnTo>
                  <a:lnTo>
                    <a:pt x="44" y="628"/>
                  </a:lnTo>
                  <a:lnTo>
                    <a:pt x="50" y="642"/>
                  </a:lnTo>
                  <a:lnTo>
                    <a:pt x="56" y="656"/>
                  </a:lnTo>
                  <a:lnTo>
                    <a:pt x="64" y="669"/>
                  </a:lnTo>
                  <a:lnTo>
                    <a:pt x="71" y="682"/>
                  </a:lnTo>
                  <a:lnTo>
                    <a:pt x="79" y="693"/>
                  </a:lnTo>
                  <a:lnTo>
                    <a:pt x="87" y="704"/>
                  </a:lnTo>
                  <a:lnTo>
                    <a:pt x="95" y="714"/>
                  </a:lnTo>
                  <a:lnTo>
                    <a:pt x="104" y="724"/>
                  </a:lnTo>
                  <a:lnTo>
                    <a:pt x="114" y="732"/>
                  </a:lnTo>
                  <a:lnTo>
                    <a:pt x="123" y="741"/>
                  </a:lnTo>
                  <a:lnTo>
                    <a:pt x="133" y="748"/>
                  </a:lnTo>
                  <a:lnTo>
                    <a:pt x="143" y="754"/>
                  </a:lnTo>
                  <a:lnTo>
                    <a:pt x="153" y="759"/>
                  </a:lnTo>
                  <a:lnTo>
                    <a:pt x="163" y="764"/>
                  </a:lnTo>
                  <a:lnTo>
                    <a:pt x="175" y="768"/>
                  </a:lnTo>
                  <a:lnTo>
                    <a:pt x="186" y="770"/>
                  </a:lnTo>
                  <a:lnTo>
                    <a:pt x="198" y="771"/>
                  </a:lnTo>
                  <a:lnTo>
                    <a:pt x="210" y="772"/>
                  </a:lnTo>
                  <a:lnTo>
                    <a:pt x="220" y="772"/>
                  </a:lnTo>
                  <a:lnTo>
                    <a:pt x="232" y="770"/>
                  </a:lnTo>
                  <a:lnTo>
                    <a:pt x="243" y="768"/>
                  </a:lnTo>
                  <a:lnTo>
                    <a:pt x="254" y="765"/>
                  </a:lnTo>
                  <a:lnTo>
                    <a:pt x="265" y="761"/>
                  </a:lnTo>
                  <a:lnTo>
                    <a:pt x="275" y="755"/>
                  </a:lnTo>
                  <a:lnTo>
                    <a:pt x="285" y="750"/>
                  </a:lnTo>
                  <a:lnTo>
                    <a:pt x="295" y="742"/>
                  </a:lnTo>
                  <a:lnTo>
                    <a:pt x="305" y="735"/>
                  </a:lnTo>
                  <a:lnTo>
                    <a:pt x="313" y="725"/>
                  </a:lnTo>
                  <a:lnTo>
                    <a:pt x="322" y="715"/>
                  </a:lnTo>
                  <a:lnTo>
                    <a:pt x="331" y="704"/>
                  </a:lnTo>
                  <a:lnTo>
                    <a:pt x="339" y="693"/>
                  </a:lnTo>
                  <a:lnTo>
                    <a:pt x="348" y="680"/>
                  </a:lnTo>
                  <a:lnTo>
                    <a:pt x="355" y="666"/>
                  </a:lnTo>
                  <a:lnTo>
                    <a:pt x="363" y="651"/>
                  </a:lnTo>
                  <a:lnTo>
                    <a:pt x="363" y="754"/>
                  </a:lnTo>
                  <a:lnTo>
                    <a:pt x="440" y="754"/>
                  </a:lnTo>
                  <a:lnTo>
                    <a:pt x="440" y="20"/>
                  </a:lnTo>
                  <a:close/>
                </a:path>
              </a:pathLst>
            </a:custGeom>
            <a:solidFill>
              <a:srgbClr val="005B99"/>
            </a:solidFill>
            <a:ln w="9525">
              <a:noFill/>
              <a:round/>
              <a:headEnd/>
              <a:tailEnd/>
            </a:ln>
          </p:spPr>
          <p:txBody>
            <a:bodyPr/>
            <a:lstStyle/>
            <a:p>
              <a:endParaRPr lang="en-US"/>
            </a:p>
          </p:txBody>
        </p:sp>
        <p:sp>
          <p:nvSpPr>
            <p:cNvPr id="1080" name="Freeform 56"/>
            <p:cNvSpPr>
              <a:spLocks noChangeAspect="1"/>
            </p:cNvSpPr>
            <p:nvPr/>
          </p:nvSpPr>
          <p:spPr bwMode="black">
            <a:xfrm>
              <a:off x="1986" y="3723"/>
              <a:ext cx="33" cy="167"/>
            </a:xfrm>
            <a:custGeom>
              <a:avLst/>
              <a:gdLst/>
              <a:ahLst/>
              <a:cxnLst>
                <a:cxn ang="0">
                  <a:pos x="122" y="998"/>
                </a:cxn>
                <a:cxn ang="0">
                  <a:pos x="45" y="998"/>
                </a:cxn>
                <a:cxn ang="0">
                  <a:pos x="45" y="379"/>
                </a:cxn>
                <a:cxn ang="0">
                  <a:pos x="0" y="379"/>
                </a:cxn>
                <a:cxn ang="0">
                  <a:pos x="0" y="264"/>
                </a:cxn>
                <a:cxn ang="0">
                  <a:pos x="45" y="264"/>
                </a:cxn>
                <a:cxn ang="0">
                  <a:pos x="45" y="0"/>
                </a:cxn>
                <a:cxn ang="0">
                  <a:pos x="122" y="0"/>
                </a:cxn>
                <a:cxn ang="0">
                  <a:pos x="122" y="264"/>
                </a:cxn>
                <a:cxn ang="0">
                  <a:pos x="198" y="264"/>
                </a:cxn>
                <a:cxn ang="0">
                  <a:pos x="198" y="379"/>
                </a:cxn>
                <a:cxn ang="0">
                  <a:pos x="122" y="379"/>
                </a:cxn>
                <a:cxn ang="0">
                  <a:pos x="122" y="998"/>
                </a:cxn>
              </a:cxnLst>
              <a:rect l="0" t="0" r="r" b="b"/>
              <a:pathLst>
                <a:path w="198" h="998">
                  <a:moveTo>
                    <a:pt x="122" y="998"/>
                  </a:moveTo>
                  <a:lnTo>
                    <a:pt x="45" y="998"/>
                  </a:lnTo>
                  <a:lnTo>
                    <a:pt x="45" y="379"/>
                  </a:lnTo>
                  <a:lnTo>
                    <a:pt x="0" y="379"/>
                  </a:lnTo>
                  <a:lnTo>
                    <a:pt x="0" y="264"/>
                  </a:lnTo>
                  <a:lnTo>
                    <a:pt x="45" y="264"/>
                  </a:lnTo>
                  <a:lnTo>
                    <a:pt x="45" y="0"/>
                  </a:lnTo>
                  <a:lnTo>
                    <a:pt x="122" y="0"/>
                  </a:lnTo>
                  <a:lnTo>
                    <a:pt x="122" y="264"/>
                  </a:lnTo>
                  <a:lnTo>
                    <a:pt x="198" y="264"/>
                  </a:lnTo>
                  <a:lnTo>
                    <a:pt x="198" y="379"/>
                  </a:lnTo>
                  <a:lnTo>
                    <a:pt x="122" y="379"/>
                  </a:lnTo>
                  <a:lnTo>
                    <a:pt x="122" y="998"/>
                  </a:lnTo>
                  <a:close/>
                </a:path>
              </a:pathLst>
            </a:custGeom>
            <a:solidFill>
              <a:srgbClr val="005B99"/>
            </a:solidFill>
            <a:ln w="9525">
              <a:noFill/>
              <a:round/>
              <a:headEnd/>
              <a:tailEnd/>
            </a:ln>
          </p:spPr>
          <p:txBody>
            <a:bodyPr/>
            <a:lstStyle/>
            <a:p>
              <a:endParaRPr lang="en-US"/>
            </a:p>
          </p:txBody>
        </p:sp>
        <p:sp>
          <p:nvSpPr>
            <p:cNvPr id="1081" name="Freeform 57"/>
            <p:cNvSpPr>
              <a:spLocks noChangeAspect="1" noEditPoints="1"/>
            </p:cNvSpPr>
            <p:nvPr/>
          </p:nvSpPr>
          <p:spPr bwMode="black">
            <a:xfrm>
              <a:off x="2030" y="3707"/>
              <a:ext cx="18" cy="183"/>
            </a:xfrm>
            <a:custGeom>
              <a:avLst/>
              <a:gdLst/>
              <a:ahLst/>
              <a:cxnLst>
                <a:cxn ang="0">
                  <a:pos x="16" y="1098"/>
                </a:cxn>
                <a:cxn ang="0">
                  <a:pos x="90" y="364"/>
                </a:cxn>
                <a:cxn ang="0">
                  <a:pos x="108" y="87"/>
                </a:cxn>
                <a:cxn ang="0">
                  <a:pos x="107" y="106"/>
                </a:cxn>
                <a:cxn ang="0">
                  <a:pos x="104" y="122"/>
                </a:cxn>
                <a:cxn ang="0">
                  <a:pos x="98" y="137"/>
                </a:cxn>
                <a:cxn ang="0">
                  <a:pos x="92" y="151"/>
                </a:cxn>
                <a:cxn ang="0">
                  <a:pos x="83" y="162"/>
                </a:cxn>
                <a:cxn ang="0">
                  <a:pos x="74" y="170"/>
                </a:cxn>
                <a:cxn ang="0">
                  <a:pos x="64" y="175"/>
                </a:cxn>
                <a:cxn ang="0">
                  <a:pos x="53" y="177"/>
                </a:cxn>
                <a:cxn ang="0">
                  <a:pos x="42" y="175"/>
                </a:cxn>
                <a:cxn ang="0">
                  <a:pos x="33" y="170"/>
                </a:cxn>
                <a:cxn ang="0">
                  <a:pos x="23" y="162"/>
                </a:cxn>
                <a:cxn ang="0">
                  <a:pos x="15" y="151"/>
                </a:cxn>
                <a:cxn ang="0">
                  <a:pos x="9" y="137"/>
                </a:cxn>
                <a:cxn ang="0">
                  <a:pos x="5" y="122"/>
                </a:cxn>
                <a:cxn ang="0">
                  <a:pos x="0" y="87"/>
                </a:cxn>
                <a:cxn ang="0">
                  <a:pos x="5" y="53"/>
                </a:cxn>
                <a:cxn ang="0">
                  <a:pos x="9" y="39"/>
                </a:cxn>
                <a:cxn ang="0">
                  <a:pos x="15" y="26"/>
                </a:cxn>
                <a:cxn ang="0">
                  <a:pos x="23" y="15"/>
                </a:cxn>
                <a:cxn ang="0">
                  <a:pos x="33" y="6"/>
                </a:cxn>
                <a:cxn ang="0">
                  <a:pos x="42" y="1"/>
                </a:cxn>
                <a:cxn ang="0">
                  <a:pos x="53" y="0"/>
                </a:cxn>
                <a:cxn ang="0">
                  <a:pos x="64" y="1"/>
                </a:cxn>
                <a:cxn ang="0">
                  <a:pos x="74" y="6"/>
                </a:cxn>
                <a:cxn ang="0">
                  <a:pos x="83" y="15"/>
                </a:cxn>
                <a:cxn ang="0">
                  <a:pos x="92" y="26"/>
                </a:cxn>
                <a:cxn ang="0">
                  <a:pos x="98" y="39"/>
                </a:cxn>
                <a:cxn ang="0">
                  <a:pos x="104" y="53"/>
                </a:cxn>
                <a:cxn ang="0">
                  <a:pos x="107" y="69"/>
                </a:cxn>
                <a:cxn ang="0">
                  <a:pos x="108" y="87"/>
                </a:cxn>
              </a:cxnLst>
              <a:rect l="0" t="0" r="r" b="b"/>
              <a:pathLst>
                <a:path w="108" h="1098">
                  <a:moveTo>
                    <a:pt x="90" y="1098"/>
                  </a:moveTo>
                  <a:lnTo>
                    <a:pt x="16" y="1098"/>
                  </a:lnTo>
                  <a:lnTo>
                    <a:pt x="16" y="364"/>
                  </a:lnTo>
                  <a:lnTo>
                    <a:pt x="90" y="364"/>
                  </a:lnTo>
                  <a:lnTo>
                    <a:pt x="90" y="1098"/>
                  </a:lnTo>
                  <a:close/>
                  <a:moveTo>
                    <a:pt x="108" y="87"/>
                  </a:moveTo>
                  <a:lnTo>
                    <a:pt x="108" y="96"/>
                  </a:lnTo>
                  <a:lnTo>
                    <a:pt x="107" y="106"/>
                  </a:lnTo>
                  <a:lnTo>
                    <a:pt x="106" y="114"/>
                  </a:lnTo>
                  <a:lnTo>
                    <a:pt x="104" y="122"/>
                  </a:lnTo>
                  <a:lnTo>
                    <a:pt x="102" y="130"/>
                  </a:lnTo>
                  <a:lnTo>
                    <a:pt x="98" y="137"/>
                  </a:lnTo>
                  <a:lnTo>
                    <a:pt x="95" y="144"/>
                  </a:lnTo>
                  <a:lnTo>
                    <a:pt x="92" y="151"/>
                  </a:lnTo>
                  <a:lnTo>
                    <a:pt x="88" y="156"/>
                  </a:lnTo>
                  <a:lnTo>
                    <a:pt x="83" y="162"/>
                  </a:lnTo>
                  <a:lnTo>
                    <a:pt x="79" y="166"/>
                  </a:lnTo>
                  <a:lnTo>
                    <a:pt x="74" y="170"/>
                  </a:lnTo>
                  <a:lnTo>
                    <a:pt x="69" y="172"/>
                  </a:lnTo>
                  <a:lnTo>
                    <a:pt x="64" y="175"/>
                  </a:lnTo>
                  <a:lnTo>
                    <a:pt x="58" y="177"/>
                  </a:lnTo>
                  <a:lnTo>
                    <a:pt x="53" y="177"/>
                  </a:lnTo>
                  <a:lnTo>
                    <a:pt x="48" y="177"/>
                  </a:lnTo>
                  <a:lnTo>
                    <a:pt x="42" y="175"/>
                  </a:lnTo>
                  <a:lnTo>
                    <a:pt x="37" y="172"/>
                  </a:lnTo>
                  <a:lnTo>
                    <a:pt x="33" y="170"/>
                  </a:lnTo>
                  <a:lnTo>
                    <a:pt x="28" y="166"/>
                  </a:lnTo>
                  <a:lnTo>
                    <a:pt x="23" y="162"/>
                  </a:lnTo>
                  <a:lnTo>
                    <a:pt x="20" y="156"/>
                  </a:lnTo>
                  <a:lnTo>
                    <a:pt x="15" y="151"/>
                  </a:lnTo>
                  <a:lnTo>
                    <a:pt x="12" y="144"/>
                  </a:lnTo>
                  <a:lnTo>
                    <a:pt x="9" y="137"/>
                  </a:lnTo>
                  <a:lnTo>
                    <a:pt x="7" y="130"/>
                  </a:lnTo>
                  <a:lnTo>
                    <a:pt x="5" y="122"/>
                  </a:lnTo>
                  <a:lnTo>
                    <a:pt x="1" y="106"/>
                  </a:lnTo>
                  <a:lnTo>
                    <a:pt x="0" y="87"/>
                  </a:lnTo>
                  <a:lnTo>
                    <a:pt x="1" y="69"/>
                  </a:lnTo>
                  <a:lnTo>
                    <a:pt x="5" y="53"/>
                  </a:lnTo>
                  <a:lnTo>
                    <a:pt x="7" y="45"/>
                  </a:lnTo>
                  <a:lnTo>
                    <a:pt x="9" y="39"/>
                  </a:lnTo>
                  <a:lnTo>
                    <a:pt x="12" y="31"/>
                  </a:lnTo>
                  <a:lnTo>
                    <a:pt x="15" y="26"/>
                  </a:lnTo>
                  <a:lnTo>
                    <a:pt x="20" y="19"/>
                  </a:lnTo>
                  <a:lnTo>
                    <a:pt x="23" y="15"/>
                  </a:lnTo>
                  <a:lnTo>
                    <a:pt x="28" y="10"/>
                  </a:lnTo>
                  <a:lnTo>
                    <a:pt x="33" y="6"/>
                  </a:lnTo>
                  <a:lnTo>
                    <a:pt x="37" y="3"/>
                  </a:lnTo>
                  <a:lnTo>
                    <a:pt x="42" y="1"/>
                  </a:lnTo>
                  <a:lnTo>
                    <a:pt x="48" y="0"/>
                  </a:lnTo>
                  <a:lnTo>
                    <a:pt x="53" y="0"/>
                  </a:lnTo>
                  <a:lnTo>
                    <a:pt x="58" y="0"/>
                  </a:lnTo>
                  <a:lnTo>
                    <a:pt x="64" y="1"/>
                  </a:lnTo>
                  <a:lnTo>
                    <a:pt x="69" y="3"/>
                  </a:lnTo>
                  <a:lnTo>
                    <a:pt x="74" y="6"/>
                  </a:lnTo>
                  <a:lnTo>
                    <a:pt x="79" y="10"/>
                  </a:lnTo>
                  <a:lnTo>
                    <a:pt x="83" y="15"/>
                  </a:lnTo>
                  <a:lnTo>
                    <a:pt x="88" y="19"/>
                  </a:lnTo>
                  <a:lnTo>
                    <a:pt x="92" y="26"/>
                  </a:lnTo>
                  <a:lnTo>
                    <a:pt x="95" y="31"/>
                  </a:lnTo>
                  <a:lnTo>
                    <a:pt x="98" y="39"/>
                  </a:lnTo>
                  <a:lnTo>
                    <a:pt x="102" y="45"/>
                  </a:lnTo>
                  <a:lnTo>
                    <a:pt x="104" y="53"/>
                  </a:lnTo>
                  <a:lnTo>
                    <a:pt x="106" y="61"/>
                  </a:lnTo>
                  <a:lnTo>
                    <a:pt x="107" y="69"/>
                  </a:lnTo>
                  <a:lnTo>
                    <a:pt x="108" y="78"/>
                  </a:lnTo>
                  <a:lnTo>
                    <a:pt x="108" y="87"/>
                  </a:lnTo>
                  <a:close/>
                </a:path>
              </a:pathLst>
            </a:custGeom>
            <a:solidFill>
              <a:srgbClr val="005B99"/>
            </a:solidFill>
            <a:ln w="9525">
              <a:noFill/>
              <a:round/>
              <a:headEnd/>
              <a:tailEnd/>
            </a:ln>
          </p:spPr>
          <p:txBody>
            <a:bodyPr/>
            <a:lstStyle/>
            <a:p>
              <a:endParaRPr lang="en-US"/>
            </a:p>
          </p:txBody>
        </p:sp>
        <p:sp>
          <p:nvSpPr>
            <p:cNvPr id="1082" name="Freeform 58"/>
            <p:cNvSpPr>
              <a:spLocks noChangeAspect="1" noEditPoints="1"/>
            </p:cNvSpPr>
            <p:nvPr/>
          </p:nvSpPr>
          <p:spPr bwMode="black">
            <a:xfrm>
              <a:off x="2062" y="3764"/>
              <a:ext cx="77" cy="129"/>
            </a:xfrm>
            <a:custGeom>
              <a:avLst/>
              <a:gdLst/>
              <a:ahLst/>
              <a:cxnLst>
                <a:cxn ang="0">
                  <a:pos x="256" y="119"/>
                </a:cxn>
                <a:cxn ang="0">
                  <a:pos x="287" y="133"/>
                </a:cxn>
                <a:cxn ang="0">
                  <a:pos x="315" y="155"/>
                </a:cxn>
                <a:cxn ang="0">
                  <a:pos x="354" y="215"/>
                </a:cxn>
                <a:cxn ang="0">
                  <a:pos x="381" y="306"/>
                </a:cxn>
                <a:cxn ang="0">
                  <a:pos x="387" y="414"/>
                </a:cxn>
                <a:cxn ang="0">
                  <a:pos x="369" y="516"/>
                </a:cxn>
                <a:cxn ang="0">
                  <a:pos x="333" y="597"/>
                </a:cxn>
                <a:cxn ang="0">
                  <a:pos x="301" y="632"/>
                </a:cxn>
                <a:cxn ang="0">
                  <a:pos x="272" y="651"/>
                </a:cxn>
                <a:cxn ang="0">
                  <a:pos x="240" y="658"/>
                </a:cxn>
                <a:cxn ang="0">
                  <a:pos x="206" y="656"/>
                </a:cxn>
                <a:cxn ang="0">
                  <a:pos x="175" y="642"/>
                </a:cxn>
                <a:cxn ang="0">
                  <a:pos x="147" y="619"/>
                </a:cxn>
                <a:cxn ang="0">
                  <a:pos x="108" y="560"/>
                </a:cxn>
                <a:cxn ang="0">
                  <a:pos x="81" y="467"/>
                </a:cxn>
                <a:cxn ang="0">
                  <a:pos x="76" y="358"/>
                </a:cxn>
                <a:cxn ang="0">
                  <a:pos x="92" y="258"/>
                </a:cxn>
                <a:cxn ang="0">
                  <a:pos x="129" y="178"/>
                </a:cxn>
                <a:cxn ang="0">
                  <a:pos x="161" y="142"/>
                </a:cxn>
                <a:cxn ang="0">
                  <a:pos x="190" y="124"/>
                </a:cxn>
                <a:cxn ang="0">
                  <a:pos x="223" y="117"/>
                </a:cxn>
                <a:cxn ang="0">
                  <a:pos x="255" y="770"/>
                </a:cxn>
                <a:cxn ang="0">
                  <a:pos x="299" y="755"/>
                </a:cxn>
                <a:cxn ang="0">
                  <a:pos x="341" y="727"/>
                </a:cxn>
                <a:cxn ang="0">
                  <a:pos x="378" y="685"/>
                </a:cxn>
                <a:cxn ang="0">
                  <a:pos x="409" y="633"/>
                </a:cxn>
                <a:cxn ang="0">
                  <a:pos x="434" y="573"/>
                </a:cxn>
                <a:cxn ang="0">
                  <a:pos x="451" y="504"/>
                </a:cxn>
                <a:cxn ang="0">
                  <a:pos x="460" y="428"/>
                </a:cxn>
                <a:cxn ang="0">
                  <a:pos x="460" y="348"/>
                </a:cxn>
                <a:cxn ang="0">
                  <a:pos x="451" y="272"/>
                </a:cxn>
                <a:cxn ang="0">
                  <a:pos x="434" y="202"/>
                </a:cxn>
                <a:cxn ang="0">
                  <a:pos x="409" y="140"/>
                </a:cxn>
                <a:cxn ang="0">
                  <a:pos x="379" y="87"/>
                </a:cxn>
                <a:cxn ang="0">
                  <a:pos x="342" y="46"/>
                </a:cxn>
                <a:cxn ang="0">
                  <a:pos x="300" y="17"/>
                </a:cxn>
                <a:cxn ang="0">
                  <a:pos x="255" y="1"/>
                </a:cxn>
                <a:cxn ang="0">
                  <a:pos x="207" y="1"/>
                </a:cxn>
                <a:cxn ang="0">
                  <a:pos x="162" y="17"/>
                </a:cxn>
                <a:cxn ang="0">
                  <a:pos x="120" y="46"/>
                </a:cxn>
                <a:cxn ang="0">
                  <a:pos x="83" y="87"/>
                </a:cxn>
                <a:cxn ang="0">
                  <a:pos x="52" y="140"/>
                </a:cxn>
                <a:cxn ang="0">
                  <a:pos x="28" y="202"/>
                </a:cxn>
                <a:cxn ang="0">
                  <a:pos x="11" y="272"/>
                </a:cxn>
                <a:cxn ang="0">
                  <a:pos x="2" y="348"/>
                </a:cxn>
                <a:cxn ang="0">
                  <a:pos x="2" y="428"/>
                </a:cxn>
                <a:cxn ang="0">
                  <a:pos x="11" y="504"/>
                </a:cxn>
                <a:cxn ang="0">
                  <a:pos x="28" y="573"/>
                </a:cxn>
                <a:cxn ang="0">
                  <a:pos x="53" y="633"/>
                </a:cxn>
                <a:cxn ang="0">
                  <a:pos x="84" y="685"/>
                </a:cxn>
                <a:cxn ang="0">
                  <a:pos x="121" y="727"/>
                </a:cxn>
                <a:cxn ang="0">
                  <a:pos x="162" y="755"/>
                </a:cxn>
                <a:cxn ang="0">
                  <a:pos x="207" y="770"/>
                </a:cxn>
              </a:cxnLst>
              <a:rect l="0" t="0" r="r" b="b"/>
              <a:pathLst>
                <a:path w="461" h="772">
                  <a:moveTo>
                    <a:pt x="231" y="117"/>
                  </a:moveTo>
                  <a:lnTo>
                    <a:pt x="240" y="117"/>
                  </a:lnTo>
                  <a:lnTo>
                    <a:pt x="249" y="118"/>
                  </a:lnTo>
                  <a:lnTo>
                    <a:pt x="256" y="119"/>
                  </a:lnTo>
                  <a:lnTo>
                    <a:pt x="265" y="122"/>
                  </a:lnTo>
                  <a:lnTo>
                    <a:pt x="272" y="124"/>
                  </a:lnTo>
                  <a:lnTo>
                    <a:pt x="280" y="128"/>
                  </a:lnTo>
                  <a:lnTo>
                    <a:pt x="287" y="133"/>
                  </a:lnTo>
                  <a:lnTo>
                    <a:pt x="295" y="137"/>
                  </a:lnTo>
                  <a:lnTo>
                    <a:pt x="301" y="142"/>
                  </a:lnTo>
                  <a:lnTo>
                    <a:pt x="309" y="149"/>
                  </a:lnTo>
                  <a:lnTo>
                    <a:pt x="315" y="155"/>
                  </a:lnTo>
                  <a:lnTo>
                    <a:pt x="321" y="162"/>
                  </a:lnTo>
                  <a:lnTo>
                    <a:pt x="333" y="178"/>
                  </a:lnTo>
                  <a:lnTo>
                    <a:pt x="345" y="195"/>
                  </a:lnTo>
                  <a:lnTo>
                    <a:pt x="354" y="215"/>
                  </a:lnTo>
                  <a:lnTo>
                    <a:pt x="363" y="235"/>
                  </a:lnTo>
                  <a:lnTo>
                    <a:pt x="369" y="258"/>
                  </a:lnTo>
                  <a:lnTo>
                    <a:pt x="376" y="282"/>
                  </a:lnTo>
                  <a:lnTo>
                    <a:pt x="381" y="306"/>
                  </a:lnTo>
                  <a:lnTo>
                    <a:pt x="385" y="332"/>
                  </a:lnTo>
                  <a:lnTo>
                    <a:pt x="387" y="358"/>
                  </a:lnTo>
                  <a:lnTo>
                    <a:pt x="388" y="386"/>
                  </a:lnTo>
                  <a:lnTo>
                    <a:pt x="387" y="414"/>
                  </a:lnTo>
                  <a:lnTo>
                    <a:pt x="385" y="441"/>
                  </a:lnTo>
                  <a:lnTo>
                    <a:pt x="381" y="467"/>
                  </a:lnTo>
                  <a:lnTo>
                    <a:pt x="376" y="492"/>
                  </a:lnTo>
                  <a:lnTo>
                    <a:pt x="369" y="516"/>
                  </a:lnTo>
                  <a:lnTo>
                    <a:pt x="363" y="538"/>
                  </a:lnTo>
                  <a:lnTo>
                    <a:pt x="354" y="560"/>
                  </a:lnTo>
                  <a:lnTo>
                    <a:pt x="345" y="579"/>
                  </a:lnTo>
                  <a:lnTo>
                    <a:pt x="333" y="597"/>
                  </a:lnTo>
                  <a:lnTo>
                    <a:pt x="321" y="612"/>
                  </a:lnTo>
                  <a:lnTo>
                    <a:pt x="315" y="619"/>
                  </a:lnTo>
                  <a:lnTo>
                    <a:pt x="309" y="626"/>
                  </a:lnTo>
                  <a:lnTo>
                    <a:pt x="301" y="632"/>
                  </a:lnTo>
                  <a:lnTo>
                    <a:pt x="295" y="638"/>
                  </a:lnTo>
                  <a:lnTo>
                    <a:pt x="287" y="642"/>
                  </a:lnTo>
                  <a:lnTo>
                    <a:pt x="280" y="646"/>
                  </a:lnTo>
                  <a:lnTo>
                    <a:pt x="272" y="651"/>
                  </a:lnTo>
                  <a:lnTo>
                    <a:pt x="265" y="653"/>
                  </a:lnTo>
                  <a:lnTo>
                    <a:pt x="256" y="656"/>
                  </a:lnTo>
                  <a:lnTo>
                    <a:pt x="249" y="657"/>
                  </a:lnTo>
                  <a:lnTo>
                    <a:pt x="240" y="658"/>
                  </a:lnTo>
                  <a:lnTo>
                    <a:pt x="231" y="658"/>
                  </a:lnTo>
                  <a:lnTo>
                    <a:pt x="223" y="658"/>
                  </a:lnTo>
                  <a:lnTo>
                    <a:pt x="214" y="657"/>
                  </a:lnTo>
                  <a:lnTo>
                    <a:pt x="206" y="656"/>
                  </a:lnTo>
                  <a:lnTo>
                    <a:pt x="198" y="653"/>
                  </a:lnTo>
                  <a:lnTo>
                    <a:pt x="190" y="651"/>
                  </a:lnTo>
                  <a:lnTo>
                    <a:pt x="183" y="646"/>
                  </a:lnTo>
                  <a:lnTo>
                    <a:pt x="175" y="642"/>
                  </a:lnTo>
                  <a:lnTo>
                    <a:pt x="168" y="638"/>
                  </a:lnTo>
                  <a:lnTo>
                    <a:pt x="161" y="632"/>
                  </a:lnTo>
                  <a:lnTo>
                    <a:pt x="154" y="626"/>
                  </a:lnTo>
                  <a:lnTo>
                    <a:pt x="147" y="619"/>
                  </a:lnTo>
                  <a:lnTo>
                    <a:pt x="141" y="612"/>
                  </a:lnTo>
                  <a:lnTo>
                    <a:pt x="129" y="597"/>
                  </a:lnTo>
                  <a:lnTo>
                    <a:pt x="118" y="579"/>
                  </a:lnTo>
                  <a:lnTo>
                    <a:pt x="108" y="560"/>
                  </a:lnTo>
                  <a:lnTo>
                    <a:pt x="100" y="538"/>
                  </a:lnTo>
                  <a:lnTo>
                    <a:pt x="92" y="516"/>
                  </a:lnTo>
                  <a:lnTo>
                    <a:pt x="87" y="492"/>
                  </a:lnTo>
                  <a:lnTo>
                    <a:pt x="81" y="467"/>
                  </a:lnTo>
                  <a:lnTo>
                    <a:pt x="78" y="441"/>
                  </a:lnTo>
                  <a:lnTo>
                    <a:pt x="76" y="414"/>
                  </a:lnTo>
                  <a:lnTo>
                    <a:pt x="75" y="386"/>
                  </a:lnTo>
                  <a:lnTo>
                    <a:pt x="76" y="358"/>
                  </a:lnTo>
                  <a:lnTo>
                    <a:pt x="78" y="332"/>
                  </a:lnTo>
                  <a:lnTo>
                    <a:pt x="81" y="306"/>
                  </a:lnTo>
                  <a:lnTo>
                    <a:pt x="87" y="282"/>
                  </a:lnTo>
                  <a:lnTo>
                    <a:pt x="92" y="258"/>
                  </a:lnTo>
                  <a:lnTo>
                    <a:pt x="100" y="235"/>
                  </a:lnTo>
                  <a:lnTo>
                    <a:pt x="108" y="215"/>
                  </a:lnTo>
                  <a:lnTo>
                    <a:pt x="118" y="195"/>
                  </a:lnTo>
                  <a:lnTo>
                    <a:pt x="129" y="178"/>
                  </a:lnTo>
                  <a:lnTo>
                    <a:pt x="141" y="162"/>
                  </a:lnTo>
                  <a:lnTo>
                    <a:pt x="147" y="155"/>
                  </a:lnTo>
                  <a:lnTo>
                    <a:pt x="154" y="149"/>
                  </a:lnTo>
                  <a:lnTo>
                    <a:pt x="161" y="142"/>
                  </a:lnTo>
                  <a:lnTo>
                    <a:pt x="168" y="137"/>
                  </a:lnTo>
                  <a:lnTo>
                    <a:pt x="175" y="133"/>
                  </a:lnTo>
                  <a:lnTo>
                    <a:pt x="183" y="128"/>
                  </a:lnTo>
                  <a:lnTo>
                    <a:pt x="190" y="124"/>
                  </a:lnTo>
                  <a:lnTo>
                    <a:pt x="198" y="122"/>
                  </a:lnTo>
                  <a:lnTo>
                    <a:pt x="206" y="119"/>
                  </a:lnTo>
                  <a:lnTo>
                    <a:pt x="214" y="118"/>
                  </a:lnTo>
                  <a:lnTo>
                    <a:pt x="223" y="117"/>
                  </a:lnTo>
                  <a:lnTo>
                    <a:pt x="231" y="117"/>
                  </a:lnTo>
                  <a:close/>
                  <a:moveTo>
                    <a:pt x="231" y="772"/>
                  </a:moveTo>
                  <a:lnTo>
                    <a:pt x="243" y="772"/>
                  </a:lnTo>
                  <a:lnTo>
                    <a:pt x="255" y="770"/>
                  </a:lnTo>
                  <a:lnTo>
                    <a:pt x="266" y="768"/>
                  </a:lnTo>
                  <a:lnTo>
                    <a:pt x="278" y="765"/>
                  </a:lnTo>
                  <a:lnTo>
                    <a:pt x="288" y="761"/>
                  </a:lnTo>
                  <a:lnTo>
                    <a:pt x="299" y="755"/>
                  </a:lnTo>
                  <a:lnTo>
                    <a:pt x="310" y="750"/>
                  </a:lnTo>
                  <a:lnTo>
                    <a:pt x="321" y="742"/>
                  </a:lnTo>
                  <a:lnTo>
                    <a:pt x="331" y="735"/>
                  </a:lnTo>
                  <a:lnTo>
                    <a:pt x="341" y="727"/>
                  </a:lnTo>
                  <a:lnTo>
                    <a:pt x="351" y="717"/>
                  </a:lnTo>
                  <a:lnTo>
                    <a:pt x="360" y="708"/>
                  </a:lnTo>
                  <a:lnTo>
                    <a:pt x="369" y="697"/>
                  </a:lnTo>
                  <a:lnTo>
                    <a:pt x="378" y="685"/>
                  </a:lnTo>
                  <a:lnTo>
                    <a:pt x="386" y="673"/>
                  </a:lnTo>
                  <a:lnTo>
                    <a:pt x="394" y="661"/>
                  </a:lnTo>
                  <a:lnTo>
                    <a:pt x="402" y="647"/>
                  </a:lnTo>
                  <a:lnTo>
                    <a:pt x="409" y="633"/>
                  </a:lnTo>
                  <a:lnTo>
                    <a:pt x="416" y="619"/>
                  </a:lnTo>
                  <a:lnTo>
                    <a:pt x="422" y="604"/>
                  </a:lnTo>
                  <a:lnTo>
                    <a:pt x="428" y="589"/>
                  </a:lnTo>
                  <a:lnTo>
                    <a:pt x="434" y="573"/>
                  </a:lnTo>
                  <a:lnTo>
                    <a:pt x="439" y="556"/>
                  </a:lnTo>
                  <a:lnTo>
                    <a:pt x="444" y="539"/>
                  </a:lnTo>
                  <a:lnTo>
                    <a:pt x="447" y="521"/>
                  </a:lnTo>
                  <a:lnTo>
                    <a:pt x="451" y="504"/>
                  </a:lnTo>
                  <a:lnTo>
                    <a:pt x="455" y="485"/>
                  </a:lnTo>
                  <a:lnTo>
                    <a:pt x="457" y="467"/>
                  </a:lnTo>
                  <a:lnTo>
                    <a:pt x="459" y="448"/>
                  </a:lnTo>
                  <a:lnTo>
                    <a:pt x="460" y="428"/>
                  </a:lnTo>
                  <a:lnTo>
                    <a:pt x="461" y="409"/>
                  </a:lnTo>
                  <a:lnTo>
                    <a:pt x="461" y="388"/>
                  </a:lnTo>
                  <a:lnTo>
                    <a:pt x="461" y="368"/>
                  </a:lnTo>
                  <a:lnTo>
                    <a:pt x="460" y="348"/>
                  </a:lnTo>
                  <a:lnTo>
                    <a:pt x="459" y="329"/>
                  </a:lnTo>
                  <a:lnTo>
                    <a:pt x="457" y="310"/>
                  </a:lnTo>
                  <a:lnTo>
                    <a:pt x="455" y="290"/>
                  </a:lnTo>
                  <a:lnTo>
                    <a:pt x="451" y="272"/>
                  </a:lnTo>
                  <a:lnTo>
                    <a:pt x="448" y="254"/>
                  </a:lnTo>
                  <a:lnTo>
                    <a:pt x="444" y="236"/>
                  </a:lnTo>
                  <a:lnTo>
                    <a:pt x="440" y="219"/>
                  </a:lnTo>
                  <a:lnTo>
                    <a:pt x="434" y="202"/>
                  </a:lnTo>
                  <a:lnTo>
                    <a:pt x="429" y="186"/>
                  </a:lnTo>
                  <a:lnTo>
                    <a:pt x="423" y="170"/>
                  </a:lnTo>
                  <a:lnTo>
                    <a:pt x="417" y="155"/>
                  </a:lnTo>
                  <a:lnTo>
                    <a:pt x="409" y="140"/>
                  </a:lnTo>
                  <a:lnTo>
                    <a:pt x="403" y="126"/>
                  </a:lnTo>
                  <a:lnTo>
                    <a:pt x="395" y="112"/>
                  </a:lnTo>
                  <a:lnTo>
                    <a:pt x="387" y="100"/>
                  </a:lnTo>
                  <a:lnTo>
                    <a:pt x="379" y="87"/>
                  </a:lnTo>
                  <a:lnTo>
                    <a:pt x="371" y="77"/>
                  </a:lnTo>
                  <a:lnTo>
                    <a:pt x="361" y="66"/>
                  </a:lnTo>
                  <a:lnTo>
                    <a:pt x="352" y="55"/>
                  </a:lnTo>
                  <a:lnTo>
                    <a:pt x="342" y="46"/>
                  </a:lnTo>
                  <a:lnTo>
                    <a:pt x="333" y="38"/>
                  </a:lnTo>
                  <a:lnTo>
                    <a:pt x="322" y="30"/>
                  </a:lnTo>
                  <a:lnTo>
                    <a:pt x="311" y="23"/>
                  </a:lnTo>
                  <a:lnTo>
                    <a:pt x="300" y="17"/>
                  </a:lnTo>
                  <a:lnTo>
                    <a:pt x="290" y="12"/>
                  </a:lnTo>
                  <a:lnTo>
                    <a:pt x="279" y="8"/>
                  </a:lnTo>
                  <a:lnTo>
                    <a:pt x="267" y="4"/>
                  </a:lnTo>
                  <a:lnTo>
                    <a:pt x="255" y="1"/>
                  </a:lnTo>
                  <a:lnTo>
                    <a:pt x="243" y="0"/>
                  </a:lnTo>
                  <a:lnTo>
                    <a:pt x="231" y="0"/>
                  </a:lnTo>
                  <a:lnTo>
                    <a:pt x="219" y="0"/>
                  </a:lnTo>
                  <a:lnTo>
                    <a:pt x="207" y="1"/>
                  </a:lnTo>
                  <a:lnTo>
                    <a:pt x="196" y="4"/>
                  </a:lnTo>
                  <a:lnTo>
                    <a:pt x="184" y="8"/>
                  </a:lnTo>
                  <a:lnTo>
                    <a:pt x="173" y="12"/>
                  </a:lnTo>
                  <a:lnTo>
                    <a:pt x="162" y="17"/>
                  </a:lnTo>
                  <a:lnTo>
                    <a:pt x="151" y="23"/>
                  </a:lnTo>
                  <a:lnTo>
                    <a:pt x="141" y="30"/>
                  </a:lnTo>
                  <a:lnTo>
                    <a:pt x="130" y="38"/>
                  </a:lnTo>
                  <a:lnTo>
                    <a:pt x="120" y="46"/>
                  </a:lnTo>
                  <a:lnTo>
                    <a:pt x="110" y="55"/>
                  </a:lnTo>
                  <a:lnTo>
                    <a:pt x="102" y="66"/>
                  </a:lnTo>
                  <a:lnTo>
                    <a:pt x="92" y="77"/>
                  </a:lnTo>
                  <a:lnTo>
                    <a:pt x="83" y="87"/>
                  </a:lnTo>
                  <a:lnTo>
                    <a:pt x="75" y="100"/>
                  </a:lnTo>
                  <a:lnTo>
                    <a:pt x="67" y="112"/>
                  </a:lnTo>
                  <a:lnTo>
                    <a:pt x="60" y="126"/>
                  </a:lnTo>
                  <a:lnTo>
                    <a:pt x="52" y="140"/>
                  </a:lnTo>
                  <a:lnTo>
                    <a:pt x="46" y="155"/>
                  </a:lnTo>
                  <a:lnTo>
                    <a:pt x="39" y="170"/>
                  </a:lnTo>
                  <a:lnTo>
                    <a:pt x="34" y="186"/>
                  </a:lnTo>
                  <a:lnTo>
                    <a:pt x="28" y="202"/>
                  </a:lnTo>
                  <a:lnTo>
                    <a:pt x="23" y="219"/>
                  </a:lnTo>
                  <a:lnTo>
                    <a:pt x="19" y="236"/>
                  </a:lnTo>
                  <a:lnTo>
                    <a:pt x="14" y="254"/>
                  </a:lnTo>
                  <a:lnTo>
                    <a:pt x="11" y="272"/>
                  </a:lnTo>
                  <a:lnTo>
                    <a:pt x="8" y="290"/>
                  </a:lnTo>
                  <a:lnTo>
                    <a:pt x="6" y="310"/>
                  </a:lnTo>
                  <a:lnTo>
                    <a:pt x="3" y="329"/>
                  </a:lnTo>
                  <a:lnTo>
                    <a:pt x="2" y="348"/>
                  </a:lnTo>
                  <a:lnTo>
                    <a:pt x="1" y="368"/>
                  </a:lnTo>
                  <a:lnTo>
                    <a:pt x="0" y="388"/>
                  </a:lnTo>
                  <a:lnTo>
                    <a:pt x="1" y="409"/>
                  </a:lnTo>
                  <a:lnTo>
                    <a:pt x="2" y="428"/>
                  </a:lnTo>
                  <a:lnTo>
                    <a:pt x="3" y="448"/>
                  </a:lnTo>
                  <a:lnTo>
                    <a:pt x="6" y="467"/>
                  </a:lnTo>
                  <a:lnTo>
                    <a:pt x="8" y="485"/>
                  </a:lnTo>
                  <a:lnTo>
                    <a:pt x="11" y="504"/>
                  </a:lnTo>
                  <a:lnTo>
                    <a:pt x="14" y="521"/>
                  </a:lnTo>
                  <a:lnTo>
                    <a:pt x="19" y="539"/>
                  </a:lnTo>
                  <a:lnTo>
                    <a:pt x="24" y="556"/>
                  </a:lnTo>
                  <a:lnTo>
                    <a:pt x="28" y="573"/>
                  </a:lnTo>
                  <a:lnTo>
                    <a:pt x="34" y="589"/>
                  </a:lnTo>
                  <a:lnTo>
                    <a:pt x="40" y="604"/>
                  </a:lnTo>
                  <a:lnTo>
                    <a:pt x="47" y="619"/>
                  </a:lnTo>
                  <a:lnTo>
                    <a:pt x="53" y="633"/>
                  </a:lnTo>
                  <a:lnTo>
                    <a:pt x="61" y="647"/>
                  </a:lnTo>
                  <a:lnTo>
                    <a:pt x="68" y="661"/>
                  </a:lnTo>
                  <a:lnTo>
                    <a:pt x="76" y="673"/>
                  </a:lnTo>
                  <a:lnTo>
                    <a:pt x="84" y="685"/>
                  </a:lnTo>
                  <a:lnTo>
                    <a:pt x="93" y="697"/>
                  </a:lnTo>
                  <a:lnTo>
                    <a:pt x="103" y="708"/>
                  </a:lnTo>
                  <a:lnTo>
                    <a:pt x="111" y="717"/>
                  </a:lnTo>
                  <a:lnTo>
                    <a:pt x="121" y="727"/>
                  </a:lnTo>
                  <a:lnTo>
                    <a:pt x="131" y="735"/>
                  </a:lnTo>
                  <a:lnTo>
                    <a:pt x="142" y="742"/>
                  </a:lnTo>
                  <a:lnTo>
                    <a:pt x="152" y="750"/>
                  </a:lnTo>
                  <a:lnTo>
                    <a:pt x="162" y="755"/>
                  </a:lnTo>
                  <a:lnTo>
                    <a:pt x="174" y="761"/>
                  </a:lnTo>
                  <a:lnTo>
                    <a:pt x="185" y="765"/>
                  </a:lnTo>
                  <a:lnTo>
                    <a:pt x="196" y="768"/>
                  </a:lnTo>
                  <a:lnTo>
                    <a:pt x="207" y="770"/>
                  </a:lnTo>
                  <a:lnTo>
                    <a:pt x="219" y="772"/>
                  </a:lnTo>
                  <a:lnTo>
                    <a:pt x="231" y="772"/>
                  </a:lnTo>
                  <a:close/>
                </a:path>
              </a:pathLst>
            </a:custGeom>
            <a:solidFill>
              <a:srgbClr val="005B99"/>
            </a:solidFill>
            <a:ln w="9525">
              <a:noFill/>
              <a:round/>
              <a:headEnd/>
              <a:tailEnd/>
            </a:ln>
          </p:spPr>
          <p:txBody>
            <a:bodyPr/>
            <a:lstStyle/>
            <a:p>
              <a:endParaRPr lang="en-US"/>
            </a:p>
          </p:txBody>
        </p:sp>
        <p:sp>
          <p:nvSpPr>
            <p:cNvPr id="1083" name="Freeform 59"/>
            <p:cNvSpPr>
              <a:spLocks noChangeAspect="1"/>
            </p:cNvSpPr>
            <p:nvPr/>
          </p:nvSpPr>
          <p:spPr bwMode="black">
            <a:xfrm>
              <a:off x="2153" y="3764"/>
              <a:ext cx="59" cy="126"/>
            </a:xfrm>
            <a:custGeom>
              <a:avLst/>
              <a:gdLst/>
              <a:ahLst/>
              <a:cxnLst>
                <a:cxn ang="0">
                  <a:pos x="90" y="84"/>
                </a:cxn>
                <a:cxn ang="0">
                  <a:pos x="110" y="53"/>
                </a:cxn>
                <a:cxn ang="0">
                  <a:pos x="125" y="36"/>
                </a:cxn>
                <a:cxn ang="0">
                  <a:pos x="140" y="22"/>
                </a:cxn>
                <a:cxn ang="0">
                  <a:pos x="157" y="11"/>
                </a:cxn>
                <a:cxn ang="0">
                  <a:pos x="174" y="3"/>
                </a:cxn>
                <a:cxn ang="0">
                  <a:pos x="194" y="0"/>
                </a:cxn>
                <a:cxn ang="0">
                  <a:pos x="215" y="0"/>
                </a:cxn>
                <a:cxn ang="0">
                  <a:pos x="236" y="3"/>
                </a:cxn>
                <a:cxn ang="0">
                  <a:pos x="255" y="10"/>
                </a:cxn>
                <a:cxn ang="0">
                  <a:pos x="271" y="19"/>
                </a:cxn>
                <a:cxn ang="0">
                  <a:pos x="287" y="31"/>
                </a:cxn>
                <a:cxn ang="0">
                  <a:pos x="300" y="46"/>
                </a:cxn>
                <a:cxn ang="0">
                  <a:pos x="310" y="64"/>
                </a:cxn>
                <a:cxn ang="0">
                  <a:pos x="320" y="83"/>
                </a:cxn>
                <a:cxn ang="0">
                  <a:pos x="332" y="117"/>
                </a:cxn>
                <a:cxn ang="0">
                  <a:pos x="343" y="167"/>
                </a:cxn>
                <a:cxn ang="0">
                  <a:pos x="349" y="224"/>
                </a:cxn>
                <a:cxn ang="0">
                  <a:pos x="352" y="285"/>
                </a:cxn>
                <a:cxn ang="0">
                  <a:pos x="352" y="754"/>
                </a:cxn>
                <a:cxn ang="0">
                  <a:pos x="279" y="341"/>
                </a:cxn>
                <a:cxn ang="0">
                  <a:pos x="277" y="256"/>
                </a:cxn>
                <a:cxn ang="0">
                  <a:pos x="273" y="218"/>
                </a:cxn>
                <a:cxn ang="0">
                  <a:pos x="265" y="183"/>
                </a:cxn>
                <a:cxn ang="0">
                  <a:pos x="253" y="155"/>
                </a:cxn>
                <a:cxn ang="0">
                  <a:pos x="247" y="145"/>
                </a:cxn>
                <a:cxn ang="0">
                  <a:pos x="237" y="135"/>
                </a:cxn>
                <a:cxn ang="0">
                  <a:pos x="227" y="126"/>
                </a:cxn>
                <a:cxn ang="0">
                  <a:pos x="215" y="121"/>
                </a:cxn>
                <a:cxn ang="0">
                  <a:pos x="201" y="118"/>
                </a:cxn>
                <a:cxn ang="0">
                  <a:pos x="186" y="117"/>
                </a:cxn>
                <a:cxn ang="0">
                  <a:pos x="168" y="118"/>
                </a:cxn>
                <a:cxn ang="0">
                  <a:pos x="152" y="123"/>
                </a:cxn>
                <a:cxn ang="0">
                  <a:pos x="138" y="132"/>
                </a:cxn>
                <a:cxn ang="0">
                  <a:pos x="126" y="142"/>
                </a:cxn>
                <a:cxn ang="0">
                  <a:pos x="115" y="156"/>
                </a:cxn>
                <a:cxn ang="0">
                  <a:pos x="106" y="173"/>
                </a:cxn>
                <a:cxn ang="0">
                  <a:pos x="93" y="211"/>
                </a:cxn>
                <a:cxn ang="0">
                  <a:pos x="85" y="257"/>
                </a:cxn>
                <a:cxn ang="0">
                  <a:pos x="79" y="304"/>
                </a:cxn>
                <a:cxn ang="0">
                  <a:pos x="77" y="405"/>
                </a:cxn>
                <a:cxn ang="0">
                  <a:pos x="0" y="754"/>
                </a:cxn>
                <a:cxn ang="0">
                  <a:pos x="77" y="20"/>
                </a:cxn>
              </a:cxnLst>
              <a:rect l="0" t="0" r="r" b="b"/>
              <a:pathLst>
                <a:path w="352" h="754">
                  <a:moveTo>
                    <a:pt x="77" y="108"/>
                  </a:moveTo>
                  <a:lnTo>
                    <a:pt x="90" y="84"/>
                  </a:lnTo>
                  <a:lnTo>
                    <a:pt x="103" y="63"/>
                  </a:lnTo>
                  <a:lnTo>
                    <a:pt x="110" y="53"/>
                  </a:lnTo>
                  <a:lnTo>
                    <a:pt x="117" y="43"/>
                  </a:lnTo>
                  <a:lnTo>
                    <a:pt x="125" y="36"/>
                  </a:lnTo>
                  <a:lnTo>
                    <a:pt x="132" y="28"/>
                  </a:lnTo>
                  <a:lnTo>
                    <a:pt x="140" y="22"/>
                  </a:lnTo>
                  <a:lnTo>
                    <a:pt x="148" y="16"/>
                  </a:lnTo>
                  <a:lnTo>
                    <a:pt x="157" y="11"/>
                  </a:lnTo>
                  <a:lnTo>
                    <a:pt x="166" y="6"/>
                  </a:lnTo>
                  <a:lnTo>
                    <a:pt x="174" y="3"/>
                  </a:lnTo>
                  <a:lnTo>
                    <a:pt x="184" y="1"/>
                  </a:lnTo>
                  <a:lnTo>
                    <a:pt x="194" y="0"/>
                  </a:lnTo>
                  <a:lnTo>
                    <a:pt x="205" y="0"/>
                  </a:lnTo>
                  <a:lnTo>
                    <a:pt x="215" y="0"/>
                  </a:lnTo>
                  <a:lnTo>
                    <a:pt x="226" y="1"/>
                  </a:lnTo>
                  <a:lnTo>
                    <a:pt x="236" y="3"/>
                  </a:lnTo>
                  <a:lnTo>
                    <a:pt x="246" y="6"/>
                  </a:lnTo>
                  <a:lnTo>
                    <a:pt x="255" y="10"/>
                  </a:lnTo>
                  <a:lnTo>
                    <a:pt x="263" y="14"/>
                  </a:lnTo>
                  <a:lnTo>
                    <a:pt x="271" y="19"/>
                  </a:lnTo>
                  <a:lnTo>
                    <a:pt x="279" y="25"/>
                  </a:lnTo>
                  <a:lnTo>
                    <a:pt x="287" y="31"/>
                  </a:lnTo>
                  <a:lnTo>
                    <a:pt x="293" y="39"/>
                  </a:lnTo>
                  <a:lnTo>
                    <a:pt x="300" y="46"/>
                  </a:lnTo>
                  <a:lnTo>
                    <a:pt x="305" y="55"/>
                  </a:lnTo>
                  <a:lnTo>
                    <a:pt x="310" y="64"/>
                  </a:lnTo>
                  <a:lnTo>
                    <a:pt x="316" y="73"/>
                  </a:lnTo>
                  <a:lnTo>
                    <a:pt x="320" y="83"/>
                  </a:lnTo>
                  <a:lnTo>
                    <a:pt x="324" y="94"/>
                  </a:lnTo>
                  <a:lnTo>
                    <a:pt x="332" y="117"/>
                  </a:lnTo>
                  <a:lnTo>
                    <a:pt x="338" y="141"/>
                  </a:lnTo>
                  <a:lnTo>
                    <a:pt x="343" y="167"/>
                  </a:lnTo>
                  <a:lnTo>
                    <a:pt x="347" y="195"/>
                  </a:lnTo>
                  <a:lnTo>
                    <a:pt x="349" y="224"/>
                  </a:lnTo>
                  <a:lnTo>
                    <a:pt x="351" y="255"/>
                  </a:lnTo>
                  <a:lnTo>
                    <a:pt x="352" y="285"/>
                  </a:lnTo>
                  <a:lnTo>
                    <a:pt x="352" y="317"/>
                  </a:lnTo>
                  <a:lnTo>
                    <a:pt x="352" y="754"/>
                  </a:lnTo>
                  <a:lnTo>
                    <a:pt x="279" y="754"/>
                  </a:lnTo>
                  <a:lnTo>
                    <a:pt x="279" y="341"/>
                  </a:lnTo>
                  <a:lnTo>
                    <a:pt x="278" y="297"/>
                  </a:lnTo>
                  <a:lnTo>
                    <a:pt x="277" y="256"/>
                  </a:lnTo>
                  <a:lnTo>
                    <a:pt x="275" y="236"/>
                  </a:lnTo>
                  <a:lnTo>
                    <a:pt x="273" y="218"/>
                  </a:lnTo>
                  <a:lnTo>
                    <a:pt x="269" y="200"/>
                  </a:lnTo>
                  <a:lnTo>
                    <a:pt x="265" y="183"/>
                  </a:lnTo>
                  <a:lnTo>
                    <a:pt x="260" y="169"/>
                  </a:lnTo>
                  <a:lnTo>
                    <a:pt x="253" y="155"/>
                  </a:lnTo>
                  <a:lnTo>
                    <a:pt x="250" y="150"/>
                  </a:lnTo>
                  <a:lnTo>
                    <a:pt x="247" y="145"/>
                  </a:lnTo>
                  <a:lnTo>
                    <a:pt x="242" y="139"/>
                  </a:lnTo>
                  <a:lnTo>
                    <a:pt x="237" y="135"/>
                  </a:lnTo>
                  <a:lnTo>
                    <a:pt x="233" y="131"/>
                  </a:lnTo>
                  <a:lnTo>
                    <a:pt x="227" y="126"/>
                  </a:lnTo>
                  <a:lnTo>
                    <a:pt x="221" y="123"/>
                  </a:lnTo>
                  <a:lnTo>
                    <a:pt x="215" y="121"/>
                  </a:lnTo>
                  <a:lnTo>
                    <a:pt x="209" y="119"/>
                  </a:lnTo>
                  <a:lnTo>
                    <a:pt x="201" y="118"/>
                  </a:lnTo>
                  <a:lnTo>
                    <a:pt x="194" y="117"/>
                  </a:lnTo>
                  <a:lnTo>
                    <a:pt x="186" y="117"/>
                  </a:lnTo>
                  <a:lnTo>
                    <a:pt x="176" y="117"/>
                  </a:lnTo>
                  <a:lnTo>
                    <a:pt x="168" y="118"/>
                  </a:lnTo>
                  <a:lnTo>
                    <a:pt x="159" y="120"/>
                  </a:lnTo>
                  <a:lnTo>
                    <a:pt x="152" y="123"/>
                  </a:lnTo>
                  <a:lnTo>
                    <a:pt x="144" y="127"/>
                  </a:lnTo>
                  <a:lnTo>
                    <a:pt x="138" y="132"/>
                  </a:lnTo>
                  <a:lnTo>
                    <a:pt x="131" y="137"/>
                  </a:lnTo>
                  <a:lnTo>
                    <a:pt x="126" y="142"/>
                  </a:lnTo>
                  <a:lnTo>
                    <a:pt x="120" y="150"/>
                  </a:lnTo>
                  <a:lnTo>
                    <a:pt x="115" y="156"/>
                  </a:lnTo>
                  <a:lnTo>
                    <a:pt x="111" y="165"/>
                  </a:lnTo>
                  <a:lnTo>
                    <a:pt x="106" y="173"/>
                  </a:lnTo>
                  <a:lnTo>
                    <a:pt x="99" y="191"/>
                  </a:lnTo>
                  <a:lnTo>
                    <a:pt x="93" y="211"/>
                  </a:lnTo>
                  <a:lnTo>
                    <a:pt x="88" y="233"/>
                  </a:lnTo>
                  <a:lnTo>
                    <a:pt x="85" y="257"/>
                  </a:lnTo>
                  <a:lnTo>
                    <a:pt x="81" y="280"/>
                  </a:lnTo>
                  <a:lnTo>
                    <a:pt x="79" y="304"/>
                  </a:lnTo>
                  <a:lnTo>
                    <a:pt x="78" y="355"/>
                  </a:lnTo>
                  <a:lnTo>
                    <a:pt x="77" y="405"/>
                  </a:lnTo>
                  <a:lnTo>
                    <a:pt x="77" y="754"/>
                  </a:lnTo>
                  <a:lnTo>
                    <a:pt x="0" y="754"/>
                  </a:lnTo>
                  <a:lnTo>
                    <a:pt x="0" y="20"/>
                  </a:lnTo>
                  <a:lnTo>
                    <a:pt x="77" y="20"/>
                  </a:lnTo>
                  <a:lnTo>
                    <a:pt x="77" y="108"/>
                  </a:lnTo>
                  <a:close/>
                </a:path>
              </a:pathLst>
            </a:custGeom>
            <a:solidFill>
              <a:srgbClr val="005B99"/>
            </a:solidFill>
            <a:ln w="9525">
              <a:noFill/>
              <a:round/>
              <a:headEnd/>
              <a:tailEnd/>
            </a:ln>
          </p:spPr>
          <p:txBody>
            <a:bodyPr/>
            <a:lstStyle/>
            <a:p>
              <a:endParaRPr lang="en-US"/>
            </a:p>
          </p:txBody>
        </p:sp>
        <p:sp>
          <p:nvSpPr>
            <p:cNvPr id="1084" name="Freeform 60"/>
            <p:cNvSpPr>
              <a:spLocks noChangeAspect="1" noEditPoints="1"/>
            </p:cNvSpPr>
            <p:nvPr/>
          </p:nvSpPr>
          <p:spPr bwMode="black">
            <a:xfrm>
              <a:off x="2226" y="3764"/>
              <a:ext cx="74" cy="129"/>
            </a:xfrm>
            <a:custGeom>
              <a:avLst/>
              <a:gdLst/>
              <a:ahLst/>
              <a:cxnLst>
                <a:cxn ang="0">
                  <a:pos x="237" y="118"/>
                </a:cxn>
                <a:cxn ang="0">
                  <a:pos x="261" y="124"/>
                </a:cxn>
                <a:cxn ang="0">
                  <a:pos x="283" y="137"/>
                </a:cxn>
                <a:cxn ang="0">
                  <a:pos x="302" y="154"/>
                </a:cxn>
                <a:cxn ang="0">
                  <a:pos x="329" y="193"/>
                </a:cxn>
                <a:cxn ang="0">
                  <a:pos x="353" y="254"/>
                </a:cxn>
                <a:cxn ang="0">
                  <a:pos x="366" y="327"/>
                </a:cxn>
                <a:cxn ang="0">
                  <a:pos x="368" y="408"/>
                </a:cxn>
                <a:cxn ang="0">
                  <a:pos x="359" y="487"/>
                </a:cxn>
                <a:cxn ang="0">
                  <a:pos x="340" y="556"/>
                </a:cxn>
                <a:cxn ang="0">
                  <a:pos x="310" y="610"/>
                </a:cxn>
                <a:cxn ang="0">
                  <a:pos x="291" y="630"/>
                </a:cxn>
                <a:cxn ang="0">
                  <a:pos x="270" y="645"/>
                </a:cxn>
                <a:cxn ang="0">
                  <a:pos x="246" y="655"/>
                </a:cxn>
                <a:cxn ang="0">
                  <a:pos x="220" y="658"/>
                </a:cxn>
                <a:cxn ang="0">
                  <a:pos x="195" y="655"/>
                </a:cxn>
                <a:cxn ang="0">
                  <a:pos x="173" y="645"/>
                </a:cxn>
                <a:cxn ang="0">
                  <a:pos x="152" y="629"/>
                </a:cxn>
                <a:cxn ang="0">
                  <a:pos x="134" y="607"/>
                </a:cxn>
                <a:cxn ang="0">
                  <a:pos x="106" y="551"/>
                </a:cxn>
                <a:cxn ang="0">
                  <a:pos x="86" y="482"/>
                </a:cxn>
                <a:cxn ang="0">
                  <a:pos x="78" y="405"/>
                </a:cxn>
                <a:cxn ang="0">
                  <a:pos x="80" y="327"/>
                </a:cxn>
                <a:cxn ang="0">
                  <a:pos x="93" y="257"/>
                </a:cxn>
                <a:cxn ang="0">
                  <a:pos x="115" y="195"/>
                </a:cxn>
                <a:cxn ang="0">
                  <a:pos x="148" y="149"/>
                </a:cxn>
                <a:cxn ang="0">
                  <a:pos x="175" y="128"/>
                </a:cxn>
                <a:cxn ang="0">
                  <a:pos x="196" y="119"/>
                </a:cxn>
                <a:cxn ang="0">
                  <a:pos x="220" y="117"/>
                </a:cxn>
                <a:cxn ang="0">
                  <a:pos x="363" y="124"/>
                </a:cxn>
                <a:cxn ang="0">
                  <a:pos x="340" y="84"/>
                </a:cxn>
                <a:cxn ang="0">
                  <a:pos x="314" y="51"/>
                </a:cxn>
                <a:cxn ang="0">
                  <a:pos x="286" y="25"/>
                </a:cxn>
                <a:cxn ang="0">
                  <a:pos x="255" y="9"/>
                </a:cxn>
                <a:cxn ang="0">
                  <a:pos x="223" y="0"/>
                </a:cxn>
                <a:cxn ang="0">
                  <a:pos x="188" y="1"/>
                </a:cxn>
                <a:cxn ang="0">
                  <a:pos x="154" y="12"/>
                </a:cxn>
                <a:cxn ang="0">
                  <a:pos x="123" y="31"/>
                </a:cxn>
                <a:cxn ang="0">
                  <a:pos x="95" y="57"/>
                </a:cxn>
                <a:cxn ang="0">
                  <a:pos x="71" y="91"/>
                </a:cxn>
                <a:cxn ang="0">
                  <a:pos x="50" y="129"/>
                </a:cxn>
                <a:cxn ang="0">
                  <a:pos x="32" y="174"/>
                </a:cxn>
                <a:cxn ang="0">
                  <a:pos x="9" y="275"/>
                </a:cxn>
                <a:cxn ang="0">
                  <a:pos x="0" y="388"/>
                </a:cxn>
                <a:cxn ang="0">
                  <a:pos x="9" y="498"/>
                </a:cxn>
                <a:cxn ang="0">
                  <a:pos x="33" y="599"/>
                </a:cxn>
                <a:cxn ang="0">
                  <a:pos x="51" y="642"/>
                </a:cxn>
                <a:cxn ang="0">
                  <a:pos x="71" y="682"/>
                </a:cxn>
                <a:cxn ang="0">
                  <a:pos x="96" y="714"/>
                </a:cxn>
                <a:cxn ang="0">
                  <a:pos x="123" y="741"/>
                </a:cxn>
                <a:cxn ang="0">
                  <a:pos x="153" y="759"/>
                </a:cxn>
                <a:cxn ang="0">
                  <a:pos x="187" y="770"/>
                </a:cxn>
                <a:cxn ang="0">
                  <a:pos x="221" y="772"/>
                </a:cxn>
                <a:cxn ang="0">
                  <a:pos x="255" y="765"/>
                </a:cxn>
                <a:cxn ang="0">
                  <a:pos x="286" y="750"/>
                </a:cxn>
                <a:cxn ang="0">
                  <a:pos x="314" y="725"/>
                </a:cxn>
                <a:cxn ang="0">
                  <a:pos x="340" y="693"/>
                </a:cxn>
                <a:cxn ang="0">
                  <a:pos x="363" y="651"/>
                </a:cxn>
                <a:cxn ang="0">
                  <a:pos x="440" y="20"/>
                </a:cxn>
              </a:cxnLst>
              <a:rect l="0" t="0" r="r" b="b"/>
              <a:pathLst>
                <a:path w="440" h="772">
                  <a:moveTo>
                    <a:pt x="220" y="117"/>
                  </a:moveTo>
                  <a:lnTo>
                    <a:pt x="229" y="117"/>
                  </a:lnTo>
                  <a:lnTo>
                    <a:pt x="237" y="118"/>
                  </a:lnTo>
                  <a:lnTo>
                    <a:pt x="245" y="119"/>
                  </a:lnTo>
                  <a:lnTo>
                    <a:pt x="254" y="121"/>
                  </a:lnTo>
                  <a:lnTo>
                    <a:pt x="261" y="124"/>
                  </a:lnTo>
                  <a:lnTo>
                    <a:pt x="269" y="127"/>
                  </a:lnTo>
                  <a:lnTo>
                    <a:pt x="275" y="132"/>
                  </a:lnTo>
                  <a:lnTo>
                    <a:pt x="283" y="137"/>
                  </a:lnTo>
                  <a:lnTo>
                    <a:pt x="289" y="141"/>
                  </a:lnTo>
                  <a:lnTo>
                    <a:pt x="296" y="148"/>
                  </a:lnTo>
                  <a:lnTo>
                    <a:pt x="302" y="154"/>
                  </a:lnTo>
                  <a:lnTo>
                    <a:pt x="308" y="161"/>
                  </a:lnTo>
                  <a:lnTo>
                    <a:pt x="319" y="176"/>
                  </a:lnTo>
                  <a:lnTo>
                    <a:pt x="329" y="193"/>
                  </a:lnTo>
                  <a:lnTo>
                    <a:pt x="338" y="211"/>
                  </a:lnTo>
                  <a:lnTo>
                    <a:pt x="346" y="232"/>
                  </a:lnTo>
                  <a:lnTo>
                    <a:pt x="353" y="254"/>
                  </a:lnTo>
                  <a:lnTo>
                    <a:pt x="358" y="277"/>
                  </a:lnTo>
                  <a:lnTo>
                    <a:pt x="363" y="301"/>
                  </a:lnTo>
                  <a:lnTo>
                    <a:pt x="366" y="327"/>
                  </a:lnTo>
                  <a:lnTo>
                    <a:pt x="368" y="353"/>
                  </a:lnTo>
                  <a:lnTo>
                    <a:pt x="368" y="381"/>
                  </a:lnTo>
                  <a:lnTo>
                    <a:pt x="368" y="408"/>
                  </a:lnTo>
                  <a:lnTo>
                    <a:pt x="366" y="435"/>
                  </a:lnTo>
                  <a:lnTo>
                    <a:pt x="363" y="462"/>
                  </a:lnTo>
                  <a:lnTo>
                    <a:pt x="359" y="487"/>
                  </a:lnTo>
                  <a:lnTo>
                    <a:pt x="354" y="511"/>
                  </a:lnTo>
                  <a:lnTo>
                    <a:pt x="348" y="534"/>
                  </a:lnTo>
                  <a:lnTo>
                    <a:pt x="340" y="556"/>
                  </a:lnTo>
                  <a:lnTo>
                    <a:pt x="331" y="575"/>
                  </a:lnTo>
                  <a:lnTo>
                    <a:pt x="322" y="593"/>
                  </a:lnTo>
                  <a:lnTo>
                    <a:pt x="310" y="610"/>
                  </a:lnTo>
                  <a:lnTo>
                    <a:pt x="304" y="617"/>
                  </a:lnTo>
                  <a:lnTo>
                    <a:pt x="298" y="624"/>
                  </a:lnTo>
                  <a:lnTo>
                    <a:pt x="291" y="630"/>
                  </a:lnTo>
                  <a:lnTo>
                    <a:pt x="285" y="636"/>
                  </a:lnTo>
                  <a:lnTo>
                    <a:pt x="277" y="641"/>
                  </a:lnTo>
                  <a:lnTo>
                    <a:pt x="270" y="645"/>
                  </a:lnTo>
                  <a:lnTo>
                    <a:pt x="262" y="649"/>
                  </a:lnTo>
                  <a:lnTo>
                    <a:pt x="255" y="653"/>
                  </a:lnTo>
                  <a:lnTo>
                    <a:pt x="246" y="655"/>
                  </a:lnTo>
                  <a:lnTo>
                    <a:pt x="237" y="657"/>
                  </a:lnTo>
                  <a:lnTo>
                    <a:pt x="229" y="658"/>
                  </a:lnTo>
                  <a:lnTo>
                    <a:pt x="220" y="658"/>
                  </a:lnTo>
                  <a:lnTo>
                    <a:pt x="212" y="658"/>
                  </a:lnTo>
                  <a:lnTo>
                    <a:pt x="203" y="657"/>
                  </a:lnTo>
                  <a:lnTo>
                    <a:pt x="195" y="655"/>
                  </a:lnTo>
                  <a:lnTo>
                    <a:pt x="188" y="653"/>
                  </a:lnTo>
                  <a:lnTo>
                    <a:pt x="180" y="649"/>
                  </a:lnTo>
                  <a:lnTo>
                    <a:pt x="173" y="645"/>
                  </a:lnTo>
                  <a:lnTo>
                    <a:pt x="165" y="640"/>
                  </a:lnTo>
                  <a:lnTo>
                    <a:pt x="159" y="634"/>
                  </a:lnTo>
                  <a:lnTo>
                    <a:pt x="152" y="629"/>
                  </a:lnTo>
                  <a:lnTo>
                    <a:pt x="146" y="622"/>
                  </a:lnTo>
                  <a:lnTo>
                    <a:pt x="140" y="615"/>
                  </a:lnTo>
                  <a:lnTo>
                    <a:pt x="134" y="607"/>
                  </a:lnTo>
                  <a:lnTo>
                    <a:pt x="123" y="590"/>
                  </a:lnTo>
                  <a:lnTo>
                    <a:pt x="113" y="572"/>
                  </a:lnTo>
                  <a:lnTo>
                    <a:pt x="106" y="551"/>
                  </a:lnTo>
                  <a:lnTo>
                    <a:pt x="98" y="530"/>
                  </a:lnTo>
                  <a:lnTo>
                    <a:pt x="92" y="506"/>
                  </a:lnTo>
                  <a:lnTo>
                    <a:pt x="86" y="482"/>
                  </a:lnTo>
                  <a:lnTo>
                    <a:pt x="82" y="457"/>
                  </a:lnTo>
                  <a:lnTo>
                    <a:pt x="80" y="432"/>
                  </a:lnTo>
                  <a:lnTo>
                    <a:pt x="78" y="405"/>
                  </a:lnTo>
                  <a:lnTo>
                    <a:pt x="77" y="378"/>
                  </a:lnTo>
                  <a:lnTo>
                    <a:pt x="78" y="353"/>
                  </a:lnTo>
                  <a:lnTo>
                    <a:pt x="80" y="327"/>
                  </a:lnTo>
                  <a:lnTo>
                    <a:pt x="83" y="303"/>
                  </a:lnTo>
                  <a:lnTo>
                    <a:pt x="87" y="279"/>
                  </a:lnTo>
                  <a:lnTo>
                    <a:pt x="93" y="257"/>
                  </a:lnTo>
                  <a:lnTo>
                    <a:pt x="99" y="234"/>
                  </a:lnTo>
                  <a:lnTo>
                    <a:pt x="107" y="215"/>
                  </a:lnTo>
                  <a:lnTo>
                    <a:pt x="115" y="195"/>
                  </a:lnTo>
                  <a:lnTo>
                    <a:pt x="125" y="178"/>
                  </a:lnTo>
                  <a:lnTo>
                    <a:pt x="136" y="163"/>
                  </a:lnTo>
                  <a:lnTo>
                    <a:pt x="148" y="149"/>
                  </a:lnTo>
                  <a:lnTo>
                    <a:pt x="161" y="138"/>
                  </a:lnTo>
                  <a:lnTo>
                    <a:pt x="167" y="133"/>
                  </a:lnTo>
                  <a:lnTo>
                    <a:pt x="175" y="128"/>
                  </a:lnTo>
                  <a:lnTo>
                    <a:pt x="181" y="125"/>
                  </a:lnTo>
                  <a:lnTo>
                    <a:pt x="189" y="122"/>
                  </a:lnTo>
                  <a:lnTo>
                    <a:pt x="196" y="119"/>
                  </a:lnTo>
                  <a:lnTo>
                    <a:pt x="204" y="118"/>
                  </a:lnTo>
                  <a:lnTo>
                    <a:pt x="212" y="117"/>
                  </a:lnTo>
                  <a:lnTo>
                    <a:pt x="220" y="117"/>
                  </a:lnTo>
                  <a:close/>
                  <a:moveTo>
                    <a:pt x="440" y="20"/>
                  </a:moveTo>
                  <a:lnTo>
                    <a:pt x="363" y="20"/>
                  </a:lnTo>
                  <a:lnTo>
                    <a:pt x="363" y="124"/>
                  </a:lnTo>
                  <a:lnTo>
                    <a:pt x="356" y="110"/>
                  </a:lnTo>
                  <a:lnTo>
                    <a:pt x="349" y="96"/>
                  </a:lnTo>
                  <a:lnTo>
                    <a:pt x="340" y="84"/>
                  </a:lnTo>
                  <a:lnTo>
                    <a:pt x="332" y="72"/>
                  </a:lnTo>
                  <a:lnTo>
                    <a:pt x="324" y="61"/>
                  </a:lnTo>
                  <a:lnTo>
                    <a:pt x="314" y="51"/>
                  </a:lnTo>
                  <a:lnTo>
                    <a:pt x="305" y="41"/>
                  </a:lnTo>
                  <a:lnTo>
                    <a:pt x="296" y="33"/>
                  </a:lnTo>
                  <a:lnTo>
                    <a:pt x="286" y="25"/>
                  </a:lnTo>
                  <a:lnTo>
                    <a:pt x="276" y="18"/>
                  </a:lnTo>
                  <a:lnTo>
                    <a:pt x="265" y="13"/>
                  </a:lnTo>
                  <a:lnTo>
                    <a:pt x="255" y="9"/>
                  </a:lnTo>
                  <a:lnTo>
                    <a:pt x="245" y="4"/>
                  </a:lnTo>
                  <a:lnTo>
                    <a:pt x="234" y="2"/>
                  </a:lnTo>
                  <a:lnTo>
                    <a:pt x="223" y="0"/>
                  </a:lnTo>
                  <a:lnTo>
                    <a:pt x="213" y="0"/>
                  </a:lnTo>
                  <a:lnTo>
                    <a:pt x="200" y="0"/>
                  </a:lnTo>
                  <a:lnTo>
                    <a:pt x="188" y="1"/>
                  </a:lnTo>
                  <a:lnTo>
                    <a:pt x="176" y="4"/>
                  </a:lnTo>
                  <a:lnTo>
                    <a:pt x="165" y="8"/>
                  </a:lnTo>
                  <a:lnTo>
                    <a:pt x="154" y="12"/>
                  </a:lnTo>
                  <a:lnTo>
                    <a:pt x="143" y="17"/>
                  </a:lnTo>
                  <a:lnTo>
                    <a:pt x="133" y="24"/>
                  </a:lnTo>
                  <a:lnTo>
                    <a:pt x="123" y="31"/>
                  </a:lnTo>
                  <a:lnTo>
                    <a:pt x="113" y="39"/>
                  </a:lnTo>
                  <a:lnTo>
                    <a:pt x="105" y="47"/>
                  </a:lnTo>
                  <a:lnTo>
                    <a:pt x="95" y="57"/>
                  </a:lnTo>
                  <a:lnTo>
                    <a:pt x="87" y="68"/>
                  </a:lnTo>
                  <a:lnTo>
                    <a:pt x="79" y="79"/>
                  </a:lnTo>
                  <a:lnTo>
                    <a:pt x="71" y="91"/>
                  </a:lnTo>
                  <a:lnTo>
                    <a:pt x="64" y="102"/>
                  </a:lnTo>
                  <a:lnTo>
                    <a:pt x="56" y="115"/>
                  </a:lnTo>
                  <a:lnTo>
                    <a:pt x="50" y="129"/>
                  </a:lnTo>
                  <a:lnTo>
                    <a:pt x="44" y="143"/>
                  </a:lnTo>
                  <a:lnTo>
                    <a:pt x="38" y="159"/>
                  </a:lnTo>
                  <a:lnTo>
                    <a:pt x="32" y="174"/>
                  </a:lnTo>
                  <a:lnTo>
                    <a:pt x="23" y="206"/>
                  </a:lnTo>
                  <a:lnTo>
                    <a:pt x="15" y="239"/>
                  </a:lnTo>
                  <a:lnTo>
                    <a:pt x="9" y="275"/>
                  </a:lnTo>
                  <a:lnTo>
                    <a:pt x="4" y="312"/>
                  </a:lnTo>
                  <a:lnTo>
                    <a:pt x="1" y="350"/>
                  </a:lnTo>
                  <a:lnTo>
                    <a:pt x="0" y="388"/>
                  </a:lnTo>
                  <a:lnTo>
                    <a:pt x="1" y="426"/>
                  </a:lnTo>
                  <a:lnTo>
                    <a:pt x="4" y="463"/>
                  </a:lnTo>
                  <a:lnTo>
                    <a:pt x="9" y="498"/>
                  </a:lnTo>
                  <a:lnTo>
                    <a:pt x="15" y="533"/>
                  </a:lnTo>
                  <a:lnTo>
                    <a:pt x="24" y="566"/>
                  </a:lnTo>
                  <a:lnTo>
                    <a:pt x="33" y="599"/>
                  </a:lnTo>
                  <a:lnTo>
                    <a:pt x="39" y="614"/>
                  </a:lnTo>
                  <a:lnTo>
                    <a:pt x="44" y="628"/>
                  </a:lnTo>
                  <a:lnTo>
                    <a:pt x="51" y="642"/>
                  </a:lnTo>
                  <a:lnTo>
                    <a:pt x="57" y="656"/>
                  </a:lnTo>
                  <a:lnTo>
                    <a:pt x="65" y="669"/>
                  </a:lnTo>
                  <a:lnTo>
                    <a:pt x="71" y="682"/>
                  </a:lnTo>
                  <a:lnTo>
                    <a:pt x="80" y="693"/>
                  </a:lnTo>
                  <a:lnTo>
                    <a:pt x="87" y="704"/>
                  </a:lnTo>
                  <a:lnTo>
                    <a:pt x="96" y="714"/>
                  </a:lnTo>
                  <a:lnTo>
                    <a:pt x="105" y="724"/>
                  </a:lnTo>
                  <a:lnTo>
                    <a:pt x="113" y="732"/>
                  </a:lnTo>
                  <a:lnTo>
                    <a:pt x="123" y="741"/>
                  </a:lnTo>
                  <a:lnTo>
                    <a:pt x="133" y="748"/>
                  </a:lnTo>
                  <a:lnTo>
                    <a:pt x="143" y="754"/>
                  </a:lnTo>
                  <a:lnTo>
                    <a:pt x="153" y="759"/>
                  </a:lnTo>
                  <a:lnTo>
                    <a:pt x="164" y="764"/>
                  </a:lnTo>
                  <a:lnTo>
                    <a:pt x="175" y="768"/>
                  </a:lnTo>
                  <a:lnTo>
                    <a:pt x="187" y="770"/>
                  </a:lnTo>
                  <a:lnTo>
                    <a:pt x="197" y="771"/>
                  </a:lnTo>
                  <a:lnTo>
                    <a:pt x="209" y="772"/>
                  </a:lnTo>
                  <a:lnTo>
                    <a:pt x="221" y="772"/>
                  </a:lnTo>
                  <a:lnTo>
                    <a:pt x="233" y="770"/>
                  </a:lnTo>
                  <a:lnTo>
                    <a:pt x="244" y="768"/>
                  </a:lnTo>
                  <a:lnTo>
                    <a:pt x="255" y="765"/>
                  </a:lnTo>
                  <a:lnTo>
                    <a:pt x="265" y="761"/>
                  </a:lnTo>
                  <a:lnTo>
                    <a:pt x="275" y="755"/>
                  </a:lnTo>
                  <a:lnTo>
                    <a:pt x="286" y="750"/>
                  </a:lnTo>
                  <a:lnTo>
                    <a:pt x="296" y="742"/>
                  </a:lnTo>
                  <a:lnTo>
                    <a:pt x="304" y="735"/>
                  </a:lnTo>
                  <a:lnTo>
                    <a:pt x="314" y="725"/>
                  </a:lnTo>
                  <a:lnTo>
                    <a:pt x="323" y="715"/>
                  </a:lnTo>
                  <a:lnTo>
                    <a:pt x="331" y="704"/>
                  </a:lnTo>
                  <a:lnTo>
                    <a:pt x="340" y="693"/>
                  </a:lnTo>
                  <a:lnTo>
                    <a:pt x="348" y="680"/>
                  </a:lnTo>
                  <a:lnTo>
                    <a:pt x="355" y="666"/>
                  </a:lnTo>
                  <a:lnTo>
                    <a:pt x="363" y="651"/>
                  </a:lnTo>
                  <a:lnTo>
                    <a:pt x="363" y="754"/>
                  </a:lnTo>
                  <a:lnTo>
                    <a:pt x="440" y="754"/>
                  </a:lnTo>
                  <a:lnTo>
                    <a:pt x="440" y="20"/>
                  </a:lnTo>
                  <a:close/>
                </a:path>
              </a:pathLst>
            </a:custGeom>
            <a:solidFill>
              <a:srgbClr val="005B99"/>
            </a:solidFill>
            <a:ln w="9525">
              <a:noFill/>
              <a:round/>
              <a:headEnd/>
              <a:tailEnd/>
            </a:ln>
          </p:spPr>
          <p:txBody>
            <a:bodyPr/>
            <a:lstStyle/>
            <a:p>
              <a:endParaRPr lang="en-US"/>
            </a:p>
          </p:txBody>
        </p:sp>
        <p:sp>
          <p:nvSpPr>
            <p:cNvPr id="1085" name="Rectangle 61"/>
            <p:cNvSpPr>
              <a:spLocks noChangeAspect="1" noChangeArrowheads="1"/>
            </p:cNvSpPr>
            <p:nvPr/>
          </p:nvSpPr>
          <p:spPr bwMode="black">
            <a:xfrm>
              <a:off x="2322" y="3675"/>
              <a:ext cx="13" cy="215"/>
            </a:xfrm>
            <a:prstGeom prst="rect">
              <a:avLst/>
            </a:prstGeom>
            <a:solidFill>
              <a:srgbClr val="005B99"/>
            </a:solidFill>
            <a:ln w="9525">
              <a:noFill/>
              <a:miter lim="800000"/>
              <a:headEnd/>
              <a:tailEnd/>
            </a:ln>
          </p:spPr>
          <p:txBody>
            <a:bodyPr/>
            <a:lstStyle/>
            <a:p>
              <a:endParaRPr lang="en-US"/>
            </a:p>
          </p:txBody>
        </p:sp>
        <p:sp>
          <p:nvSpPr>
            <p:cNvPr id="1086" name="Freeform 62"/>
            <p:cNvSpPr>
              <a:spLocks noChangeAspect="1"/>
            </p:cNvSpPr>
            <p:nvPr/>
          </p:nvSpPr>
          <p:spPr bwMode="black">
            <a:xfrm>
              <a:off x="2406" y="3693"/>
              <a:ext cx="46" cy="197"/>
            </a:xfrm>
            <a:custGeom>
              <a:avLst/>
              <a:gdLst/>
              <a:ahLst/>
              <a:cxnLst>
                <a:cxn ang="0">
                  <a:pos x="80" y="1056"/>
                </a:cxn>
                <a:cxn ang="0">
                  <a:pos x="276" y="1056"/>
                </a:cxn>
                <a:cxn ang="0">
                  <a:pos x="276" y="1178"/>
                </a:cxn>
                <a:cxn ang="0">
                  <a:pos x="0" y="1178"/>
                </a:cxn>
                <a:cxn ang="0">
                  <a:pos x="0" y="0"/>
                </a:cxn>
                <a:cxn ang="0">
                  <a:pos x="80" y="0"/>
                </a:cxn>
                <a:cxn ang="0">
                  <a:pos x="80" y="1056"/>
                </a:cxn>
              </a:cxnLst>
              <a:rect l="0" t="0" r="r" b="b"/>
              <a:pathLst>
                <a:path w="276" h="1178">
                  <a:moveTo>
                    <a:pt x="80" y="1056"/>
                  </a:moveTo>
                  <a:lnTo>
                    <a:pt x="276" y="1056"/>
                  </a:lnTo>
                  <a:lnTo>
                    <a:pt x="276" y="1178"/>
                  </a:lnTo>
                  <a:lnTo>
                    <a:pt x="0" y="1178"/>
                  </a:lnTo>
                  <a:lnTo>
                    <a:pt x="0" y="0"/>
                  </a:lnTo>
                  <a:lnTo>
                    <a:pt x="80" y="0"/>
                  </a:lnTo>
                  <a:lnTo>
                    <a:pt x="80" y="1056"/>
                  </a:lnTo>
                  <a:close/>
                </a:path>
              </a:pathLst>
            </a:custGeom>
            <a:solidFill>
              <a:srgbClr val="005B99"/>
            </a:solidFill>
            <a:ln w="9525">
              <a:noFill/>
              <a:round/>
              <a:headEnd/>
              <a:tailEnd/>
            </a:ln>
          </p:spPr>
          <p:txBody>
            <a:bodyPr/>
            <a:lstStyle/>
            <a:p>
              <a:endParaRPr lang="en-US"/>
            </a:p>
          </p:txBody>
        </p:sp>
        <p:sp>
          <p:nvSpPr>
            <p:cNvPr id="1087" name="Freeform 63"/>
            <p:cNvSpPr>
              <a:spLocks noChangeAspect="1" noEditPoints="1"/>
            </p:cNvSpPr>
            <p:nvPr/>
          </p:nvSpPr>
          <p:spPr bwMode="black">
            <a:xfrm>
              <a:off x="2458" y="3764"/>
              <a:ext cx="74" cy="129"/>
            </a:xfrm>
            <a:custGeom>
              <a:avLst/>
              <a:gdLst/>
              <a:ahLst/>
              <a:cxnLst>
                <a:cxn ang="0">
                  <a:pos x="236" y="118"/>
                </a:cxn>
                <a:cxn ang="0">
                  <a:pos x="260" y="124"/>
                </a:cxn>
                <a:cxn ang="0">
                  <a:pos x="281" y="137"/>
                </a:cxn>
                <a:cxn ang="0">
                  <a:pos x="301" y="154"/>
                </a:cxn>
                <a:cxn ang="0">
                  <a:pos x="329" y="193"/>
                </a:cxn>
                <a:cxn ang="0">
                  <a:pos x="353" y="254"/>
                </a:cxn>
                <a:cxn ang="0">
                  <a:pos x="366" y="327"/>
                </a:cxn>
                <a:cxn ang="0">
                  <a:pos x="368" y="408"/>
                </a:cxn>
                <a:cxn ang="0">
                  <a:pos x="358" y="487"/>
                </a:cxn>
                <a:cxn ang="0">
                  <a:pos x="340" y="556"/>
                </a:cxn>
                <a:cxn ang="0">
                  <a:pos x="310" y="610"/>
                </a:cxn>
                <a:cxn ang="0">
                  <a:pos x="291" y="630"/>
                </a:cxn>
                <a:cxn ang="0">
                  <a:pos x="270" y="645"/>
                </a:cxn>
                <a:cxn ang="0">
                  <a:pos x="246" y="655"/>
                </a:cxn>
                <a:cxn ang="0">
                  <a:pos x="220" y="658"/>
                </a:cxn>
                <a:cxn ang="0">
                  <a:pos x="195" y="655"/>
                </a:cxn>
                <a:cxn ang="0">
                  <a:pos x="172" y="645"/>
                </a:cxn>
                <a:cxn ang="0">
                  <a:pos x="152" y="629"/>
                </a:cxn>
                <a:cxn ang="0">
                  <a:pos x="134" y="607"/>
                </a:cxn>
                <a:cxn ang="0">
                  <a:pos x="104" y="551"/>
                </a:cxn>
                <a:cxn ang="0">
                  <a:pos x="86" y="482"/>
                </a:cxn>
                <a:cxn ang="0">
                  <a:pos x="77" y="405"/>
                </a:cxn>
                <a:cxn ang="0">
                  <a:pos x="80" y="327"/>
                </a:cxn>
                <a:cxn ang="0">
                  <a:pos x="93" y="257"/>
                </a:cxn>
                <a:cxn ang="0">
                  <a:pos x="115" y="195"/>
                </a:cxn>
                <a:cxn ang="0">
                  <a:pos x="148" y="149"/>
                </a:cxn>
                <a:cxn ang="0">
                  <a:pos x="174" y="128"/>
                </a:cxn>
                <a:cxn ang="0">
                  <a:pos x="196" y="119"/>
                </a:cxn>
                <a:cxn ang="0">
                  <a:pos x="220" y="117"/>
                </a:cxn>
                <a:cxn ang="0">
                  <a:pos x="366" y="124"/>
                </a:cxn>
                <a:cxn ang="0">
                  <a:pos x="348" y="96"/>
                </a:cxn>
                <a:cxn ang="0">
                  <a:pos x="324" y="61"/>
                </a:cxn>
                <a:cxn ang="0">
                  <a:pos x="297" y="33"/>
                </a:cxn>
                <a:cxn ang="0">
                  <a:pos x="266" y="13"/>
                </a:cxn>
                <a:cxn ang="0">
                  <a:pos x="234" y="2"/>
                </a:cxn>
                <a:cxn ang="0">
                  <a:pos x="199" y="0"/>
                </a:cxn>
                <a:cxn ang="0">
                  <a:pos x="165" y="8"/>
                </a:cxn>
                <a:cxn ang="0">
                  <a:pos x="132" y="24"/>
                </a:cxn>
                <a:cxn ang="0">
                  <a:pos x="103" y="47"/>
                </a:cxn>
                <a:cxn ang="0">
                  <a:pos x="79" y="79"/>
                </a:cxn>
                <a:cxn ang="0">
                  <a:pos x="56" y="115"/>
                </a:cxn>
                <a:cxn ang="0">
                  <a:pos x="37" y="159"/>
                </a:cxn>
                <a:cxn ang="0">
                  <a:pos x="14" y="239"/>
                </a:cxn>
                <a:cxn ang="0">
                  <a:pos x="1" y="350"/>
                </a:cxn>
                <a:cxn ang="0">
                  <a:pos x="4" y="463"/>
                </a:cxn>
                <a:cxn ang="0">
                  <a:pos x="22" y="566"/>
                </a:cxn>
                <a:cxn ang="0">
                  <a:pos x="44" y="628"/>
                </a:cxn>
                <a:cxn ang="0">
                  <a:pos x="63" y="669"/>
                </a:cxn>
                <a:cxn ang="0">
                  <a:pos x="87" y="704"/>
                </a:cxn>
                <a:cxn ang="0">
                  <a:pos x="113" y="732"/>
                </a:cxn>
                <a:cxn ang="0">
                  <a:pos x="142" y="754"/>
                </a:cxn>
                <a:cxn ang="0">
                  <a:pos x="175" y="768"/>
                </a:cxn>
                <a:cxn ang="0">
                  <a:pos x="209" y="772"/>
                </a:cxn>
                <a:cxn ang="0">
                  <a:pos x="244" y="768"/>
                </a:cxn>
                <a:cxn ang="0">
                  <a:pos x="275" y="755"/>
                </a:cxn>
                <a:cxn ang="0">
                  <a:pos x="304" y="735"/>
                </a:cxn>
                <a:cxn ang="0">
                  <a:pos x="331" y="704"/>
                </a:cxn>
                <a:cxn ang="0">
                  <a:pos x="355" y="666"/>
                </a:cxn>
                <a:cxn ang="0">
                  <a:pos x="366" y="754"/>
                </a:cxn>
              </a:cxnLst>
              <a:rect l="0" t="0" r="r" b="b"/>
              <a:pathLst>
                <a:path w="439" h="772">
                  <a:moveTo>
                    <a:pt x="220" y="117"/>
                  </a:moveTo>
                  <a:lnTo>
                    <a:pt x="229" y="117"/>
                  </a:lnTo>
                  <a:lnTo>
                    <a:pt x="236" y="118"/>
                  </a:lnTo>
                  <a:lnTo>
                    <a:pt x="245" y="119"/>
                  </a:lnTo>
                  <a:lnTo>
                    <a:pt x="252" y="121"/>
                  </a:lnTo>
                  <a:lnTo>
                    <a:pt x="260" y="124"/>
                  </a:lnTo>
                  <a:lnTo>
                    <a:pt x="267" y="127"/>
                  </a:lnTo>
                  <a:lnTo>
                    <a:pt x="275" y="132"/>
                  </a:lnTo>
                  <a:lnTo>
                    <a:pt x="281" y="137"/>
                  </a:lnTo>
                  <a:lnTo>
                    <a:pt x="289" y="141"/>
                  </a:lnTo>
                  <a:lnTo>
                    <a:pt x="296" y="148"/>
                  </a:lnTo>
                  <a:lnTo>
                    <a:pt x="301" y="154"/>
                  </a:lnTo>
                  <a:lnTo>
                    <a:pt x="307" y="161"/>
                  </a:lnTo>
                  <a:lnTo>
                    <a:pt x="318" y="176"/>
                  </a:lnTo>
                  <a:lnTo>
                    <a:pt x="329" y="193"/>
                  </a:lnTo>
                  <a:lnTo>
                    <a:pt x="338" y="211"/>
                  </a:lnTo>
                  <a:lnTo>
                    <a:pt x="345" y="232"/>
                  </a:lnTo>
                  <a:lnTo>
                    <a:pt x="353" y="254"/>
                  </a:lnTo>
                  <a:lnTo>
                    <a:pt x="358" y="277"/>
                  </a:lnTo>
                  <a:lnTo>
                    <a:pt x="362" y="301"/>
                  </a:lnTo>
                  <a:lnTo>
                    <a:pt x="366" y="327"/>
                  </a:lnTo>
                  <a:lnTo>
                    <a:pt x="368" y="353"/>
                  </a:lnTo>
                  <a:lnTo>
                    <a:pt x="368" y="381"/>
                  </a:lnTo>
                  <a:lnTo>
                    <a:pt x="368" y="408"/>
                  </a:lnTo>
                  <a:lnTo>
                    <a:pt x="366" y="435"/>
                  </a:lnTo>
                  <a:lnTo>
                    <a:pt x="362" y="462"/>
                  </a:lnTo>
                  <a:lnTo>
                    <a:pt x="358" y="487"/>
                  </a:lnTo>
                  <a:lnTo>
                    <a:pt x="354" y="511"/>
                  </a:lnTo>
                  <a:lnTo>
                    <a:pt x="347" y="534"/>
                  </a:lnTo>
                  <a:lnTo>
                    <a:pt x="340" y="556"/>
                  </a:lnTo>
                  <a:lnTo>
                    <a:pt x="330" y="575"/>
                  </a:lnTo>
                  <a:lnTo>
                    <a:pt x="320" y="593"/>
                  </a:lnTo>
                  <a:lnTo>
                    <a:pt x="310" y="610"/>
                  </a:lnTo>
                  <a:lnTo>
                    <a:pt x="304" y="617"/>
                  </a:lnTo>
                  <a:lnTo>
                    <a:pt x="298" y="624"/>
                  </a:lnTo>
                  <a:lnTo>
                    <a:pt x="291" y="630"/>
                  </a:lnTo>
                  <a:lnTo>
                    <a:pt x="284" y="636"/>
                  </a:lnTo>
                  <a:lnTo>
                    <a:pt x="277" y="641"/>
                  </a:lnTo>
                  <a:lnTo>
                    <a:pt x="270" y="645"/>
                  </a:lnTo>
                  <a:lnTo>
                    <a:pt x="262" y="649"/>
                  </a:lnTo>
                  <a:lnTo>
                    <a:pt x="254" y="653"/>
                  </a:lnTo>
                  <a:lnTo>
                    <a:pt x="246" y="655"/>
                  </a:lnTo>
                  <a:lnTo>
                    <a:pt x="237" y="657"/>
                  </a:lnTo>
                  <a:lnTo>
                    <a:pt x="229" y="658"/>
                  </a:lnTo>
                  <a:lnTo>
                    <a:pt x="220" y="658"/>
                  </a:lnTo>
                  <a:lnTo>
                    <a:pt x="211" y="658"/>
                  </a:lnTo>
                  <a:lnTo>
                    <a:pt x="203" y="657"/>
                  </a:lnTo>
                  <a:lnTo>
                    <a:pt x="195" y="655"/>
                  </a:lnTo>
                  <a:lnTo>
                    <a:pt x="186" y="653"/>
                  </a:lnTo>
                  <a:lnTo>
                    <a:pt x="179" y="649"/>
                  </a:lnTo>
                  <a:lnTo>
                    <a:pt x="172" y="645"/>
                  </a:lnTo>
                  <a:lnTo>
                    <a:pt x="165" y="640"/>
                  </a:lnTo>
                  <a:lnTo>
                    <a:pt x="158" y="634"/>
                  </a:lnTo>
                  <a:lnTo>
                    <a:pt x="152" y="629"/>
                  </a:lnTo>
                  <a:lnTo>
                    <a:pt x="145" y="622"/>
                  </a:lnTo>
                  <a:lnTo>
                    <a:pt x="139" y="615"/>
                  </a:lnTo>
                  <a:lnTo>
                    <a:pt x="134" y="607"/>
                  </a:lnTo>
                  <a:lnTo>
                    <a:pt x="123" y="590"/>
                  </a:lnTo>
                  <a:lnTo>
                    <a:pt x="113" y="572"/>
                  </a:lnTo>
                  <a:lnTo>
                    <a:pt x="104" y="551"/>
                  </a:lnTo>
                  <a:lnTo>
                    <a:pt x="97" y="530"/>
                  </a:lnTo>
                  <a:lnTo>
                    <a:pt x="91" y="506"/>
                  </a:lnTo>
                  <a:lnTo>
                    <a:pt x="86" y="482"/>
                  </a:lnTo>
                  <a:lnTo>
                    <a:pt x="82" y="457"/>
                  </a:lnTo>
                  <a:lnTo>
                    <a:pt x="79" y="432"/>
                  </a:lnTo>
                  <a:lnTo>
                    <a:pt x="77" y="405"/>
                  </a:lnTo>
                  <a:lnTo>
                    <a:pt x="76" y="378"/>
                  </a:lnTo>
                  <a:lnTo>
                    <a:pt x="77" y="353"/>
                  </a:lnTo>
                  <a:lnTo>
                    <a:pt x="80" y="327"/>
                  </a:lnTo>
                  <a:lnTo>
                    <a:pt x="82" y="303"/>
                  </a:lnTo>
                  <a:lnTo>
                    <a:pt x="86" y="279"/>
                  </a:lnTo>
                  <a:lnTo>
                    <a:pt x="93" y="257"/>
                  </a:lnTo>
                  <a:lnTo>
                    <a:pt x="99" y="234"/>
                  </a:lnTo>
                  <a:lnTo>
                    <a:pt x="107" y="215"/>
                  </a:lnTo>
                  <a:lnTo>
                    <a:pt x="115" y="195"/>
                  </a:lnTo>
                  <a:lnTo>
                    <a:pt x="125" y="178"/>
                  </a:lnTo>
                  <a:lnTo>
                    <a:pt x="136" y="163"/>
                  </a:lnTo>
                  <a:lnTo>
                    <a:pt x="148" y="149"/>
                  </a:lnTo>
                  <a:lnTo>
                    <a:pt x="161" y="138"/>
                  </a:lnTo>
                  <a:lnTo>
                    <a:pt x="167" y="133"/>
                  </a:lnTo>
                  <a:lnTo>
                    <a:pt x="174" y="128"/>
                  </a:lnTo>
                  <a:lnTo>
                    <a:pt x="181" y="125"/>
                  </a:lnTo>
                  <a:lnTo>
                    <a:pt x="189" y="122"/>
                  </a:lnTo>
                  <a:lnTo>
                    <a:pt x="196" y="119"/>
                  </a:lnTo>
                  <a:lnTo>
                    <a:pt x="204" y="118"/>
                  </a:lnTo>
                  <a:lnTo>
                    <a:pt x="211" y="117"/>
                  </a:lnTo>
                  <a:lnTo>
                    <a:pt x="220" y="117"/>
                  </a:lnTo>
                  <a:close/>
                  <a:moveTo>
                    <a:pt x="439" y="20"/>
                  </a:moveTo>
                  <a:lnTo>
                    <a:pt x="366" y="20"/>
                  </a:lnTo>
                  <a:lnTo>
                    <a:pt x="366" y="124"/>
                  </a:lnTo>
                  <a:lnTo>
                    <a:pt x="362" y="124"/>
                  </a:lnTo>
                  <a:lnTo>
                    <a:pt x="356" y="110"/>
                  </a:lnTo>
                  <a:lnTo>
                    <a:pt x="348" y="96"/>
                  </a:lnTo>
                  <a:lnTo>
                    <a:pt x="340" y="84"/>
                  </a:lnTo>
                  <a:lnTo>
                    <a:pt x="332" y="72"/>
                  </a:lnTo>
                  <a:lnTo>
                    <a:pt x="324" y="61"/>
                  </a:lnTo>
                  <a:lnTo>
                    <a:pt x="315" y="51"/>
                  </a:lnTo>
                  <a:lnTo>
                    <a:pt x="305" y="41"/>
                  </a:lnTo>
                  <a:lnTo>
                    <a:pt x="297" y="33"/>
                  </a:lnTo>
                  <a:lnTo>
                    <a:pt x="287" y="25"/>
                  </a:lnTo>
                  <a:lnTo>
                    <a:pt x="276" y="18"/>
                  </a:lnTo>
                  <a:lnTo>
                    <a:pt x="266" y="13"/>
                  </a:lnTo>
                  <a:lnTo>
                    <a:pt x="256" y="9"/>
                  </a:lnTo>
                  <a:lnTo>
                    <a:pt x="245" y="4"/>
                  </a:lnTo>
                  <a:lnTo>
                    <a:pt x="234" y="2"/>
                  </a:lnTo>
                  <a:lnTo>
                    <a:pt x="223" y="0"/>
                  </a:lnTo>
                  <a:lnTo>
                    <a:pt x="211" y="0"/>
                  </a:lnTo>
                  <a:lnTo>
                    <a:pt x="199" y="0"/>
                  </a:lnTo>
                  <a:lnTo>
                    <a:pt x="188" y="1"/>
                  </a:lnTo>
                  <a:lnTo>
                    <a:pt x="176" y="4"/>
                  </a:lnTo>
                  <a:lnTo>
                    <a:pt x="165" y="8"/>
                  </a:lnTo>
                  <a:lnTo>
                    <a:pt x="154" y="12"/>
                  </a:lnTo>
                  <a:lnTo>
                    <a:pt x="143" y="17"/>
                  </a:lnTo>
                  <a:lnTo>
                    <a:pt x="132" y="24"/>
                  </a:lnTo>
                  <a:lnTo>
                    <a:pt x="123" y="31"/>
                  </a:lnTo>
                  <a:lnTo>
                    <a:pt x="113" y="39"/>
                  </a:lnTo>
                  <a:lnTo>
                    <a:pt x="103" y="47"/>
                  </a:lnTo>
                  <a:lnTo>
                    <a:pt x="95" y="57"/>
                  </a:lnTo>
                  <a:lnTo>
                    <a:pt x="86" y="68"/>
                  </a:lnTo>
                  <a:lnTo>
                    <a:pt x="79" y="79"/>
                  </a:lnTo>
                  <a:lnTo>
                    <a:pt x="71" y="91"/>
                  </a:lnTo>
                  <a:lnTo>
                    <a:pt x="63" y="102"/>
                  </a:lnTo>
                  <a:lnTo>
                    <a:pt x="56" y="115"/>
                  </a:lnTo>
                  <a:lnTo>
                    <a:pt x="49" y="129"/>
                  </a:lnTo>
                  <a:lnTo>
                    <a:pt x="43" y="143"/>
                  </a:lnTo>
                  <a:lnTo>
                    <a:pt x="37" y="159"/>
                  </a:lnTo>
                  <a:lnTo>
                    <a:pt x="32" y="174"/>
                  </a:lnTo>
                  <a:lnTo>
                    <a:pt x="22" y="206"/>
                  </a:lnTo>
                  <a:lnTo>
                    <a:pt x="14" y="239"/>
                  </a:lnTo>
                  <a:lnTo>
                    <a:pt x="8" y="275"/>
                  </a:lnTo>
                  <a:lnTo>
                    <a:pt x="3" y="312"/>
                  </a:lnTo>
                  <a:lnTo>
                    <a:pt x="1" y="350"/>
                  </a:lnTo>
                  <a:lnTo>
                    <a:pt x="0" y="388"/>
                  </a:lnTo>
                  <a:lnTo>
                    <a:pt x="1" y="426"/>
                  </a:lnTo>
                  <a:lnTo>
                    <a:pt x="4" y="463"/>
                  </a:lnTo>
                  <a:lnTo>
                    <a:pt x="8" y="498"/>
                  </a:lnTo>
                  <a:lnTo>
                    <a:pt x="15" y="533"/>
                  </a:lnTo>
                  <a:lnTo>
                    <a:pt x="22" y="566"/>
                  </a:lnTo>
                  <a:lnTo>
                    <a:pt x="32" y="599"/>
                  </a:lnTo>
                  <a:lnTo>
                    <a:pt x="37" y="614"/>
                  </a:lnTo>
                  <a:lnTo>
                    <a:pt x="44" y="628"/>
                  </a:lnTo>
                  <a:lnTo>
                    <a:pt x="50" y="642"/>
                  </a:lnTo>
                  <a:lnTo>
                    <a:pt x="57" y="656"/>
                  </a:lnTo>
                  <a:lnTo>
                    <a:pt x="63" y="669"/>
                  </a:lnTo>
                  <a:lnTo>
                    <a:pt x="71" y="682"/>
                  </a:lnTo>
                  <a:lnTo>
                    <a:pt x="79" y="693"/>
                  </a:lnTo>
                  <a:lnTo>
                    <a:pt x="87" y="704"/>
                  </a:lnTo>
                  <a:lnTo>
                    <a:pt x="96" y="714"/>
                  </a:lnTo>
                  <a:lnTo>
                    <a:pt x="104" y="724"/>
                  </a:lnTo>
                  <a:lnTo>
                    <a:pt x="113" y="732"/>
                  </a:lnTo>
                  <a:lnTo>
                    <a:pt x="123" y="741"/>
                  </a:lnTo>
                  <a:lnTo>
                    <a:pt x="132" y="748"/>
                  </a:lnTo>
                  <a:lnTo>
                    <a:pt x="142" y="754"/>
                  </a:lnTo>
                  <a:lnTo>
                    <a:pt x="153" y="759"/>
                  </a:lnTo>
                  <a:lnTo>
                    <a:pt x="164" y="764"/>
                  </a:lnTo>
                  <a:lnTo>
                    <a:pt x="175" y="768"/>
                  </a:lnTo>
                  <a:lnTo>
                    <a:pt x="185" y="770"/>
                  </a:lnTo>
                  <a:lnTo>
                    <a:pt x="197" y="771"/>
                  </a:lnTo>
                  <a:lnTo>
                    <a:pt x="209" y="772"/>
                  </a:lnTo>
                  <a:lnTo>
                    <a:pt x="221" y="772"/>
                  </a:lnTo>
                  <a:lnTo>
                    <a:pt x="232" y="770"/>
                  </a:lnTo>
                  <a:lnTo>
                    <a:pt x="244" y="768"/>
                  </a:lnTo>
                  <a:lnTo>
                    <a:pt x="254" y="765"/>
                  </a:lnTo>
                  <a:lnTo>
                    <a:pt x="265" y="761"/>
                  </a:lnTo>
                  <a:lnTo>
                    <a:pt x="275" y="755"/>
                  </a:lnTo>
                  <a:lnTo>
                    <a:pt x="285" y="750"/>
                  </a:lnTo>
                  <a:lnTo>
                    <a:pt x="294" y="742"/>
                  </a:lnTo>
                  <a:lnTo>
                    <a:pt x="304" y="735"/>
                  </a:lnTo>
                  <a:lnTo>
                    <a:pt x="314" y="725"/>
                  </a:lnTo>
                  <a:lnTo>
                    <a:pt x="323" y="715"/>
                  </a:lnTo>
                  <a:lnTo>
                    <a:pt x="331" y="704"/>
                  </a:lnTo>
                  <a:lnTo>
                    <a:pt x="339" y="693"/>
                  </a:lnTo>
                  <a:lnTo>
                    <a:pt x="347" y="680"/>
                  </a:lnTo>
                  <a:lnTo>
                    <a:pt x="355" y="666"/>
                  </a:lnTo>
                  <a:lnTo>
                    <a:pt x="362" y="651"/>
                  </a:lnTo>
                  <a:lnTo>
                    <a:pt x="366" y="651"/>
                  </a:lnTo>
                  <a:lnTo>
                    <a:pt x="366" y="754"/>
                  </a:lnTo>
                  <a:lnTo>
                    <a:pt x="439" y="754"/>
                  </a:lnTo>
                  <a:lnTo>
                    <a:pt x="439" y="20"/>
                  </a:lnTo>
                  <a:close/>
                </a:path>
              </a:pathLst>
            </a:custGeom>
            <a:solidFill>
              <a:srgbClr val="005B99"/>
            </a:solidFill>
            <a:ln w="9525">
              <a:noFill/>
              <a:round/>
              <a:headEnd/>
              <a:tailEnd/>
            </a:ln>
          </p:spPr>
          <p:txBody>
            <a:bodyPr/>
            <a:lstStyle/>
            <a:p>
              <a:endParaRPr lang="en-US"/>
            </a:p>
          </p:txBody>
        </p:sp>
        <p:sp>
          <p:nvSpPr>
            <p:cNvPr id="1088" name="Freeform 64"/>
            <p:cNvSpPr>
              <a:spLocks noChangeAspect="1" noEditPoints="1"/>
            </p:cNvSpPr>
            <p:nvPr/>
          </p:nvSpPr>
          <p:spPr bwMode="black">
            <a:xfrm>
              <a:off x="2554" y="3675"/>
              <a:ext cx="74" cy="218"/>
            </a:xfrm>
            <a:custGeom>
              <a:avLst/>
              <a:gdLst/>
              <a:ahLst/>
              <a:cxnLst>
                <a:cxn ang="0">
                  <a:pos x="231" y="653"/>
                </a:cxn>
                <a:cxn ang="0">
                  <a:pos x="255" y="659"/>
                </a:cxn>
                <a:cxn ang="0">
                  <a:pos x="277" y="672"/>
                </a:cxn>
                <a:cxn ang="0">
                  <a:pos x="296" y="689"/>
                </a:cxn>
                <a:cxn ang="0">
                  <a:pos x="323" y="728"/>
                </a:cxn>
                <a:cxn ang="0">
                  <a:pos x="347" y="789"/>
                </a:cxn>
                <a:cxn ang="0">
                  <a:pos x="360" y="862"/>
                </a:cxn>
                <a:cxn ang="0">
                  <a:pos x="362" y="943"/>
                </a:cxn>
                <a:cxn ang="0">
                  <a:pos x="353" y="1022"/>
                </a:cxn>
                <a:cxn ang="0">
                  <a:pos x="334" y="1091"/>
                </a:cxn>
                <a:cxn ang="0">
                  <a:pos x="305" y="1145"/>
                </a:cxn>
                <a:cxn ang="0">
                  <a:pos x="285" y="1165"/>
                </a:cxn>
                <a:cxn ang="0">
                  <a:pos x="265" y="1180"/>
                </a:cxn>
                <a:cxn ang="0">
                  <a:pos x="241" y="1190"/>
                </a:cxn>
                <a:cxn ang="0">
                  <a:pos x="214" y="1193"/>
                </a:cxn>
                <a:cxn ang="0">
                  <a:pos x="189" y="1190"/>
                </a:cxn>
                <a:cxn ang="0">
                  <a:pos x="166" y="1180"/>
                </a:cxn>
                <a:cxn ang="0">
                  <a:pos x="146" y="1164"/>
                </a:cxn>
                <a:cxn ang="0">
                  <a:pos x="129" y="1142"/>
                </a:cxn>
                <a:cxn ang="0">
                  <a:pos x="99" y="1086"/>
                </a:cxn>
                <a:cxn ang="0">
                  <a:pos x="80" y="1017"/>
                </a:cxn>
                <a:cxn ang="0">
                  <a:pos x="71" y="940"/>
                </a:cxn>
                <a:cxn ang="0">
                  <a:pos x="74" y="862"/>
                </a:cxn>
                <a:cxn ang="0">
                  <a:pos x="87" y="792"/>
                </a:cxn>
                <a:cxn ang="0">
                  <a:pos x="110" y="730"/>
                </a:cxn>
                <a:cxn ang="0">
                  <a:pos x="143" y="684"/>
                </a:cxn>
                <a:cxn ang="0">
                  <a:pos x="169" y="663"/>
                </a:cxn>
                <a:cxn ang="0">
                  <a:pos x="190" y="654"/>
                </a:cxn>
                <a:cxn ang="0">
                  <a:pos x="214" y="652"/>
                </a:cxn>
                <a:cxn ang="0">
                  <a:pos x="74" y="1186"/>
                </a:cxn>
                <a:cxn ang="0">
                  <a:pos x="91" y="1215"/>
                </a:cxn>
                <a:cxn ang="0">
                  <a:pos x="115" y="1250"/>
                </a:cxn>
                <a:cxn ang="0">
                  <a:pos x="142" y="1277"/>
                </a:cxn>
                <a:cxn ang="0">
                  <a:pos x="173" y="1296"/>
                </a:cxn>
                <a:cxn ang="0">
                  <a:pos x="205" y="1305"/>
                </a:cxn>
                <a:cxn ang="0">
                  <a:pos x="240" y="1306"/>
                </a:cxn>
                <a:cxn ang="0">
                  <a:pos x="273" y="1299"/>
                </a:cxn>
                <a:cxn ang="0">
                  <a:pos x="306" y="1283"/>
                </a:cxn>
                <a:cxn ang="0">
                  <a:pos x="334" y="1259"/>
                </a:cxn>
                <a:cxn ang="0">
                  <a:pos x="360" y="1228"/>
                </a:cxn>
                <a:cxn ang="0">
                  <a:pos x="382" y="1191"/>
                </a:cxn>
                <a:cxn ang="0">
                  <a:pos x="401" y="1148"/>
                </a:cxn>
                <a:cxn ang="0">
                  <a:pos x="424" y="1067"/>
                </a:cxn>
                <a:cxn ang="0">
                  <a:pos x="438" y="959"/>
                </a:cxn>
                <a:cxn ang="0">
                  <a:pos x="435" y="845"/>
                </a:cxn>
                <a:cxn ang="0">
                  <a:pos x="417" y="740"/>
                </a:cxn>
                <a:cxn ang="0">
                  <a:pos x="395" y="678"/>
                </a:cxn>
                <a:cxn ang="0">
                  <a:pos x="375" y="637"/>
                </a:cxn>
                <a:cxn ang="0">
                  <a:pos x="351" y="602"/>
                </a:cxn>
                <a:cxn ang="0">
                  <a:pos x="325" y="574"/>
                </a:cxn>
                <a:cxn ang="0">
                  <a:pos x="295" y="552"/>
                </a:cxn>
                <a:cxn ang="0">
                  <a:pos x="262" y="539"/>
                </a:cxn>
                <a:cxn ang="0">
                  <a:pos x="228" y="535"/>
                </a:cxn>
                <a:cxn ang="0">
                  <a:pos x="193" y="539"/>
                </a:cxn>
                <a:cxn ang="0">
                  <a:pos x="162" y="553"/>
                </a:cxn>
                <a:cxn ang="0">
                  <a:pos x="133" y="576"/>
                </a:cxn>
                <a:cxn ang="0">
                  <a:pos x="106" y="607"/>
                </a:cxn>
                <a:cxn ang="0">
                  <a:pos x="83" y="645"/>
                </a:cxn>
                <a:cxn ang="0">
                  <a:pos x="74" y="0"/>
                </a:cxn>
              </a:cxnLst>
              <a:rect l="0" t="0" r="r" b="b"/>
              <a:pathLst>
                <a:path w="440" h="1307">
                  <a:moveTo>
                    <a:pt x="214" y="652"/>
                  </a:moveTo>
                  <a:lnTo>
                    <a:pt x="223" y="652"/>
                  </a:lnTo>
                  <a:lnTo>
                    <a:pt x="231" y="653"/>
                  </a:lnTo>
                  <a:lnTo>
                    <a:pt x="240" y="654"/>
                  </a:lnTo>
                  <a:lnTo>
                    <a:pt x="247" y="656"/>
                  </a:lnTo>
                  <a:lnTo>
                    <a:pt x="255" y="659"/>
                  </a:lnTo>
                  <a:lnTo>
                    <a:pt x="262" y="662"/>
                  </a:lnTo>
                  <a:lnTo>
                    <a:pt x="270" y="667"/>
                  </a:lnTo>
                  <a:lnTo>
                    <a:pt x="277" y="672"/>
                  </a:lnTo>
                  <a:lnTo>
                    <a:pt x="283" y="676"/>
                  </a:lnTo>
                  <a:lnTo>
                    <a:pt x="289" y="683"/>
                  </a:lnTo>
                  <a:lnTo>
                    <a:pt x="296" y="689"/>
                  </a:lnTo>
                  <a:lnTo>
                    <a:pt x="301" y="696"/>
                  </a:lnTo>
                  <a:lnTo>
                    <a:pt x="313" y="711"/>
                  </a:lnTo>
                  <a:lnTo>
                    <a:pt x="323" y="728"/>
                  </a:lnTo>
                  <a:lnTo>
                    <a:pt x="333" y="746"/>
                  </a:lnTo>
                  <a:lnTo>
                    <a:pt x="340" y="767"/>
                  </a:lnTo>
                  <a:lnTo>
                    <a:pt x="347" y="789"/>
                  </a:lnTo>
                  <a:lnTo>
                    <a:pt x="352" y="812"/>
                  </a:lnTo>
                  <a:lnTo>
                    <a:pt x="356" y="836"/>
                  </a:lnTo>
                  <a:lnTo>
                    <a:pt x="360" y="862"/>
                  </a:lnTo>
                  <a:lnTo>
                    <a:pt x="362" y="888"/>
                  </a:lnTo>
                  <a:lnTo>
                    <a:pt x="363" y="916"/>
                  </a:lnTo>
                  <a:lnTo>
                    <a:pt x="362" y="943"/>
                  </a:lnTo>
                  <a:lnTo>
                    <a:pt x="361" y="970"/>
                  </a:lnTo>
                  <a:lnTo>
                    <a:pt x="357" y="997"/>
                  </a:lnTo>
                  <a:lnTo>
                    <a:pt x="353" y="1022"/>
                  </a:lnTo>
                  <a:lnTo>
                    <a:pt x="348" y="1046"/>
                  </a:lnTo>
                  <a:lnTo>
                    <a:pt x="341" y="1069"/>
                  </a:lnTo>
                  <a:lnTo>
                    <a:pt x="334" y="1091"/>
                  </a:lnTo>
                  <a:lnTo>
                    <a:pt x="325" y="1110"/>
                  </a:lnTo>
                  <a:lnTo>
                    <a:pt x="315" y="1128"/>
                  </a:lnTo>
                  <a:lnTo>
                    <a:pt x="305" y="1145"/>
                  </a:lnTo>
                  <a:lnTo>
                    <a:pt x="298" y="1152"/>
                  </a:lnTo>
                  <a:lnTo>
                    <a:pt x="292" y="1159"/>
                  </a:lnTo>
                  <a:lnTo>
                    <a:pt x="285" y="1165"/>
                  </a:lnTo>
                  <a:lnTo>
                    <a:pt x="279" y="1171"/>
                  </a:lnTo>
                  <a:lnTo>
                    <a:pt x="271" y="1176"/>
                  </a:lnTo>
                  <a:lnTo>
                    <a:pt x="265" y="1180"/>
                  </a:lnTo>
                  <a:lnTo>
                    <a:pt x="257" y="1184"/>
                  </a:lnTo>
                  <a:lnTo>
                    <a:pt x="248" y="1188"/>
                  </a:lnTo>
                  <a:lnTo>
                    <a:pt x="241" y="1190"/>
                  </a:lnTo>
                  <a:lnTo>
                    <a:pt x="232" y="1192"/>
                  </a:lnTo>
                  <a:lnTo>
                    <a:pt x="224" y="1193"/>
                  </a:lnTo>
                  <a:lnTo>
                    <a:pt x="214" y="1193"/>
                  </a:lnTo>
                  <a:lnTo>
                    <a:pt x="205" y="1193"/>
                  </a:lnTo>
                  <a:lnTo>
                    <a:pt x="198" y="1192"/>
                  </a:lnTo>
                  <a:lnTo>
                    <a:pt x="189" y="1190"/>
                  </a:lnTo>
                  <a:lnTo>
                    <a:pt x="182" y="1188"/>
                  </a:lnTo>
                  <a:lnTo>
                    <a:pt x="174" y="1184"/>
                  </a:lnTo>
                  <a:lnTo>
                    <a:pt x="166" y="1180"/>
                  </a:lnTo>
                  <a:lnTo>
                    <a:pt x="160" y="1175"/>
                  </a:lnTo>
                  <a:lnTo>
                    <a:pt x="152" y="1169"/>
                  </a:lnTo>
                  <a:lnTo>
                    <a:pt x="146" y="1164"/>
                  </a:lnTo>
                  <a:lnTo>
                    <a:pt x="139" y="1157"/>
                  </a:lnTo>
                  <a:lnTo>
                    <a:pt x="134" y="1150"/>
                  </a:lnTo>
                  <a:lnTo>
                    <a:pt x="129" y="1142"/>
                  </a:lnTo>
                  <a:lnTo>
                    <a:pt x="118" y="1125"/>
                  </a:lnTo>
                  <a:lnTo>
                    <a:pt x="108" y="1107"/>
                  </a:lnTo>
                  <a:lnTo>
                    <a:pt x="99" y="1086"/>
                  </a:lnTo>
                  <a:lnTo>
                    <a:pt x="92" y="1065"/>
                  </a:lnTo>
                  <a:lnTo>
                    <a:pt x="85" y="1041"/>
                  </a:lnTo>
                  <a:lnTo>
                    <a:pt x="80" y="1017"/>
                  </a:lnTo>
                  <a:lnTo>
                    <a:pt x="77" y="992"/>
                  </a:lnTo>
                  <a:lnTo>
                    <a:pt x="74" y="967"/>
                  </a:lnTo>
                  <a:lnTo>
                    <a:pt x="71" y="940"/>
                  </a:lnTo>
                  <a:lnTo>
                    <a:pt x="71" y="913"/>
                  </a:lnTo>
                  <a:lnTo>
                    <a:pt x="71" y="888"/>
                  </a:lnTo>
                  <a:lnTo>
                    <a:pt x="74" y="862"/>
                  </a:lnTo>
                  <a:lnTo>
                    <a:pt x="77" y="838"/>
                  </a:lnTo>
                  <a:lnTo>
                    <a:pt x="81" y="814"/>
                  </a:lnTo>
                  <a:lnTo>
                    <a:pt x="87" y="792"/>
                  </a:lnTo>
                  <a:lnTo>
                    <a:pt x="93" y="769"/>
                  </a:lnTo>
                  <a:lnTo>
                    <a:pt x="102" y="750"/>
                  </a:lnTo>
                  <a:lnTo>
                    <a:pt x="110" y="730"/>
                  </a:lnTo>
                  <a:lnTo>
                    <a:pt x="120" y="713"/>
                  </a:lnTo>
                  <a:lnTo>
                    <a:pt x="131" y="698"/>
                  </a:lnTo>
                  <a:lnTo>
                    <a:pt x="143" y="684"/>
                  </a:lnTo>
                  <a:lnTo>
                    <a:pt x="155" y="673"/>
                  </a:lnTo>
                  <a:lnTo>
                    <a:pt x="162" y="668"/>
                  </a:lnTo>
                  <a:lnTo>
                    <a:pt x="169" y="663"/>
                  </a:lnTo>
                  <a:lnTo>
                    <a:pt x="176" y="660"/>
                  </a:lnTo>
                  <a:lnTo>
                    <a:pt x="183" y="657"/>
                  </a:lnTo>
                  <a:lnTo>
                    <a:pt x="190" y="654"/>
                  </a:lnTo>
                  <a:lnTo>
                    <a:pt x="198" y="653"/>
                  </a:lnTo>
                  <a:lnTo>
                    <a:pt x="206" y="652"/>
                  </a:lnTo>
                  <a:lnTo>
                    <a:pt x="214" y="652"/>
                  </a:lnTo>
                  <a:close/>
                  <a:moveTo>
                    <a:pt x="0" y="1289"/>
                  </a:moveTo>
                  <a:lnTo>
                    <a:pt x="74" y="1289"/>
                  </a:lnTo>
                  <a:lnTo>
                    <a:pt x="74" y="1186"/>
                  </a:lnTo>
                  <a:lnTo>
                    <a:pt x="77" y="1186"/>
                  </a:lnTo>
                  <a:lnTo>
                    <a:pt x="83" y="1201"/>
                  </a:lnTo>
                  <a:lnTo>
                    <a:pt x="91" y="1215"/>
                  </a:lnTo>
                  <a:lnTo>
                    <a:pt x="98" y="1228"/>
                  </a:lnTo>
                  <a:lnTo>
                    <a:pt x="106" y="1239"/>
                  </a:lnTo>
                  <a:lnTo>
                    <a:pt x="115" y="1250"/>
                  </a:lnTo>
                  <a:lnTo>
                    <a:pt x="123" y="1260"/>
                  </a:lnTo>
                  <a:lnTo>
                    <a:pt x="133" y="1270"/>
                  </a:lnTo>
                  <a:lnTo>
                    <a:pt x="142" y="1277"/>
                  </a:lnTo>
                  <a:lnTo>
                    <a:pt x="152" y="1285"/>
                  </a:lnTo>
                  <a:lnTo>
                    <a:pt x="162" y="1290"/>
                  </a:lnTo>
                  <a:lnTo>
                    <a:pt x="173" y="1296"/>
                  </a:lnTo>
                  <a:lnTo>
                    <a:pt x="183" y="1300"/>
                  </a:lnTo>
                  <a:lnTo>
                    <a:pt x="193" y="1303"/>
                  </a:lnTo>
                  <a:lnTo>
                    <a:pt x="205" y="1305"/>
                  </a:lnTo>
                  <a:lnTo>
                    <a:pt x="216" y="1307"/>
                  </a:lnTo>
                  <a:lnTo>
                    <a:pt x="228" y="1307"/>
                  </a:lnTo>
                  <a:lnTo>
                    <a:pt x="240" y="1306"/>
                  </a:lnTo>
                  <a:lnTo>
                    <a:pt x="252" y="1305"/>
                  </a:lnTo>
                  <a:lnTo>
                    <a:pt x="262" y="1303"/>
                  </a:lnTo>
                  <a:lnTo>
                    <a:pt x="273" y="1299"/>
                  </a:lnTo>
                  <a:lnTo>
                    <a:pt x="285" y="1294"/>
                  </a:lnTo>
                  <a:lnTo>
                    <a:pt x="295" y="1289"/>
                  </a:lnTo>
                  <a:lnTo>
                    <a:pt x="306" y="1283"/>
                  </a:lnTo>
                  <a:lnTo>
                    <a:pt x="315" y="1276"/>
                  </a:lnTo>
                  <a:lnTo>
                    <a:pt x="325" y="1267"/>
                  </a:lnTo>
                  <a:lnTo>
                    <a:pt x="334" y="1259"/>
                  </a:lnTo>
                  <a:lnTo>
                    <a:pt x="343" y="1249"/>
                  </a:lnTo>
                  <a:lnTo>
                    <a:pt x="351" y="1238"/>
                  </a:lnTo>
                  <a:lnTo>
                    <a:pt x="360" y="1228"/>
                  </a:lnTo>
                  <a:lnTo>
                    <a:pt x="367" y="1216"/>
                  </a:lnTo>
                  <a:lnTo>
                    <a:pt x="375" y="1204"/>
                  </a:lnTo>
                  <a:lnTo>
                    <a:pt x="382" y="1191"/>
                  </a:lnTo>
                  <a:lnTo>
                    <a:pt x="389" y="1177"/>
                  </a:lnTo>
                  <a:lnTo>
                    <a:pt x="395" y="1163"/>
                  </a:lnTo>
                  <a:lnTo>
                    <a:pt x="401" y="1148"/>
                  </a:lnTo>
                  <a:lnTo>
                    <a:pt x="406" y="1133"/>
                  </a:lnTo>
                  <a:lnTo>
                    <a:pt x="417" y="1101"/>
                  </a:lnTo>
                  <a:lnTo>
                    <a:pt x="424" y="1067"/>
                  </a:lnTo>
                  <a:lnTo>
                    <a:pt x="431" y="1032"/>
                  </a:lnTo>
                  <a:lnTo>
                    <a:pt x="435" y="996"/>
                  </a:lnTo>
                  <a:lnTo>
                    <a:pt x="438" y="959"/>
                  </a:lnTo>
                  <a:lnTo>
                    <a:pt x="440" y="921"/>
                  </a:lnTo>
                  <a:lnTo>
                    <a:pt x="438" y="882"/>
                  </a:lnTo>
                  <a:lnTo>
                    <a:pt x="435" y="845"/>
                  </a:lnTo>
                  <a:lnTo>
                    <a:pt x="431" y="809"/>
                  </a:lnTo>
                  <a:lnTo>
                    <a:pt x="424" y="773"/>
                  </a:lnTo>
                  <a:lnTo>
                    <a:pt x="417" y="740"/>
                  </a:lnTo>
                  <a:lnTo>
                    <a:pt x="406" y="708"/>
                  </a:lnTo>
                  <a:lnTo>
                    <a:pt x="401" y="692"/>
                  </a:lnTo>
                  <a:lnTo>
                    <a:pt x="395" y="678"/>
                  </a:lnTo>
                  <a:lnTo>
                    <a:pt x="389" y="663"/>
                  </a:lnTo>
                  <a:lnTo>
                    <a:pt x="382" y="650"/>
                  </a:lnTo>
                  <a:lnTo>
                    <a:pt x="375" y="637"/>
                  </a:lnTo>
                  <a:lnTo>
                    <a:pt x="367" y="625"/>
                  </a:lnTo>
                  <a:lnTo>
                    <a:pt x="360" y="614"/>
                  </a:lnTo>
                  <a:lnTo>
                    <a:pt x="351" y="602"/>
                  </a:lnTo>
                  <a:lnTo>
                    <a:pt x="343" y="592"/>
                  </a:lnTo>
                  <a:lnTo>
                    <a:pt x="334" y="582"/>
                  </a:lnTo>
                  <a:lnTo>
                    <a:pt x="325" y="574"/>
                  </a:lnTo>
                  <a:lnTo>
                    <a:pt x="315" y="566"/>
                  </a:lnTo>
                  <a:lnTo>
                    <a:pt x="306" y="559"/>
                  </a:lnTo>
                  <a:lnTo>
                    <a:pt x="295" y="552"/>
                  </a:lnTo>
                  <a:lnTo>
                    <a:pt x="285" y="547"/>
                  </a:lnTo>
                  <a:lnTo>
                    <a:pt x="273" y="543"/>
                  </a:lnTo>
                  <a:lnTo>
                    <a:pt x="262" y="539"/>
                  </a:lnTo>
                  <a:lnTo>
                    <a:pt x="252" y="536"/>
                  </a:lnTo>
                  <a:lnTo>
                    <a:pt x="240" y="535"/>
                  </a:lnTo>
                  <a:lnTo>
                    <a:pt x="228" y="535"/>
                  </a:lnTo>
                  <a:lnTo>
                    <a:pt x="216" y="535"/>
                  </a:lnTo>
                  <a:lnTo>
                    <a:pt x="205" y="537"/>
                  </a:lnTo>
                  <a:lnTo>
                    <a:pt x="193" y="539"/>
                  </a:lnTo>
                  <a:lnTo>
                    <a:pt x="183" y="544"/>
                  </a:lnTo>
                  <a:lnTo>
                    <a:pt x="173" y="548"/>
                  </a:lnTo>
                  <a:lnTo>
                    <a:pt x="162" y="553"/>
                  </a:lnTo>
                  <a:lnTo>
                    <a:pt x="152" y="560"/>
                  </a:lnTo>
                  <a:lnTo>
                    <a:pt x="142" y="568"/>
                  </a:lnTo>
                  <a:lnTo>
                    <a:pt x="133" y="576"/>
                  </a:lnTo>
                  <a:lnTo>
                    <a:pt x="123" y="586"/>
                  </a:lnTo>
                  <a:lnTo>
                    <a:pt x="115" y="596"/>
                  </a:lnTo>
                  <a:lnTo>
                    <a:pt x="106" y="607"/>
                  </a:lnTo>
                  <a:lnTo>
                    <a:pt x="98" y="619"/>
                  </a:lnTo>
                  <a:lnTo>
                    <a:pt x="91" y="631"/>
                  </a:lnTo>
                  <a:lnTo>
                    <a:pt x="83" y="645"/>
                  </a:lnTo>
                  <a:lnTo>
                    <a:pt x="77" y="659"/>
                  </a:lnTo>
                  <a:lnTo>
                    <a:pt x="74" y="659"/>
                  </a:lnTo>
                  <a:lnTo>
                    <a:pt x="74" y="0"/>
                  </a:lnTo>
                  <a:lnTo>
                    <a:pt x="0" y="0"/>
                  </a:lnTo>
                  <a:lnTo>
                    <a:pt x="0" y="1289"/>
                  </a:lnTo>
                  <a:close/>
                </a:path>
              </a:pathLst>
            </a:custGeom>
            <a:solidFill>
              <a:srgbClr val="005B99"/>
            </a:solidFill>
            <a:ln w="9525">
              <a:noFill/>
              <a:round/>
              <a:headEnd/>
              <a:tailEnd/>
            </a:ln>
          </p:spPr>
          <p:txBody>
            <a:bodyPr/>
            <a:lstStyle/>
            <a:p>
              <a:endParaRPr lang="en-US"/>
            </a:p>
          </p:txBody>
        </p:sp>
        <p:sp>
          <p:nvSpPr>
            <p:cNvPr id="1089" name="Freeform 65"/>
            <p:cNvSpPr>
              <a:spLocks noChangeAspect="1" noEditPoints="1"/>
            </p:cNvSpPr>
            <p:nvPr/>
          </p:nvSpPr>
          <p:spPr bwMode="black">
            <a:xfrm>
              <a:off x="2638" y="3764"/>
              <a:ext cx="77" cy="129"/>
            </a:xfrm>
            <a:custGeom>
              <a:avLst/>
              <a:gdLst/>
              <a:ahLst/>
              <a:cxnLst>
                <a:cxn ang="0">
                  <a:pos x="258" y="119"/>
                </a:cxn>
                <a:cxn ang="0">
                  <a:pos x="290" y="133"/>
                </a:cxn>
                <a:cxn ang="0">
                  <a:pos x="317" y="155"/>
                </a:cxn>
                <a:cxn ang="0">
                  <a:pos x="355" y="215"/>
                </a:cxn>
                <a:cxn ang="0">
                  <a:pos x="382" y="306"/>
                </a:cxn>
                <a:cxn ang="0">
                  <a:pos x="389" y="414"/>
                </a:cxn>
                <a:cxn ang="0">
                  <a:pos x="372" y="516"/>
                </a:cxn>
                <a:cxn ang="0">
                  <a:pos x="335" y="597"/>
                </a:cxn>
                <a:cxn ang="0">
                  <a:pos x="304" y="632"/>
                </a:cxn>
                <a:cxn ang="0">
                  <a:pos x="274" y="651"/>
                </a:cxn>
                <a:cxn ang="0">
                  <a:pos x="242" y="658"/>
                </a:cxn>
                <a:cxn ang="0">
                  <a:pos x="208" y="656"/>
                </a:cxn>
                <a:cxn ang="0">
                  <a:pos x="177" y="642"/>
                </a:cxn>
                <a:cxn ang="0">
                  <a:pos x="149" y="619"/>
                </a:cxn>
                <a:cxn ang="0">
                  <a:pos x="110" y="560"/>
                </a:cxn>
                <a:cxn ang="0">
                  <a:pos x="83" y="467"/>
                </a:cxn>
                <a:cxn ang="0">
                  <a:pos x="78" y="358"/>
                </a:cxn>
                <a:cxn ang="0">
                  <a:pos x="94" y="258"/>
                </a:cxn>
                <a:cxn ang="0">
                  <a:pos x="131" y="178"/>
                </a:cxn>
                <a:cxn ang="0">
                  <a:pos x="162" y="142"/>
                </a:cxn>
                <a:cxn ang="0">
                  <a:pos x="192" y="124"/>
                </a:cxn>
                <a:cxn ang="0">
                  <a:pos x="225" y="117"/>
                </a:cxn>
                <a:cxn ang="0">
                  <a:pos x="256" y="770"/>
                </a:cxn>
                <a:cxn ang="0">
                  <a:pos x="301" y="755"/>
                </a:cxn>
                <a:cxn ang="0">
                  <a:pos x="342" y="727"/>
                </a:cxn>
                <a:cxn ang="0">
                  <a:pos x="379" y="685"/>
                </a:cxn>
                <a:cxn ang="0">
                  <a:pos x="410" y="633"/>
                </a:cxn>
                <a:cxn ang="0">
                  <a:pos x="435" y="573"/>
                </a:cxn>
                <a:cxn ang="0">
                  <a:pos x="454" y="504"/>
                </a:cxn>
                <a:cxn ang="0">
                  <a:pos x="462" y="428"/>
                </a:cxn>
                <a:cxn ang="0">
                  <a:pos x="462" y="348"/>
                </a:cxn>
                <a:cxn ang="0">
                  <a:pos x="454" y="272"/>
                </a:cxn>
                <a:cxn ang="0">
                  <a:pos x="436" y="202"/>
                </a:cxn>
                <a:cxn ang="0">
                  <a:pos x="412" y="140"/>
                </a:cxn>
                <a:cxn ang="0">
                  <a:pos x="380" y="87"/>
                </a:cxn>
                <a:cxn ang="0">
                  <a:pos x="344" y="46"/>
                </a:cxn>
                <a:cxn ang="0">
                  <a:pos x="303" y="17"/>
                </a:cxn>
                <a:cxn ang="0">
                  <a:pos x="257" y="1"/>
                </a:cxn>
                <a:cxn ang="0">
                  <a:pos x="209" y="1"/>
                </a:cxn>
                <a:cxn ang="0">
                  <a:pos x="163" y="17"/>
                </a:cxn>
                <a:cxn ang="0">
                  <a:pos x="121" y="46"/>
                </a:cxn>
                <a:cxn ang="0">
                  <a:pos x="84" y="87"/>
                </a:cxn>
                <a:cxn ang="0">
                  <a:pos x="53" y="140"/>
                </a:cxn>
                <a:cxn ang="0">
                  <a:pos x="28" y="202"/>
                </a:cxn>
                <a:cxn ang="0">
                  <a:pos x="10" y="272"/>
                </a:cxn>
                <a:cxn ang="0">
                  <a:pos x="1" y="348"/>
                </a:cxn>
                <a:cxn ang="0">
                  <a:pos x="1" y="428"/>
                </a:cxn>
                <a:cxn ang="0">
                  <a:pos x="10" y="504"/>
                </a:cxn>
                <a:cxn ang="0">
                  <a:pos x="28" y="573"/>
                </a:cxn>
                <a:cxn ang="0">
                  <a:pos x="53" y="633"/>
                </a:cxn>
                <a:cxn ang="0">
                  <a:pos x="84" y="685"/>
                </a:cxn>
                <a:cxn ang="0">
                  <a:pos x="121" y="727"/>
                </a:cxn>
                <a:cxn ang="0">
                  <a:pos x="163" y="755"/>
                </a:cxn>
                <a:cxn ang="0">
                  <a:pos x="209" y="770"/>
                </a:cxn>
              </a:cxnLst>
              <a:rect l="0" t="0" r="r" b="b"/>
              <a:pathLst>
                <a:path w="463" h="772">
                  <a:moveTo>
                    <a:pt x="233" y="117"/>
                  </a:moveTo>
                  <a:lnTo>
                    <a:pt x="242" y="117"/>
                  </a:lnTo>
                  <a:lnTo>
                    <a:pt x="250" y="118"/>
                  </a:lnTo>
                  <a:lnTo>
                    <a:pt x="258" y="119"/>
                  </a:lnTo>
                  <a:lnTo>
                    <a:pt x="267" y="122"/>
                  </a:lnTo>
                  <a:lnTo>
                    <a:pt x="274" y="124"/>
                  </a:lnTo>
                  <a:lnTo>
                    <a:pt x="282" y="128"/>
                  </a:lnTo>
                  <a:lnTo>
                    <a:pt x="290" y="133"/>
                  </a:lnTo>
                  <a:lnTo>
                    <a:pt x="297" y="137"/>
                  </a:lnTo>
                  <a:lnTo>
                    <a:pt x="304" y="142"/>
                  </a:lnTo>
                  <a:lnTo>
                    <a:pt x="310" y="149"/>
                  </a:lnTo>
                  <a:lnTo>
                    <a:pt x="317" y="155"/>
                  </a:lnTo>
                  <a:lnTo>
                    <a:pt x="323" y="162"/>
                  </a:lnTo>
                  <a:lnTo>
                    <a:pt x="335" y="178"/>
                  </a:lnTo>
                  <a:lnTo>
                    <a:pt x="346" y="195"/>
                  </a:lnTo>
                  <a:lnTo>
                    <a:pt x="355" y="215"/>
                  </a:lnTo>
                  <a:lnTo>
                    <a:pt x="364" y="235"/>
                  </a:lnTo>
                  <a:lnTo>
                    <a:pt x="372" y="258"/>
                  </a:lnTo>
                  <a:lnTo>
                    <a:pt x="378" y="282"/>
                  </a:lnTo>
                  <a:lnTo>
                    <a:pt x="382" y="306"/>
                  </a:lnTo>
                  <a:lnTo>
                    <a:pt x="387" y="332"/>
                  </a:lnTo>
                  <a:lnTo>
                    <a:pt x="389" y="358"/>
                  </a:lnTo>
                  <a:lnTo>
                    <a:pt x="389" y="386"/>
                  </a:lnTo>
                  <a:lnTo>
                    <a:pt x="389" y="414"/>
                  </a:lnTo>
                  <a:lnTo>
                    <a:pt x="387" y="441"/>
                  </a:lnTo>
                  <a:lnTo>
                    <a:pt x="382" y="467"/>
                  </a:lnTo>
                  <a:lnTo>
                    <a:pt x="378" y="492"/>
                  </a:lnTo>
                  <a:lnTo>
                    <a:pt x="372" y="516"/>
                  </a:lnTo>
                  <a:lnTo>
                    <a:pt x="364" y="538"/>
                  </a:lnTo>
                  <a:lnTo>
                    <a:pt x="355" y="560"/>
                  </a:lnTo>
                  <a:lnTo>
                    <a:pt x="346" y="579"/>
                  </a:lnTo>
                  <a:lnTo>
                    <a:pt x="335" y="597"/>
                  </a:lnTo>
                  <a:lnTo>
                    <a:pt x="323" y="612"/>
                  </a:lnTo>
                  <a:lnTo>
                    <a:pt x="317" y="619"/>
                  </a:lnTo>
                  <a:lnTo>
                    <a:pt x="310" y="626"/>
                  </a:lnTo>
                  <a:lnTo>
                    <a:pt x="304" y="632"/>
                  </a:lnTo>
                  <a:lnTo>
                    <a:pt x="297" y="638"/>
                  </a:lnTo>
                  <a:lnTo>
                    <a:pt x="290" y="642"/>
                  </a:lnTo>
                  <a:lnTo>
                    <a:pt x="282" y="646"/>
                  </a:lnTo>
                  <a:lnTo>
                    <a:pt x="274" y="651"/>
                  </a:lnTo>
                  <a:lnTo>
                    <a:pt x="267" y="653"/>
                  </a:lnTo>
                  <a:lnTo>
                    <a:pt x="258" y="656"/>
                  </a:lnTo>
                  <a:lnTo>
                    <a:pt x="250" y="657"/>
                  </a:lnTo>
                  <a:lnTo>
                    <a:pt x="242" y="658"/>
                  </a:lnTo>
                  <a:lnTo>
                    <a:pt x="233" y="658"/>
                  </a:lnTo>
                  <a:lnTo>
                    <a:pt x="225" y="658"/>
                  </a:lnTo>
                  <a:lnTo>
                    <a:pt x="216" y="657"/>
                  </a:lnTo>
                  <a:lnTo>
                    <a:pt x="208" y="656"/>
                  </a:lnTo>
                  <a:lnTo>
                    <a:pt x="200" y="653"/>
                  </a:lnTo>
                  <a:lnTo>
                    <a:pt x="192" y="651"/>
                  </a:lnTo>
                  <a:lnTo>
                    <a:pt x="184" y="646"/>
                  </a:lnTo>
                  <a:lnTo>
                    <a:pt x="177" y="642"/>
                  </a:lnTo>
                  <a:lnTo>
                    <a:pt x="170" y="638"/>
                  </a:lnTo>
                  <a:lnTo>
                    <a:pt x="162" y="632"/>
                  </a:lnTo>
                  <a:lnTo>
                    <a:pt x="156" y="626"/>
                  </a:lnTo>
                  <a:lnTo>
                    <a:pt x="149" y="619"/>
                  </a:lnTo>
                  <a:lnTo>
                    <a:pt x="143" y="612"/>
                  </a:lnTo>
                  <a:lnTo>
                    <a:pt x="131" y="597"/>
                  </a:lnTo>
                  <a:lnTo>
                    <a:pt x="120" y="579"/>
                  </a:lnTo>
                  <a:lnTo>
                    <a:pt x="110" y="560"/>
                  </a:lnTo>
                  <a:lnTo>
                    <a:pt x="102" y="538"/>
                  </a:lnTo>
                  <a:lnTo>
                    <a:pt x="94" y="516"/>
                  </a:lnTo>
                  <a:lnTo>
                    <a:pt x="88" y="492"/>
                  </a:lnTo>
                  <a:lnTo>
                    <a:pt x="83" y="467"/>
                  </a:lnTo>
                  <a:lnTo>
                    <a:pt x="80" y="441"/>
                  </a:lnTo>
                  <a:lnTo>
                    <a:pt x="78" y="414"/>
                  </a:lnTo>
                  <a:lnTo>
                    <a:pt x="77" y="386"/>
                  </a:lnTo>
                  <a:lnTo>
                    <a:pt x="78" y="358"/>
                  </a:lnTo>
                  <a:lnTo>
                    <a:pt x="80" y="332"/>
                  </a:lnTo>
                  <a:lnTo>
                    <a:pt x="83" y="306"/>
                  </a:lnTo>
                  <a:lnTo>
                    <a:pt x="88" y="282"/>
                  </a:lnTo>
                  <a:lnTo>
                    <a:pt x="94" y="258"/>
                  </a:lnTo>
                  <a:lnTo>
                    <a:pt x="102" y="235"/>
                  </a:lnTo>
                  <a:lnTo>
                    <a:pt x="110" y="215"/>
                  </a:lnTo>
                  <a:lnTo>
                    <a:pt x="120" y="195"/>
                  </a:lnTo>
                  <a:lnTo>
                    <a:pt x="131" y="178"/>
                  </a:lnTo>
                  <a:lnTo>
                    <a:pt x="143" y="162"/>
                  </a:lnTo>
                  <a:lnTo>
                    <a:pt x="149" y="155"/>
                  </a:lnTo>
                  <a:lnTo>
                    <a:pt x="156" y="149"/>
                  </a:lnTo>
                  <a:lnTo>
                    <a:pt x="162" y="142"/>
                  </a:lnTo>
                  <a:lnTo>
                    <a:pt x="170" y="137"/>
                  </a:lnTo>
                  <a:lnTo>
                    <a:pt x="177" y="133"/>
                  </a:lnTo>
                  <a:lnTo>
                    <a:pt x="184" y="128"/>
                  </a:lnTo>
                  <a:lnTo>
                    <a:pt x="192" y="124"/>
                  </a:lnTo>
                  <a:lnTo>
                    <a:pt x="200" y="122"/>
                  </a:lnTo>
                  <a:lnTo>
                    <a:pt x="208" y="119"/>
                  </a:lnTo>
                  <a:lnTo>
                    <a:pt x="216" y="118"/>
                  </a:lnTo>
                  <a:lnTo>
                    <a:pt x="225" y="117"/>
                  </a:lnTo>
                  <a:lnTo>
                    <a:pt x="233" y="117"/>
                  </a:lnTo>
                  <a:close/>
                  <a:moveTo>
                    <a:pt x="233" y="772"/>
                  </a:moveTo>
                  <a:lnTo>
                    <a:pt x="245" y="772"/>
                  </a:lnTo>
                  <a:lnTo>
                    <a:pt x="256" y="770"/>
                  </a:lnTo>
                  <a:lnTo>
                    <a:pt x="268" y="768"/>
                  </a:lnTo>
                  <a:lnTo>
                    <a:pt x="280" y="765"/>
                  </a:lnTo>
                  <a:lnTo>
                    <a:pt x="291" y="761"/>
                  </a:lnTo>
                  <a:lnTo>
                    <a:pt x="301" y="755"/>
                  </a:lnTo>
                  <a:lnTo>
                    <a:pt x="312" y="750"/>
                  </a:lnTo>
                  <a:lnTo>
                    <a:pt x="323" y="742"/>
                  </a:lnTo>
                  <a:lnTo>
                    <a:pt x="333" y="735"/>
                  </a:lnTo>
                  <a:lnTo>
                    <a:pt x="342" y="727"/>
                  </a:lnTo>
                  <a:lnTo>
                    <a:pt x="352" y="717"/>
                  </a:lnTo>
                  <a:lnTo>
                    <a:pt x="362" y="708"/>
                  </a:lnTo>
                  <a:lnTo>
                    <a:pt x="371" y="697"/>
                  </a:lnTo>
                  <a:lnTo>
                    <a:pt x="379" y="685"/>
                  </a:lnTo>
                  <a:lnTo>
                    <a:pt x="388" y="673"/>
                  </a:lnTo>
                  <a:lnTo>
                    <a:pt x="396" y="661"/>
                  </a:lnTo>
                  <a:lnTo>
                    <a:pt x="404" y="647"/>
                  </a:lnTo>
                  <a:lnTo>
                    <a:pt x="410" y="633"/>
                  </a:lnTo>
                  <a:lnTo>
                    <a:pt x="418" y="619"/>
                  </a:lnTo>
                  <a:lnTo>
                    <a:pt x="425" y="604"/>
                  </a:lnTo>
                  <a:lnTo>
                    <a:pt x="430" y="589"/>
                  </a:lnTo>
                  <a:lnTo>
                    <a:pt x="435" y="573"/>
                  </a:lnTo>
                  <a:lnTo>
                    <a:pt x="441" y="556"/>
                  </a:lnTo>
                  <a:lnTo>
                    <a:pt x="445" y="539"/>
                  </a:lnTo>
                  <a:lnTo>
                    <a:pt x="449" y="521"/>
                  </a:lnTo>
                  <a:lnTo>
                    <a:pt x="454" y="504"/>
                  </a:lnTo>
                  <a:lnTo>
                    <a:pt x="456" y="485"/>
                  </a:lnTo>
                  <a:lnTo>
                    <a:pt x="459" y="467"/>
                  </a:lnTo>
                  <a:lnTo>
                    <a:pt x="461" y="448"/>
                  </a:lnTo>
                  <a:lnTo>
                    <a:pt x="462" y="428"/>
                  </a:lnTo>
                  <a:lnTo>
                    <a:pt x="463" y="409"/>
                  </a:lnTo>
                  <a:lnTo>
                    <a:pt x="463" y="388"/>
                  </a:lnTo>
                  <a:lnTo>
                    <a:pt x="463" y="368"/>
                  </a:lnTo>
                  <a:lnTo>
                    <a:pt x="462" y="348"/>
                  </a:lnTo>
                  <a:lnTo>
                    <a:pt x="461" y="329"/>
                  </a:lnTo>
                  <a:lnTo>
                    <a:pt x="459" y="310"/>
                  </a:lnTo>
                  <a:lnTo>
                    <a:pt x="457" y="290"/>
                  </a:lnTo>
                  <a:lnTo>
                    <a:pt x="454" y="272"/>
                  </a:lnTo>
                  <a:lnTo>
                    <a:pt x="449" y="254"/>
                  </a:lnTo>
                  <a:lnTo>
                    <a:pt x="446" y="236"/>
                  </a:lnTo>
                  <a:lnTo>
                    <a:pt x="442" y="219"/>
                  </a:lnTo>
                  <a:lnTo>
                    <a:pt x="436" y="202"/>
                  </a:lnTo>
                  <a:lnTo>
                    <a:pt x="431" y="186"/>
                  </a:lnTo>
                  <a:lnTo>
                    <a:pt x="425" y="170"/>
                  </a:lnTo>
                  <a:lnTo>
                    <a:pt x="418" y="155"/>
                  </a:lnTo>
                  <a:lnTo>
                    <a:pt x="412" y="140"/>
                  </a:lnTo>
                  <a:lnTo>
                    <a:pt x="405" y="126"/>
                  </a:lnTo>
                  <a:lnTo>
                    <a:pt x="398" y="112"/>
                  </a:lnTo>
                  <a:lnTo>
                    <a:pt x="389" y="100"/>
                  </a:lnTo>
                  <a:lnTo>
                    <a:pt x="380" y="87"/>
                  </a:lnTo>
                  <a:lnTo>
                    <a:pt x="372" y="77"/>
                  </a:lnTo>
                  <a:lnTo>
                    <a:pt x="363" y="66"/>
                  </a:lnTo>
                  <a:lnTo>
                    <a:pt x="353" y="55"/>
                  </a:lnTo>
                  <a:lnTo>
                    <a:pt x="344" y="46"/>
                  </a:lnTo>
                  <a:lnTo>
                    <a:pt x="334" y="38"/>
                  </a:lnTo>
                  <a:lnTo>
                    <a:pt x="324" y="30"/>
                  </a:lnTo>
                  <a:lnTo>
                    <a:pt x="313" y="23"/>
                  </a:lnTo>
                  <a:lnTo>
                    <a:pt x="303" y="17"/>
                  </a:lnTo>
                  <a:lnTo>
                    <a:pt x="292" y="12"/>
                  </a:lnTo>
                  <a:lnTo>
                    <a:pt x="280" y="8"/>
                  </a:lnTo>
                  <a:lnTo>
                    <a:pt x="269" y="4"/>
                  </a:lnTo>
                  <a:lnTo>
                    <a:pt x="257" y="1"/>
                  </a:lnTo>
                  <a:lnTo>
                    <a:pt x="245" y="0"/>
                  </a:lnTo>
                  <a:lnTo>
                    <a:pt x="233" y="0"/>
                  </a:lnTo>
                  <a:lnTo>
                    <a:pt x="220" y="0"/>
                  </a:lnTo>
                  <a:lnTo>
                    <a:pt x="209" y="1"/>
                  </a:lnTo>
                  <a:lnTo>
                    <a:pt x="198" y="4"/>
                  </a:lnTo>
                  <a:lnTo>
                    <a:pt x="186" y="8"/>
                  </a:lnTo>
                  <a:lnTo>
                    <a:pt x="174" y="12"/>
                  </a:lnTo>
                  <a:lnTo>
                    <a:pt x="163" y="17"/>
                  </a:lnTo>
                  <a:lnTo>
                    <a:pt x="152" y="23"/>
                  </a:lnTo>
                  <a:lnTo>
                    <a:pt x="142" y="30"/>
                  </a:lnTo>
                  <a:lnTo>
                    <a:pt x="132" y="38"/>
                  </a:lnTo>
                  <a:lnTo>
                    <a:pt x="121" y="46"/>
                  </a:lnTo>
                  <a:lnTo>
                    <a:pt x="111" y="55"/>
                  </a:lnTo>
                  <a:lnTo>
                    <a:pt x="103" y="66"/>
                  </a:lnTo>
                  <a:lnTo>
                    <a:pt x="93" y="77"/>
                  </a:lnTo>
                  <a:lnTo>
                    <a:pt x="84" y="87"/>
                  </a:lnTo>
                  <a:lnTo>
                    <a:pt x="76" y="100"/>
                  </a:lnTo>
                  <a:lnTo>
                    <a:pt x="68" y="112"/>
                  </a:lnTo>
                  <a:lnTo>
                    <a:pt x="60" y="126"/>
                  </a:lnTo>
                  <a:lnTo>
                    <a:pt x="53" y="140"/>
                  </a:lnTo>
                  <a:lnTo>
                    <a:pt x="46" y="155"/>
                  </a:lnTo>
                  <a:lnTo>
                    <a:pt x="39" y="170"/>
                  </a:lnTo>
                  <a:lnTo>
                    <a:pt x="34" y="186"/>
                  </a:lnTo>
                  <a:lnTo>
                    <a:pt x="28" y="202"/>
                  </a:lnTo>
                  <a:lnTo>
                    <a:pt x="23" y="219"/>
                  </a:lnTo>
                  <a:lnTo>
                    <a:pt x="19" y="236"/>
                  </a:lnTo>
                  <a:lnTo>
                    <a:pt x="14" y="254"/>
                  </a:lnTo>
                  <a:lnTo>
                    <a:pt x="10" y="272"/>
                  </a:lnTo>
                  <a:lnTo>
                    <a:pt x="7" y="290"/>
                  </a:lnTo>
                  <a:lnTo>
                    <a:pt x="5" y="310"/>
                  </a:lnTo>
                  <a:lnTo>
                    <a:pt x="2" y="329"/>
                  </a:lnTo>
                  <a:lnTo>
                    <a:pt x="1" y="348"/>
                  </a:lnTo>
                  <a:lnTo>
                    <a:pt x="0" y="368"/>
                  </a:lnTo>
                  <a:lnTo>
                    <a:pt x="0" y="388"/>
                  </a:lnTo>
                  <a:lnTo>
                    <a:pt x="0" y="409"/>
                  </a:lnTo>
                  <a:lnTo>
                    <a:pt x="1" y="428"/>
                  </a:lnTo>
                  <a:lnTo>
                    <a:pt x="2" y="448"/>
                  </a:lnTo>
                  <a:lnTo>
                    <a:pt x="5" y="467"/>
                  </a:lnTo>
                  <a:lnTo>
                    <a:pt x="7" y="485"/>
                  </a:lnTo>
                  <a:lnTo>
                    <a:pt x="10" y="504"/>
                  </a:lnTo>
                  <a:lnTo>
                    <a:pt x="14" y="521"/>
                  </a:lnTo>
                  <a:lnTo>
                    <a:pt x="19" y="539"/>
                  </a:lnTo>
                  <a:lnTo>
                    <a:pt x="23" y="556"/>
                  </a:lnTo>
                  <a:lnTo>
                    <a:pt x="28" y="573"/>
                  </a:lnTo>
                  <a:lnTo>
                    <a:pt x="34" y="589"/>
                  </a:lnTo>
                  <a:lnTo>
                    <a:pt x="39" y="604"/>
                  </a:lnTo>
                  <a:lnTo>
                    <a:pt x="46" y="619"/>
                  </a:lnTo>
                  <a:lnTo>
                    <a:pt x="53" y="633"/>
                  </a:lnTo>
                  <a:lnTo>
                    <a:pt x="60" y="647"/>
                  </a:lnTo>
                  <a:lnTo>
                    <a:pt x="68" y="661"/>
                  </a:lnTo>
                  <a:lnTo>
                    <a:pt x="76" y="673"/>
                  </a:lnTo>
                  <a:lnTo>
                    <a:pt x="84" y="685"/>
                  </a:lnTo>
                  <a:lnTo>
                    <a:pt x="93" y="697"/>
                  </a:lnTo>
                  <a:lnTo>
                    <a:pt x="103" y="708"/>
                  </a:lnTo>
                  <a:lnTo>
                    <a:pt x="111" y="717"/>
                  </a:lnTo>
                  <a:lnTo>
                    <a:pt x="121" y="727"/>
                  </a:lnTo>
                  <a:lnTo>
                    <a:pt x="132" y="735"/>
                  </a:lnTo>
                  <a:lnTo>
                    <a:pt x="142" y="742"/>
                  </a:lnTo>
                  <a:lnTo>
                    <a:pt x="152" y="750"/>
                  </a:lnTo>
                  <a:lnTo>
                    <a:pt x="163" y="755"/>
                  </a:lnTo>
                  <a:lnTo>
                    <a:pt x="174" y="761"/>
                  </a:lnTo>
                  <a:lnTo>
                    <a:pt x="186" y="765"/>
                  </a:lnTo>
                  <a:lnTo>
                    <a:pt x="198" y="768"/>
                  </a:lnTo>
                  <a:lnTo>
                    <a:pt x="209" y="770"/>
                  </a:lnTo>
                  <a:lnTo>
                    <a:pt x="220" y="772"/>
                  </a:lnTo>
                  <a:lnTo>
                    <a:pt x="233" y="772"/>
                  </a:lnTo>
                  <a:close/>
                </a:path>
              </a:pathLst>
            </a:custGeom>
            <a:solidFill>
              <a:srgbClr val="005B99"/>
            </a:solidFill>
            <a:ln w="9525">
              <a:noFill/>
              <a:round/>
              <a:headEnd/>
              <a:tailEnd/>
            </a:ln>
          </p:spPr>
          <p:txBody>
            <a:bodyPr/>
            <a:lstStyle/>
            <a:p>
              <a:endParaRPr lang="en-US"/>
            </a:p>
          </p:txBody>
        </p:sp>
        <p:sp>
          <p:nvSpPr>
            <p:cNvPr id="1090" name="Freeform 66"/>
            <p:cNvSpPr>
              <a:spLocks noChangeAspect="1"/>
            </p:cNvSpPr>
            <p:nvPr/>
          </p:nvSpPr>
          <p:spPr bwMode="black">
            <a:xfrm>
              <a:off x="2729" y="3764"/>
              <a:ext cx="40" cy="126"/>
            </a:xfrm>
            <a:custGeom>
              <a:avLst/>
              <a:gdLst/>
              <a:ahLst/>
              <a:cxnLst>
                <a:cxn ang="0">
                  <a:pos x="75" y="100"/>
                </a:cxn>
                <a:cxn ang="0">
                  <a:pos x="77" y="100"/>
                </a:cxn>
                <a:cxn ang="0">
                  <a:pos x="87" y="79"/>
                </a:cxn>
                <a:cxn ang="0">
                  <a:pos x="97" y="59"/>
                </a:cxn>
                <a:cxn ang="0">
                  <a:pos x="106" y="43"/>
                </a:cxn>
                <a:cxn ang="0">
                  <a:pos x="117" y="28"/>
                </a:cxn>
                <a:cxn ang="0">
                  <a:pos x="122" y="22"/>
                </a:cxn>
                <a:cxn ang="0">
                  <a:pos x="129" y="16"/>
                </a:cxn>
                <a:cxn ang="0">
                  <a:pos x="135" y="11"/>
                </a:cxn>
                <a:cxn ang="0">
                  <a:pos x="142" y="8"/>
                </a:cxn>
                <a:cxn ang="0">
                  <a:pos x="148" y="4"/>
                </a:cxn>
                <a:cxn ang="0">
                  <a:pos x="156" y="1"/>
                </a:cxn>
                <a:cxn ang="0">
                  <a:pos x="165" y="0"/>
                </a:cxn>
                <a:cxn ang="0">
                  <a:pos x="173" y="0"/>
                </a:cxn>
                <a:cxn ang="0">
                  <a:pos x="183" y="0"/>
                </a:cxn>
                <a:cxn ang="0">
                  <a:pos x="192" y="2"/>
                </a:cxn>
                <a:cxn ang="0">
                  <a:pos x="201" y="4"/>
                </a:cxn>
                <a:cxn ang="0">
                  <a:pos x="209" y="9"/>
                </a:cxn>
                <a:cxn ang="0">
                  <a:pos x="217" y="14"/>
                </a:cxn>
                <a:cxn ang="0">
                  <a:pos x="226" y="19"/>
                </a:cxn>
                <a:cxn ang="0">
                  <a:pos x="234" y="26"/>
                </a:cxn>
                <a:cxn ang="0">
                  <a:pos x="242" y="33"/>
                </a:cxn>
                <a:cxn ang="0">
                  <a:pos x="205" y="148"/>
                </a:cxn>
                <a:cxn ang="0">
                  <a:pos x="195" y="136"/>
                </a:cxn>
                <a:cxn ang="0">
                  <a:pos x="185" y="126"/>
                </a:cxn>
                <a:cxn ang="0">
                  <a:pos x="180" y="122"/>
                </a:cxn>
                <a:cxn ang="0">
                  <a:pos x="174" y="119"/>
                </a:cxn>
                <a:cxn ang="0">
                  <a:pos x="167" y="117"/>
                </a:cxn>
                <a:cxn ang="0">
                  <a:pos x="159" y="117"/>
                </a:cxn>
                <a:cxn ang="0">
                  <a:pos x="153" y="117"/>
                </a:cxn>
                <a:cxn ang="0">
                  <a:pos x="145" y="118"/>
                </a:cxn>
                <a:cxn ang="0">
                  <a:pos x="139" y="121"/>
                </a:cxn>
                <a:cxn ang="0">
                  <a:pos x="132" y="124"/>
                </a:cxn>
                <a:cxn ang="0">
                  <a:pos x="127" y="127"/>
                </a:cxn>
                <a:cxn ang="0">
                  <a:pos x="121" y="133"/>
                </a:cxn>
                <a:cxn ang="0">
                  <a:pos x="116" y="138"/>
                </a:cxn>
                <a:cxn ang="0">
                  <a:pos x="112" y="145"/>
                </a:cxn>
                <a:cxn ang="0">
                  <a:pos x="104" y="160"/>
                </a:cxn>
                <a:cxn ang="0">
                  <a:pos x="97" y="176"/>
                </a:cxn>
                <a:cxn ang="0">
                  <a:pos x="91" y="195"/>
                </a:cxn>
                <a:cxn ang="0">
                  <a:pos x="87" y="216"/>
                </a:cxn>
                <a:cxn ang="0">
                  <a:pos x="83" y="236"/>
                </a:cxn>
                <a:cxn ang="0">
                  <a:pos x="80" y="259"/>
                </a:cxn>
                <a:cxn ang="0">
                  <a:pos x="78" y="282"/>
                </a:cxn>
                <a:cxn ang="0">
                  <a:pos x="77" y="303"/>
                </a:cxn>
                <a:cxn ang="0">
                  <a:pos x="75" y="347"/>
                </a:cxn>
                <a:cxn ang="0">
                  <a:pos x="75" y="386"/>
                </a:cxn>
                <a:cxn ang="0">
                  <a:pos x="75" y="754"/>
                </a:cxn>
                <a:cxn ang="0">
                  <a:pos x="0" y="754"/>
                </a:cxn>
                <a:cxn ang="0">
                  <a:pos x="0" y="20"/>
                </a:cxn>
                <a:cxn ang="0">
                  <a:pos x="75" y="20"/>
                </a:cxn>
                <a:cxn ang="0">
                  <a:pos x="75" y="100"/>
                </a:cxn>
              </a:cxnLst>
              <a:rect l="0" t="0" r="r" b="b"/>
              <a:pathLst>
                <a:path w="242" h="754">
                  <a:moveTo>
                    <a:pt x="75" y="100"/>
                  </a:moveTo>
                  <a:lnTo>
                    <a:pt x="77" y="100"/>
                  </a:lnTo>
                  <a:lnTo>
                    <a:pt x="87" y="79"/>
                  </a:lnTo>
                  <a:lnTo>
                    <a:pt x="97" y="59"/>
                  </a:lnTo>
                  <a:lnTo>
                    <a:pt x="106" y="43"/>
                  </a:lnTo>
                  <a:lnTo>
                    <a:pt x="117" y="28"/>
                  </a:lnTo>
                  <a:lnTo>
                    <a:pt x="122" y="22"/>
                  </a:lnTo>
                  <a:lnTo>
                    <a:pt x="129" y="16"/>
                  </a:lnTo>
                  <a:lnTo>
                    <a:pt x="135" y="11"/>
                  </a:lnTo>
                  <a:lnTo>
                    <a:pt x="142" y="8"/>
                  </a:lnTo>
                  <a:lnTo>
                    <a:pt x="148" y="4"/>
                  </a:lnTo>
                  <a:lnTo>
                    <a:pt x="156" y="1"/>
                  </a:lnTo>
                  <a:lnTo>
                    <a:pt x="165" y="0"/>
                  </a:lnTo>
                  <a:lnTo>
                    <a:pt x="173" y="0"/>
                  </a:lnTo>
                  <a:lnTo>
                    <a:pt x="183" y="0"/>
                  </a:lnTo>
                  <a:lnTo>
                    <a:pt x="192" y="2"/>
                  </a:lnTo>
                  <a:lnTo>
                    <a:pt x="201" y="4"/>
                  </a:lnTo>
                  <a:lnTo>
                    <a:pt x="209" y="9"/>
                  </a:lnTo>
                  <a:lnTo>
                    <a:pt x="217" y="14"/>
                  </a:lnTo>
                  <a:lnTo>
                    <a:pt x="226" y="19"/>
                  </a:lnTo>
                  <a:lnTo>
                    <a:pt x="234" y="26"/>
                  </a:lnTo>
                  <a:lnTo>
                    <a:pt x="242" y="33"/>
                  </a:lnTo>
                  <a:lnTo>
                    <a:pt x="205" y="148"/>
                  </a:lnTo>
                  <a:lnTo>
                    <a:pt x="195" y="136"/>
                  </a:lnTo>
                  <a:lnTo>
                    <a:pt x="185" y="126"/>
                  </a:lnTo>
                  <a:lnTo>
                    <a:pt x="180" y="122"/>
                  </a:lnTo>
                  <a:lnTo>
                    <a:pt x="174" y="119"/>
                  </a:lnTo>
                  <a:lnTo>
                    <a:pt x="167" y="117"/>
                  </a:lnTo>
                  <a:lnTo>
                    <a:pt x="159" y="117"/>
                  </a:lnTo>
                  <a:lnTo>
                    <a:pt x="153" y="117"/>
                  </a:lnTo>
                  <a:lnTo>
                    <a:pt x="145" y="118"/>
                  </a:lnTo>
                  <a:lnTo>
                    <a:pt x="139" y="121"/>
                  </a:lnTo>
                  <a:lnTo>
                    <a:pt x="132" y="124"/>
                  </a:lnTo>
                  <a:lnTo>
                    <a:pt x="127" y="127"/>
                  </a:lnTo>
                  <a:lnTo>
                    <a:pt x="121" y="133"/>
                  </a:lnTo>
                  <a:lnTo>
                    <a:pt x="116" y="138"/>
                  </a:lnTo>
                  <a:lnTo>
                    <a:pt x="112" y="145"/>
                  </a:lnTo>
                  <a:lnTo>
                    <a:pt x="104" y="160"/>
                  </a:lnTo>
                  <a:lnTo>
                    <a:pt x="97" y="176"/>
                  </a:lnTo>
                  <a:lnTo>
                    <a:pt x="91" y="195"/>
                  </a:lnTo>
                  <a:lnTo>
                    <a:pt x="87" y="216"/>
                  </a:lnTo>
                  <a:lnTo>
                    <a:pt x="83" y="236"/>
                  </a:lnTo>
                  <a:lnTo>
                    <a:pt x="80" y="259"/>
                  </a:lnTo>
                  <a:lnTo>
                    <a:pt x="78" y="282"/>
                  </a:lnTo>
                  <a:lnTo>
                    <a:pt x="77" y="303"/>
                  </a:lnTo>
                  <a:lnTo>
                    <a:pt x="75" y="347"/>
                  </a:lnTo>
                  <a:lnTo>
                    <a:pt x="75" y="386"/>
                  </a:lnTo>
                  <a:lnTo>
                    <a:pt x="75" y="754"/>
                  </a:lnTo>
                  <a:lnTo>
                    <a:pt x="0" y="754"/>
                  </a:lnTo>
                  <a:lnTo>
                    <a:pt x="0" y="20"/>
                  </a:lnTo>
                  <a:lnTo>
                    <a:pt x="75" y="20"/>
                  </a:lnTo>
                  <a:lnTo>
                    <a:pt x="75" y="100"/>
                  </a:lnTo>
                  <a:close/>
                </a:path>
              </a:pathLst>
            </a:custGeom>
            <a:solidFill>
              <a:srgbClr val="005B99"/>
            </a:solidFill>
            <a:ln w="9525">
              <a:noFill/>
              <a:round/>
              <a:headEnd/>
              <a:tailEnd/>
            </a:ln>
          </p:spPr>
          <p:txBody>
            <a:bodyPr/>
            <a:lstStyle/>
            <a:p>
              <a:endParaRPr lang="en-US"/>
            </a:p>
          </p:txBody>
        </p:sp>
        <p:sp>
          <p:nvSpPr>
            <p:cNvPr id="1091" name="Freeform 67"/>
            <p:cNvSpPr>
              <a:spLocks noChangeAspect="1" noEditPoints="1"/>
            </p:cNvSpPr>
            <p:nvPr/>
          </p:nvSpPr>
          <p:spPr bwMode="black">
            <a:xfrm>
              <a:off x="2772" y="3764"/>
              <a:ext cx="74" cy="129"/>
            </a:xfrm>
            <a:custGeom>
              <a:avLst/>
              <a:gdLst/>
              <a:ahLst/>
              <a:cxnLst>
                <a:cxn ang="0">
                  <a:pos x="236" y="118"/>
                </a:cxn>
                <a:cxn ang="0">
                  <a:pos x="260" y="124"/>
                </a:cxn>
                <a:cxn ang="0">
                  <a:pos x="281" y="137"/>
                </a:cxn>
                <a:cxn ang="0">
                  <a:pos x="301" y="154"/>
                </a:cxn>
                <a:cxn ang="0">
                  <a:pos x="328" y="193"/>
                </a:cxn>
                <a:cxn ang="0">
                  <a:pos x="352" y="254"/>
                </a:cxn>
                <a:cxn ang="0">
                  <a:pos x="365" y="327"/>
                </a:cxn>
                <a:cxn ang="0">
                  <a:pos x="367" y="408"/>
                </a:cxn>
                <a:cxn ang="0">
                  <a:pos x="358" y="487"/>
                </a:cxn>
                <a:cxn ang="0">
                  <a:pos x="339" y="556"/>
                </a:cxn>
                <a:cxn ang="0">
                  <a:pos x="309" y="610"/>
                </a:cxn>
                <a:cxn ang="0">
                  <a:pos x="291" y="630"/>
                </a:cxn>
                <a:cxn ang="0">
                  <a:pos x="271" y="645"/>
                </a:cxn>
                <a:cxn ang="0">
                  <a:pos x="248" y="655"/>
                </a:cxn>
                <a:cxn ang="0">
                  <a:pos x="222" y="658"/>
                </a:cxn>
                <a:cxn ang="0">
                  <a:pos x="196" y="655"/>
                </a:cxn>
                <a:cxn ang="0">
                  <a:pos x="173" y="645"/>
                </a:cxn>
                <a:cxn ang="0">
                  <a:pos x="152" y="629"/>
                </a:cxn>
                <a:cxn ang="0">
                  <a:pos x="134" y="607"/>
                </a:cxn>
                <a:cxn ang="0">
                  <a:pos x="104" y="551"/>
                </a:cxn>
                <a:cxn ang="0">
                  <a:pos x="86" y="482"/>
                </a:cxn>
                <a:cxn ang="0">
                  <a:pos x="76" y="405"/>
                </a:cxn>
                <a:cxn ang="0">
                  <a:pos x="78" y="327"/>
                </a:cxn>
                <a:cxn ang="0">
                  <a:pos x="92" y="257"/>
                </a:cxn>
                <a:cxn ang="0">
                  <a:pos x="116" y="195"/>
                </a:cxn>
                <a:cxn ang="0">
                  <a:pos x="149" y="149"/>
                </a:cxn>
                <a:cxn ang="0">
                  <a:pos x="175" y="128"/>
                </a:cxn>
                <a:cxn ang="0">
                  <a:pos x="196" y="119"/>
                </a:cxn>
                <a:cxn ang="0">
                  <a:pos x="219" y="117"/>
                </a:cxn>
                <a:cxn ang="0">
                  <a:pos x="365" y="124"/>
                </a:cxn>
                <a:cxn ang="0">
                  <a:pos x="347" y="96"/>
                </a:cxn>
                <a:cxn ang="0">
                  <a:pos x="324" y="61"/>
                </a:cxn>
                <a:cxn ang="0">
                  <a:pos x="295" y="33"/>
                </a:cxn>
                <a:cxn ang="0">
                  <a:pos x="266" y="13"/>
                </a:cxn>
                <a:cxn ang="0">
                  <a:pos x="234" y="2"/>
                </a:cxn>
                <a:cxn ang="0">
                  <a:pos x="199" y="0"/>
                </a:cxn>
                <a:cxn ang="0">
                  <a:pos x="164" y="8"/>
                </a:cxn>
                <a:cxn ang="0">
                  <a:pos x="132" y="24"/>
                </a:cxn>
                <a:cxn ang="0">
                  <a:pos x="103" y="47"/>
                </a:cxn>
                <a:cxn ang="0">
                  <a:pos x="77" y="79"/>
                </a:cxn>
                <a:cxn ang="0">
                  <a:pos x="56" y="115"/>
                </a:cxn>
                <a:cxn ang="0">
                  <a:pos x="37" y="159"/>
                </a:cxn>
                <a:cxn ang="0">
                  <a:pos x="14" y="239"/>
                </a:cxn>
                <a:cxn ang="0">
                  <a:pos x="1" y="350"/>
                </a:cxn>
                <a:cxn ang="0">
                  <a:pos x="3" y="463"/>
                </a:cxn>
                <a:cxn ang="0">
                  <a:pos x="22" y="566"/>
                </a:cxn>
                <a:cxn ang="0">
                  <a:pos x="44" y="628"/>
                </a:cxn>
                <a:cxn ang="0">
                  <a:pos x="63" y="669"/>
                </a:cxn>
                <a:cxn ang="0">
                  <a:pos x="87" y="704"/>
                </a:cxn>
                <a:cxn ang="0">
                  <a:pos x="114" y="732"/>
                </a:cxn>
                <a:cxn ang="0">
                  <a:pos x="143" y="754"/>
                </a:cxn>
                <a:cxn ang="0">
                  <a:pos x="176" y="768"/>
                </a:cxn>
                <a:cxn ang="0">
                  <a:pos x="211" y="772"/>
                </a:cxn>
                <a:cxn ang="0">
                  <a:pos x="245" y="768"/>
                </a:cxn>
                <a:cxn ang="0">
                  <a:pos x="276" y="755"/>
                </a:cxn>
                <a:cxn ang="0">
                  <a:pos x="305" y="735"/>
                </a:cxn>
                <a:cxn ang="0">
                  <a:pos x="331" y="704"/>
                </a:cxn>
                <a:cxn ang="0">
                  <a:pos x="355" y="666"/>
                </a:cxn>
                <a:cxn ang="0">
                  <a:pos x="365" y="754"/>
                </a:cxn>
              </a:cxnLst>
              <a:rect l="0" t="0" r="r" b="b"/>
              <a:pathLst>
                <a:path w="439" h="772">
                  <a:moveTo>
                    <a:pt x="219" y="117"/>
                  </a:moveTo>
                  <a:lnTo>
                    <a:pt x="227" y="117"/>
                  </a:lnTo>
                  <a:lnTo>
                    <a:pt x="236" y="118"/>
                  </a:lnTo>
                  <a:lnTo>
                    <a:pt x="245" y="119"/>
                  </a:lnTo>
                  <a:lnTo>
                    <a:pt x="252" y="121"/>
                  </a:lnTo>
                  <a:lnTo>
                    <a:pt x="260" y="124"/>
                  </a:lnTo>
                  <a:lnTo>
                    <a:pt x="267" y="127"/>
                  </a:lnTo>
                  <a:lnTo>
                    <a:pt x="275" y="132"/>
                  </a:lnTo>
                  <a:lnTo>
                    <a:pt x="281" y="137"/>
                  </a:lnTo>
                  <a:lnTo>
                    <a:pt x="288" y="141"/>
                  </a:lnTo>
                  <a:lnTo>
                    <a:pt x="294" y="148"/>
                  </a:lnTo>
                  <a:lnTo>
                    <a:pt x="301" y="154"/>
                  </a:lnTo>
                  <a:lnTo>
                    <a:pt x="307" y="161"/>
                  </a:lnTo>
                  <a:lnTo>
                    <a:pt x="318" y="176"/>
                  </a:lnTo>
                  <a:lnTo>
                    <a:pt x="328" y="193"/>
                  </a:lnTo>
                  <a:lnTo>
                    <a:pt x="338" y="211"/>
                  </a:lnTo>
                  <a:lnTo>
                    <a:pt x="345" y="232"/>
                  </a:lnTo>
                  <a:lnTo>
                    <a:pt x="352" y="254"/>
                  </a:lnTo>
                  <a:lnTo>
                    <a:pt x="357" y="277"/>
                  </a:lnTo>
                  <a:lnTo>
                    <a:pt x="361" y="301"/>
                  </a:lnTo>
                  <a:lnTo>
                    <a:pt x="365" y="327"/>
                  </a:lnTo>
                  <a:lnTo>
                    <a:pt x="367" y="353"/>
                  </a:lnTo>
                  <a:lnTo>
                    <a:pt x="368" y="381"/>
                  </a:lnTo>
                  <a:lnTo>
                    <a:pt x="367" y="408"/>
                  </a:lnTo>
                  <a:lnTo>
                    <a:pt x="366" y="435"/>
                  </a:lnTo>
                  <a:lnTo>
                    <a:pt x="362" y="462"/>
                  </a:lnTo>
                  <a:lnTo>
                    <a:pt x="358" y="487"/>
                  </a:lnTo>
                  <a:lnTo>
                    <a:pt x="353" y="511"/>
                  </a:lnTo>
                  <a:lnTo>
                    <a:pt x="346" y="534"/>
                  </a:lnTo>
                  <a:lnTo>
                    <a:pt x="339" y="556"/>
                  </a:lnTo>
                  <a:lnTo>
                    <a:pt x="330" y="575"/>
                  </a:lnTo>
                  <a:lnTo>
                    <a:pt x="320" y="593"/>
                  </a:lnTo>
                  <a:lnTo>
                    <a:pt x="309" y="610"/>
                  </a:lnTo>
                  <a:lnTo>
                    <a:pt x="304" y="617"/>
                  </a:lnTo>
                  <a:lnTo>
                    <a:pt x="298" y="624"/>
                  </a:lnTo>
                  <a:lnTo>
                    <a:pt x="291" y="630"/>
                  </a:lnTo>
                  <a:lnTo>
                    <a:pt x="285" y="636"/>
                  </a:lnTo>
                  <a:lnTo>
                    <a:pt x="278" y="641"/>
                  </a:lnTo>
                  <a:lnTo>
                    <a:pt x="271" y="645"/>
                  </a:lnTo>
                  <a:lnTo>
                    <a:pt x="263" y="649"/>
                  </a:lnTo>
                  <a:lnTo>
                    <a:pt x="256" y="653"/>
                  </a:lnTo>
                  <a:lnTo>
                    <a:pt x="248" y="655"/>
                  </a:lnTo>
                  <a:lnTo>
                    <a:pt x="239" y="657"/>
                  </a:lnTo>
                  <a:lnTo>
                    <a:pt x="231" y="658"/>
                  </a:lnTo>
                  <a:lnTo>
                    <a:pt x="222" y="658"/>
                  </a:lnTo>
                  <a:lnTo>
                    <a:pt x="213" y="658"/>
                  </a:lnTo>
                  <a:lnTo>
                    <a:pt x="205" y="657"/>
                  </a:lnTo>
                  <a:lnTo>
                    <a:pt x="196" y="655"/>
                  </a:lnTo>
                  <a:lnTo>
                    <a:pt x="189" y="653"/>
                  </a:lnTo>
                  <a:lnTo>
                    <a:pt x="181" y="649"/>
                  </a:lnTo>
                  <a:lnTo>
                    <a:pt x="173" y="645"/>
                  </a:lnTo>
                  <a:lnTo>
                    <a:pt x="166" y="640"/>
                  </a:lnTo>
                  <a:lnTo>
                    <a:pt x="158" y="634"/>
                  </a:lnTo>
                  <a:lnTo>
                    <a:pt x="152" y="629"/>
                  </a:lnTo>
                  <a:lnTo>
                    <a:pt x="145" y="622"/>
                  </a:lnTo>
                  <a:lnTo>
                    <a:pt x="140" y="615"/>
                  </a:lnTo>
                  <a:lnTo>
                    <a:pt x="134" y="607"/>
                  </a:lnTo>
                  <a:lnTo>
                    <a:pt x="123" y="590"/>
                  </a:lnTo>
                  <a:lnTo>
                    <a:pt x="113" y="572"/>
                  </a:lnTo>
                  <a:lnTo>
                    <a:pt x="104" y="551"/>
                  </a:lnTo>
                  <a:lnTo>
                    <a:pt x="97" y="530"/>
                  </a:lnTo>
                  <a:lnTo>
                    <a:pt x="90" y="506"/>
                  </a:lnTo>
                  <a:lnTo>
                    <a:pt x="86" y="482"/>
                  </a:lnTo>
                  <a:lnTo>
                    <a:pt x="82" y="457"/>
                  </a:lnTo>
                  <a:lnTo>
                    <a:pt x="78" y="432"/>
                  </a:lnTo>
                  <a:lnTo>
                    <a:pt x="76" y="405"/>
                  </a:lnTo>
                  <a:lnTo>
                    <a:pt x="76" y="378"/>
                  </a:lnTo>
                  <a:lnTo>
                    <a:pt x="77" y="353"/>
                  </a:lnTo>
                  <a:lnTo>
                    <a:pt x="78" y="327"/>
                  </a:lnTo>
                  <a:lnTo>
                    <a:pt x="82" y="303"/>
                  </a:lnTo>
                  <a:lnTo>
                    <a:pt x="87" y="279"/>
                  </a:lnTo>
                  <a:lnTo>
                    <a:pt x="92" y="257"/>
                  </a:lnTo>
                  <a:lnTo>
                    <a:pt x="99" y="234"/>
                  </a:lnTo>
                  <a:lnTo>
                    <a:pt x="107" y="215"/>
                  </a:lnTo>
                  <a:lnTo>
                    <a:pt x="116" y="195"/>
                  </a:lnTo>
                  <a:lnTo>
                    <a:pt x="126" y="178"/>
                  </a:lnTo>
                  <a:lnTo>
                    <a:pt x="137" y="163"/>
                  </a:lnTo>
                  <a:lnTo>
                    <a:pt x="149" y="149"/>
                  </a:lnTo>
                  <a:lnTo>
                    <a:pt x="162" y="138"/>
                  </a:lnTo>
                  <a:lnTo>
                    <a:pt x="168" y="133"/>
                  </a:lnTo>
                  <a:lnTo>
                    <a:pt x="175" y="128"/>
                  </a:lnTo>
                  <a:lnTo>
                    <a:pt x="181" y="125"/>
                  </a:lnTo>
                  <a:lnTo>
                    <a:pt x="189" y="122"/>
                  </a:lnTo>
                  <a:lnTo>
                    <a:pt x="196" y="119"/>
                  </a:lnTo>
                  <a:lnTo>
                    <a:pt x="204" y="118"/>
                  </a:lnTo>
                  <a:lnTo>
                    <a:pt x="211" y="117"/>
                  </a:lnTo>
                  <a:lnTo>
                    <a:pt x="219" y="117"/>
                  </a:lnTo>
                  <a:close/>
                  <a:moveTo>
                    <a:pt x="439" y="20"/>
                  </a:moveTo>
                  <a:lnTo>
                    <a:pt x="365" y="20"/>
                  </a:lnTo>
                  <a:lnTo>
                    <a:pt x="365" y="124"/>
                  </a:lnTo>
                  <a:lnTo>
                    <a:pt x="362" y="124"/>
                  </a:lnTo>
                  <a:lnTo>
                    <a:pt x="355" y="110"/>
                  </a:lnTo>
                  <a:lnTo>
                    <a:pt x="347" y="96"/>
                  </a:lnTo>
                  <a:lnTo>
                    <a:pt x="340" y="84"/>
                  </a:lnTo>
                  <a:lnTo>
                    <a:pt x="331" y="72"/>
                  </a:lnTo>
                  <a:lnTo>
                    <a:pt x="324" y="61"/>
                  </a:lnTo>
                  <a:lnTo>
                    <a:pt x="314" y="51"/>
                  </a:lnTo>
                  <a:lnTo>
                    <a:pt x="305" y="41"/>
                  </a:lnTo>
                  <a:lnTo>
                    <a:pt x="295" y="33"/>
                  </a:lnTo>
                  <a:lnTo>
                    <a:pt x="286" y="25"/>
                  </a:lnTo>
                  <a:lnTo>
                    <a:pt x="276" y="18"/>
                  </a:lnTo>
                  <a:lnTo>
                    <a:pt x="266" y="13"/>
                  </a:lnTo>
                  <a:lnTo>
                    <a:pt x="256" y="9"/>
                  </a:lnTo>
                  <a:lnTo>
                    <a:pt x="245" y="4"/>
                  </a:lnTo>
                  <a:lnTo>
                    <a:pt x="234" y="2"/>
                  </a:lnTo>
                  <a:lnTo>
                    <a:pt x="223" y="0"/>
                  </a:lnTo>
                  <a:lnTo>
                    <a:pt x="211" y="0"/>
                  </a:lnTo>
                  <a:lnTo>
                    <a:pt x="199" y="0"/>
                  </a:lnTo>
                  <a:lnTo>
                    <a:pt x="187" y="1"/>
                  </a:lnTo>
                  <a:lnTo>
                    <a:pt x="176" y="4"/>
                  </a:lnTo>
                  <a:lnTo>
                    <a:pt x="164" y="8"/>
                  </a:lnTo>
                  <a:lnTo>
                    <a:pt x="153" y="12"/>
                  </a:lnTo>
                  <a:lnTo>
                    <a:pt x="142" y="17"/>
                  </a:lnTo>
                  <a:lnTo>
                    <a:pt x="132" y="24"/>
                  </a:lnTo>
                  <a:lnTo>
                    <a:pt x="123" y="31"/>
                  </a:lnTo>
                  <a:lnTo>
                    <a:pt x="113" y="39"/>
                  </a:lnTo>
                  <a:lnTo>
                    <a:pt x="103" y="47"/>
                  </a:lnTo>
                  <a:lnTo>
                    <a:pt x="95" y="57"/>
                  </a:lnTo>
                  <a:lnTo>
                    <a:pt x="86" y="68"/>
                  </a:lnTo>
                  <a:lnTo>
                    <a:pt x="77" y="79"/>
                  </a:lnTo>
                  <a:lnTo>
                    <a:pt x="70" y="91"/>
                  </a:lnTo>
                  <a:lnTo>
                    <a:pt x="62" y="102"/>
                  </a:lnTo>
                  <a:lnTo>
                    <a:pt x="56" y="115"/>
                  </a:lnTo>
                  <a:lnTo>
                    <a:pt x="49" y="129"/>
                  </a:lnTo>
                  <a:lnTo>
                    <a:pt x="43" y="143"/>
                  </a:lnTo>
                  <a:lnTo>
                    <a:pt x="37" y="159"/>
                  </a:lnTo>
                  <a:lnTo>
                    <a:pt x="31" y="174"/>
                  </a:lnTo>
                  <a:lnTo>
                    <a:pt x="22" y="206"/>
                  </a:lnTo>
                  <a:lnTo>
                    <a:pt x="14" y="239"/>
                  </a:lnTo>
                  <a:lnTo>
                    <a:pt x="7" y="275"/>
                  </a:lnTo>
                  <a:lnTo>
                    <a:pt x="3" y="312"/>
                  </a:lnTo>
                  <a:lnTo>
                    <a:pt x="1" y="350"/>
                  </a:lnTo>
                  <a:lnTo>
                    <a:pt x="0" y="388"/>
                  </a:lnTo>
                  <a:lnTo>
                    <a:pt x="1" y="426"/>
                  </a:lnTo>
                  <a:lnTo>
                    <a:pt x="3" y="463"/>
                  </a:lnTo>
                  <a:lnTo>
                    <a:pt x="8" y="498"/>
                  </a:lnTo>
                  <a:lnTo>
                    <a:pt x="14" y="533"/>
                  </a:lnTo>
                  <a:lnTo>
                    <a:pt x="22" y="566"/>
                  </a:lnTo>
                  <a:lnTo>
                    <a:pt x="32" y="599"/>
                  </a:lnTo>
                  <a:lnTo>
                    <a:pt x="37" y="614"/>
                  </a:lnTo>
                  <a:lnTo>
                    <a:pt x="44" y="628"/>
                  </a:lnTo>
                  <a:lnTo>
                    <a:pt x="50" y="642"/>
                  </a:lnTo>
                  <a:lnTo>
                    <a:pt x="57" y="656"/>
                  </a:lnTo>
                  <a:lnTo>
                    <a:pt x="63" y="669"/>
                  </a:lnTo>
                  <a:lnTo>
                    <a:pt x="71" y="682"/>
                  </a:lnTo>
                  <a:lnTo>
                    <a:pt x="78" y="693"/>
                  </a:lnTo>
                  <a:lnTo>
                    <a:pt x="87" y="704"/>
                  </a:lnTo>
                  <a:lnTo>
                    <a:pt x="96" y="714"/>
                  </a:lnTo>
                  <a:lnTo>
                    <a:pt x="104" y="724"/>
                  </a:lnTo>
                  <a:lnTo>
                    <a:pt x="114" y="732"/>
                  </a:lnTo>
                  <a:lnTo>
                    <a:pt x="124" y="741"/>
                  </a:lnTo>
                  <a:lnTo>
                    <a:pt x="134" y="748"/>
                  </a:lnTo>
                  <a:lnTo>
                    <a:pt x="143" y="754"/>
                  </a:lnTo>
                  <a:lnTo>
                    <a:pt x="154" y="759"/>
                  </a:lnTo>
                  <a:lnTo>
                    <a:pt x="165" y="764"/>
                  </a:lnTo>
                  <a:lnTo>
                    <a:pt x="176" y="768"/>
                  </a:lnTo>
                  <a:lnTo>
                    <a:pt x="187" y="770"/>
                  </a:lnTo>
                  <a:lnTo>
                    <a:pt x="199" y="771"/>
                  </a:lnTo>
                  <a:lnTo>
                    <a:pt x="211" y="772"/>
                  </a:lnTo>
                  <a:lnTo>
                    <a:pt x="223" y="772"/>
                  </a:lnTo>
                  <a:lnTo>
                    <a:pt x="234" y="770"/>
                  </a:lnTo>
                  <a:lnTo>
                    <a:pt x="245" y="768"/>
                  </a:lnTo>
                  <a:lnTo>
                    <a:pt x="256" y="765"/>
                  </a:lnTo>
                  <a:lnTo>
                    <a:pt x="266" y="761"/>
                  </a:lnTo>
                  <a:lnTo>
                    <a:pt x="276" y="755"/>
                  </a:lnTo>
                  <a:lnTo>
                    <a:pt x="286" y="750"/>
                  </a:lnTo>
                  <a:lnTo>
                    <a:pt x="295" y="742"/>
                  </a:lnTo>
                  <a:lnTo>
                    <a:pt x="305" y="735"/>
                  </a:lnTo>
                  <a:lnTo>
                    <a:pt x="314" y="725"/>
                  </a:lnTo>
                  <a:lnTo>
                    <a:pt x="324" y="715"/>
                  </a:lnTo>
                  <a:lnTo>
                    <a:pt x="331" y="704"/>
                  </a:lnTo>
                  <a:lnTo>
                    <a:pt x="340" y="693"/>
                  </a:lnTo>
                  <a:lnTo>
                    <a:pt x="347" y="680"/>
                  </a:lnTo>
                  <a:lnTo>
                    <a:pt x="355" y="666"/>
                  </a:lnTo>
                  <a:lnTo>
                    <a:pt x="362" y="651"/>
                  </a:lnTo>
                  <a:lnTo>
                    <a:pt x="365" y="651"/>
                  </a:lnTo>
                  <a:lnTo>
                    <a:pt x="365" y="754"/>
                  </a:lnTo>
                  <a:lnTo>
                    <a:pt x="439" y="754"/>
                  </a:lnTo>
                  <a:lnTo>
                    <a:pt x="439" y="20"/>
                  </a:lnTo>
                  <a:close/>
                </a:path>
              </a:pathLst>
            </a:custGeom>
            <a:solidFill>
              <a:srgbClr val="005B99"/>
            </a:solidFill>
            <a:ln w="9525">
              <a:noFill/>
              <a:round/>
              <a:headEnd/>
              <a:tailEnd/>
            </a:ln>
          </p:spPr>
          <p:txBody>
            <a:bodyPr/>
            <a:lstStyle/>
            <a:p>
              <a:endParaRPr lang="en-US"/>
            </a:p>
          </p:txBody>
        </p:sp>
        <p:sp>
          <p:nvSpPr>
            <p:cNvPr id="1092" name="Freeform 68"/>
            <p:cNvSpPr>
              <a:spLocks noChangeAspect="1"/>
            </p:cNvSpPr>
            <p:nvPr/>
          </p:nvSpPr>
          <p:spPr bwMode="black">
            <a:xfrm>
              <a:off x="2862" y="3723"/>
              <a:ext cx="33" cy="167"/>
            </a:xfrm>
            <a:custGeom>
              <a:avLst/>
              <a:gdLst/>
              <a:ahLst/>
              <a:cxnLst>
                <a:cxn ang="0">
                  <a:pos x="119" y="998"/>
                </a:cxn>
                <a:cxn ang="0">
                  <a:pos x="46" y="998"/>
                </a:cxn>
                <a:cxn ang="0">
                  <a:pos x="46" y="379"/>
                </a:cxn>
                <a:cxn ang="0">
                  <a:pos x="0" y="379"/>
                </a:cxn>
                <a:cxn ang="0">
                  <a:pos x="0" y="264"/>
                </a:cxn>
                <a:cxn ang="0">
                  <a:pos x="46" y="264"/>
                </a:cxn>
                <a:cxn ang="0">
                  <a:pos x="46" y="0"/>
                </a:cxn>
                <a:cxn ang="0">
                  <a:pos x="119" y="0"/>
                </a:cxn>
                <a:cxn ang="0">
                  <a:pos x="119" y="264"/>
                </a:cxn>
                <a:cxn ang="0">
                  <a:pos x="199" y="264"/>
                </a:cxn>
                <a:cxn ang="0">
                  <a:pos x="199" y="379"/>
                </a:cxn>
                <a:cxn ang="0">
                  <a:pos x="119" y="379"/>
                </a:cxn>
                <a:cxn ang="0">
                  <a:pos x="119" y="998"/>
                </a:cxn>
              </a:cxnLst>
              <a:rect l="0" t="0" r="r" b="b"/>
              <a:pathLst>
                <a:path w="199" h="998">
                  <a:moveTo>
                    <a:pt x="119" y="998"/>
                  </a:moveTo>
                  <a:lnTo>
                    <a:pt x="46" y="998"/>
                  </a:lnTo>
                  <a:lnTo>
                    <a:pt x="46" y="379"/>
                  </a:lnTo>
                  <a:lnTo>
                    <a:pt x="0" y="379"/>
                  </a:lnTo>
                  <a:lnTo>
                    <a:pt x="0" y="264"/>
                  </a:lnTo>
                  <a:lnTo>
                    <a:pt x="46" y="264"/>
                  </a:lnTo>
                  <a:lnTo>
                    <a:pt x="46" y="0"/>
                  </a:lnTo>
                  <a:lnTo>
                    <a:pt x="119" y="0"/>
                  </a:lnTo>
                  <a:lnTo>
                    <a:pt x="119" y="264"/>
                  </a:lnTo>
                  <a:lnTo>
                    <a:pt x="199" y="264"/>
                  </a:lnTo>
                  <a:lnTo>
                    <a:pt x="199" y="379"/>
                  </a:lnTo>
                  <a:lnTo>
                    <a:pt x="119" y="379"/>
                  </a:lnTo>
                  <a:lnTo>
                    <a:pt x="119" y="998"/>
                  </a:lnTo>
                  <a:close/>
                </a:path>
              </a:pathLst>
            </a:custGeom>
            <a:solidFill>
              <a:srgbClr val="005B99"/>
            </a:solidFill>
            <a:ln w="9525">
              <a:noFill/>
              <a:round/>
              <a:headEnd/>
              <a:tailEnd/>
            </a:ln>
          </p:spPr>
          <p:txBody>
            <a:bodyPr/>
            <a:lstStyle/>
            <a:p>
              <a:endParaRPr lang="en-US"/>
            </a:p>
          </p:txBody>
        </p:sp>
        <p:sp>
          <p:nvSpPr>
            <p:cNvPr id="1093" name="Freeform 69"/>
            <p:cNvSpPr>
              <a:spLocks noChangeAspect="1" noEditPoints="1"/>
            </p:cNvSpPr>
            <p:nvPr/>
          </p:nvSpPr>
          <p:spPr bwMode="black">
            <a:xfrm>
              <a:off x="2900" y="3764"/>
              <a:ext cx="77" cy="129"/>
            </a:xfrm>
            <a:custGeom>
              <a:avLst/>
              <a:gdLst/>
              <a:ahLst/>
              <a:cxnLst>
                <a:cxn ang="0">
                  <a:pos x="256" y="119"/>
                </a:cxn>
                <a:cxn ang="0">
                  <a:pos x="287" y="133"/>
                </a:cxn>
                <a:cxn ang="0">
                  <a:pos x="314" y="155"/>
                </a:cxn>
                <a:cxn ang="0">
                  <a:pos x="353" y="215"/>
                </a:cxn>
                <a:cxn ang="0">
                  <a:pos x="380" y="306"/>
                </a:cxn>
                <a:cxn ang="0">
                  <a:pos x="386" y="414"/>
                </a:cxn>
                <a:cxn ang="0">
                  <a:pos x="369" y="516"/>
                </a:cxn>
                <a:cxn ang="0">
                  <a:pos x="333" y="597"/>
                </a:cxn>
                <a:cxn ang="0">
                  <a:pos x="301" y="632"/>
                </a:cxn>
                <a:cxn ang="0">
                  <a:pos x="272" y="651"/>
                </a:cxn>
                <a:cxn ang="0">
                  <a:pos x="239" y="658"/>
                </a:cxn>
                <a:cxn ang="0">
                  <a:pos x="205" y="656"/>
                </a:cxn>
                <a:cxn ang="0">
                  <a:pos x="174" y="642"/>
                </a:cxn>
                <a:cxn ang="0">
                  <a:pos x="147" y="619"/>
                </a:cxn>
                <a:cxn ang="0">
                  <a:pos x="108" y="560"/>
                </a:cxn>
                <a:cxn ang="0">
                  <a:pos x="81" y="467"/>
                </a:cxn>
                <a:cxn ang="0">
                  <a:pos x="75" y="358"/>
                </a:cxn>
                <a:cxn ang="0">
                  <a:pos x="92" y="258"/>
                </a:cxn>
                <a:cxn ang="0">
                  <a:pos x="129" y="178"/>
                </a:cxn>
                <a:cxn ang="0">
                  <a:pos x="160" y="142"/>
                </a:cxn>
                <a:cxn ang="0">
                  <a:pos x="189" y="124"/>
                </a:cxn>
                <a:cxn ang="0">
                  <a:pos x="221" y="117"/>
                </a:cxn>
                <a:cxn ang="0">
                  <a:pos x="254" y="770"/>
                </a:cxn>
                <a:cxn ang="0">
                  <a:pos x="299" y="755"/>
                </a:cxn>
                <a:cxn ang="0">
                  <a:pos x="340" y="727"/>
                </a:cxn>
                <a:cxn ang="0">
                  <a:pos x="377" y="685"/>
                </a:cxn>
                <a:cxn ang="0">
                  <a:pos x="408" y="633"/>
                </a:cxn>
                <a:cxn ang="0">
                  <a:pos x="433" y="573"/>
                </a:cxn>
                <a:cxn ang="0">
                  <a:pos x="450" y="504"/>
                </a:cxn>
                <a:cxn ang="0">
                  <a:pos x="460" y="428"/>
                </a:cxn>
                <a:cxn ang="0">
                  <a:pos x="460" y="348"/>
                </a:cxn>
                <a:cxn ang="0">
                  <a:pos x="450" y="272"/>
                </a:cxn>
                <a:cxn ang="0">
                  <a:pos x="434" y="202"/>
                </a:cxn>
                <a:cxn ang="0">
                  <a:pos x="409" y="140"/>
                </a:cxn>
                <a:cxn ang="0">
                  <a:pos x="378" y="87"/>
                </a:cxn>
                <a:cxn ang="0">
                  <a:pos x="341" y="46"/>
                </a:cxn>
                <a:cxn ang="0">
                  <a:pos x="300" y="17"/>
                </a:cxn>
                <a:cxn ang="0">
                  <a:pos x="255" y="1"/>
                </a:cxn>
                <a:cxn ang="0">
                  <a:pos x="206" y="1"/>
                </a:cxn>
                <a:cxn ang="0">
                  <a:pos x="161" y="17"/>
                </a:cxn>
                <a:cxn ang="0">
                  <a:pos x="120" y="46"/>
                </a:cxn>
                <a:cxn ang="0">
                  <a:pos x="83" y="87"/>
                </a:cxn>
                <a:cxn ang="0">
                  <a:pos x="52" y="140"/>
                </a:cxn>
                <a:cxn ang="0">
                  <a:pos x="27" y="202"/>
                </a:cxn>
                <a:cxn ang="0">
                  <a:pos x="10" y="272"/>
                </a:cxn>
                <a:cxn ang="0">
                  <a:pos x="1" y="348"/>
                </a:cxn>
                <a:cxn ang="0">
                  <a:pos x="1" y="428"/>
                </a:cxn>
                <a:cxn ang="0">
                  <a:pos x="10" y="504"/>
                </a:cxn>
                <a:cxn ang="0">
                  <a:pos x="28" y="573"/>
                </a:cxn>
                <a:cxn ang="0">
                  <a:pos x="53" y="633"/>
                </a:cxn>
                <a:cxn ang="0">
                  <a:pos x="84" y="685"/>
                </a:cxn>
                <a:cxn ang="0">
                  <a:pos x="121" y="727"/>
                </a:cxn>
                <a:cxn ang="0">
                  <a:pos x="162" y="755"/>
                </a:cxn>
                <a:cxn ang="0">
                  <a:pos x="207" y="770"/>
                </a:cxn>
              </a:cxnLst>
              <a:rect l="0" t="0" r="r" b="b"/>
              <a:pathLst>
                <a:path w="461" h="772">
                  <a:moveTo>
                    <a:pt x="230" y="117"/>
                  </a:moveTo>
                  <a:lnTo>
                    <a:pt x="239" y="117"/>
                  </a:lnTo>
                  <a:lnTo>
                    <a:pt x="247" y="118"/>
                  </a:lnTo>
                  <a:lnTo>
                    <a:pt x="256" y="119"/>
                  </a:lnTo>
                  <a:lnTo>
                    <a:pt x="264" y="122"/>
                  </a:lnTo>
                  <a:lnTo>
                    <a:pt x="272" y="124"/>
                  </a:lnTo>
                  <a:lnTo>
                    <a:pt x="280" y="128"/>
                  </a:lnTo>
                  <a:lnTo>
                    <a:pt x="287" y="133"/>
                  </a:lnTo>
                  <a:lnTo>
                    <a:pt x="294" y="137"/>
                  </a:lnTo>
                  <a:lnTo>
                    <a:pt x="301" y="142"/>
                  </a:lnTo>
                  <a:lnTo>
                    <a:pt x="308" y="149"/>
                  </a:lnTo>
                  <a:lnTo>
                    <a:pt x="314" y="155"/>
                  </a:lnTo>
                  <a:lnTo>
                    <a:pt x="321" y="162"/>
                  </a:lnTo>
                  <a:lnTo>
                    <a:pt x="333" y="178"/>
                  </a:lnTo>
                  <a:lnTo>
                    <a:pt x="343" y="195"/>
                  </a:lnTo>
                  <a:lnTo>
                    <a:pt x="353" y="215"/>
                  </a:lnTo>
                  <a:lnTo>
                    <a:pt x="362" y="235"/>
                  </a:lnTo>
                  <a:lnTo>
                    <a:pt x="369" y="258"/>
                  </a:lnTo>
                  <a:lnTo>
                    <a:pt x="376" y="282"/>
                  </a:lnTo>
                  <a:lnTo>
                    <a:pt x="380" y="306"/>
                  </a:lnTo>
                  <a:lnTo>
                    <a:pt x="383" y="332"/>
                  </a:lnTo>
                  <a:lnTo>
                    <a:pt x="386" y="358"/>
                  </a:lnTo>
                  <a:lnTo>
                    <a:pt x="387" y="386"/>
                  </a:lnTo>
                  <a:lnTo>
                    <a:pt x="386" y="414"/>
                  </a:lnTo>
                  <a:lnTo>
                    <a:pt x="383" y="441"/>
                  </a:lnTo>
                  <a:lnTo>
                    <a:pt x="380" y="467"/>
                  </a:lnTo>
                  <a:lnTo>
                    <a:pt x="376" y="492"/>
                  </a:lnTo>
                  <a:lnTo>
                    <a:pt x="369" y="516"/>
                  </a:lnTo>
                  <a:lnTo>
                    <a:pt x="362" y="538"/>
                  </a:lnTo>
                  <a:lnTo>
                    <a:pt x="353" y="560"/>
                  </a:lnTo>
                  <a:lnTo>
                    <a:pt x="343" y="579"/>
                  </a:lnTo>
                  <a:lnTo>
                    <a:pt x="333" y="597"/>
                  </a:lnTo>
                  <a:lnTo>
                    <a:pt x="321" y="612"/>
                  </a:lnTo>
                  <a:lnTo>
                    <a:pt x="314" y="619"/>
                  </a:lnTo>
                  <a:lnTo>
                    <a:pt x="308" y="626"/>
                  </a:lnTo>
                  <a:lnTo>
                    <a:pt x="301" y="632"/>
                  </a:lnTo>
                  <a:lnTo>
                    <a:pt x="294" y="638"/>
                  </a:lnTo>
                  <a:lnTo>
                    <a:pt x="287" y="642"/>
                  </a:lnTo>
                  <a:lnTo>
                    <a:pt x="280" y="646"/>
                  </a:lnTo>
                  <a:lnTo>
                    <a:pt x="272" y="651"/>
                  </a:lnTo>
                  <a:lnTo>
                    <a:pt x="264" y="653"/>
                  </a:lnTo>
                  <a:lnTo>
                    <a:pt x="256" y="656"/>
                  </a:lnTo>
                  <a:lnTo>
                    <a:pt x="247" y="657"/>
                  </a:lnTo>
                  <a:lnTo>
                    <a:pt x="239" y="658"/>
                  </a:lnTo>
                  <a:lnTo>
                    <a:pt x="230" y="658"/>
                  </a:lnTo>
                  <a:lnTo>
                    <a:pt x="221" y="658"/>
                  </a:lnTo>
                  <a:lnTo>
                    <a:pt x="214" y="657"/>
                  </a:lnTo>
                  <a:lnTo>
                    <a:pt x="205" y="656"/>
                  </a:lnTo>
                  <a:lnTo>
                    <a:pt x="197" y="653"/>
                  </a:lnTo>
                  <a:lnTo>
                    <a:pt x="189" y="651"/>
                  </a:lnTo>
                  <a:lnTo>
                    <a:pt x="181" y="646"/>
                  </a:lnTo>
                  <a:lnTo>
                    <a:pt x="174" y="642"/>
                  </a:lnTo>
                  <a:lnTo>
                    <a:pt x="167" y="638"/>
                  </a:lnTo>
                  <a:lnTo>
                    <a:pt x="160" y="632"/>
                  </a:lnTo>
                  <a:lnTo>
                    <a:pt x="153" y="626"/>
                  </a:lnTo>
                  <a:lnTo>
                    <a:pt x="147" y="619"/>
                  </a:lnTo>
                  <a:lnTo>
                    <a:pt x="140" y="612"/>
                  </a:lnTo>
                  <a:lnTo>
                    <a:pt x="129" y="597"/>
                  </a:lnTo>
                  <a:lnTo>
                    <a:pt x="118" y="579"/>
                  </a:lnTo>
                  <a:lnTo>
                    <a:pt x="108" y="560"/>
                  </a:lnTo>
                  <a:lnTo>
                    <a:pt x="99" y="538"/>
                  </a:lnTo>
                  <a:lnTo>
                    <a:pt x="92" y="516"/>
                  </a:lnTo>
                  <a:lnTo>
                    <a:pt x="85" y="492"/>
                  </a:lnTo>
                  <a:lnTo>
                    <a:pt x="81" y="467"/>
                  </a:lnTo>
                  <a:lnTo>
                    <a:pt x="77" y="441"/>
                  </a:lnTo>
                  <a:lnTo>
                    <a:pt x="75" y="414"/>
                  </a:lnTo>
                  <a:lnTo>
                    <a:pt x="75" y="386"/>
                  </a:lnTo>
                  <a:lnTo>
                    <a:pt x="75" y="358"/>
                  </a:lnTo>
                  <a:lnTo>
                    <a:pt x="77" y="332"/>
                  </a:lnTo>
                  <a:lnTo>
                    <a:pt x="81" y="306"/>
                  </a:lnTo>
                  <a:lnTo>
                    <a:pt x="85" y="282"/>
                  </a:lnTo>
                  <a:lnTo>
                    <a:pt x="92" y="258"/>
                  </a:lnTo>
                  <a:lnTo>
                    <a:pt x="99" y="235"/>
                  </a:lnTo>
                  <a:lnTo>
                    <a:pt x="108" y="215"/>
                  </a:lnTo>
                  <a:lnTo>
                    <a:pt x="118" y="195"/>
                  </a:lnTo>
                  <a:lnTo>
                    <a:pt x="129" y="178"/>
                  </a:lnTo>
                  <a:lnTo>
                    <a:pt x="140" y="162"/>
                  </a:lnTo>
                  <a:lnTo>
                    <a:pt x="147" y="155"/>
                  </a:lnTo>
                  <a:lnTo>
                    <a:pt x="153" y="149"/>
                  </a:lnTo>
                  <a:lnTo>
                    <a:pt x="160" y="142"/>
                  </a:lnTo>
                  <a:lnTo>
                    <a:pt x="167" y="137"/>
                  </a:lnTo>
                  <a:lnTo>
                    <a:pt x="174" y="133"/>
                  </a:lnTo>
                  <a:lnTo>
                    <a:pt x="181" y="128"/>
                  </a:lnTo>
                  <a:lnTo>
                    <a:pt x="189" y="124"/>
                  </a:lnTo>
                  <a:lnTo>
                    <a:pt x="197" y="122"/>
                  </a:lnTo>
                  <a:lnTo>
                    <a:pt x="205" y="119"/>
                  </a:lnTo>
                  <a:lnTo>
                    <a:pt x="214" y="118"/>
                  </a:lnTo>
                  <a:lnTo>
                    <a:pt x="221" y="117"/>
                  </a:lnTo>
                  <a:lnTo>
                    <a:pt x="230" y="117"/>
                  </a:lnTo>
                  <a:close/>
                  <a:moveTo>
                    <a:pt x="230" y="772"/>
                  </a:moveTo>
                  <a:lnTo>
                    <a:pt x="242" y="772"/>
                  </a:lnTo>
                  <a:lnTo>
                    <a:pt x="254" y="770"/>
                  </a:lnTo>
                  <a:lnTo>
                    <a:pt x="266" y="768"/>
                  </a:lnTo>
                  <a:lnTo>
                    <a:pt x="276" y="765"/>
                  </a:lnTo>
                  <a:lnTo>
                    <a:pt x="288" y="761"/>
                  </a:lnTo>
                  <a:lnTo>
                    <a:pt x="299" y="755"/>
                  </a:lnTo>
                  <a:lnTo>
                    <a:pt x="310" y="750"/>
                  </a:lnTo>
                  <a:lnTo>
                    <a:pt x="320" y="742"/>
                  </a:lnTo>
                  <a:lnTo>
                    <a:pt x="330" y="735"/>
                  </a:lnTo>
                  <a:lnTo>
                    <a:pt x="340" y="727"/>
                  </a:lnTo>
                  <a:lnTo>
                    <a:pt x="350" y="717"/>
                  </a:lnTo>
                  <a:lnTo>
                    <a:pt x="360" y="708"/>
                  </a:lnTo>
                  <a:lnTo>
                    <a:pt x="368" y="697"/>
                  </a:lnTo>
                  <a:lnTo>
                    <a:pt x="377" y="685"/>
                  </a:lnTo>
                  <a:lnTo>
                    <a:pt x="386" y="673"/>
                  </a:lnTo>
                  <a:lnTo>
                    <a:pt x="393" y="661"/>
                  </a:lnTo>
                  <a:lnTo>
                    <a:pt x="401" y="647"/>
                  </a:lnTo>
                  <a:lnTo>
                    <a:pt x="408" y="633"/>
                  </a:lnTo>
                  <a:lnTo>
                    <a:pt x="415" y="619"/>
                  </a:lnTo>
                  <a:lnTo>
                    <a:pt x="421" y="604"/>
                  </a:lnTo>
                  <a:lnTo>
                    <a:pt x="428" y="589"/>
                  </a:lnTo>
                  <a:lnTo>
                    <a:pt x="433" y="573"/>
                  </a:lnTo>
                  <a:lnTo>
                    <a:pt x="438" y="556"/>
                  </a:lnTo>
                  <a:lnTo>
                    <a:pt x="443" y="539"/>
                  </a:lnTo>
                  <a:lnTo>
                    <a:pt x="447" y="521"/>
                  </a:lnTo>
                  <a:lnTo>
                    <a:pt x="450" y="504"/>
                  </a:lnTo>
                  <a:lnTo>
                    <a:pt x="454" y="485"/>
                  </a:lnTo>
                  <a:lnTo>
                    <a:pt x="457" y="467"/>
                  </a:lnTo>
                  <a:lnTo>
                    <a:pt x="458" y="448"/>
                  </a:lnTo>
                  <a:lnTo>
                    <a:pt x="460" y="428"/>
                  </a:lnTo>
                  <a:lnTo>
                    <a:pt x="461" y="409"/>
                  </a:lnTo>
                  <a:lnTo>
                    <a:pt x="461" y="388"/>
                  </a:lnTo>
                  <a:lnTo>
                    <a:pt x="461" y="368"/>
                  </a:lnTo>
                  <a:lnTo>
                    <a:pt x="460" y="348"/>
                  </a:lnTo>
                  <a:lnTo>
                    <a:pt x="458" y="329"/>
                  </a:lnTo>
                  <a:lnTo>
                    <a:pt x="457" y="310"/>
                  </a:lnTo>
                  <a:lnTo>
                    <a:pt x="454" y="290"/>
                  </a:lnTo>
                  <a:lnTo>
                    <a:pt x="450" y="272"/>
                  </a:lnTo>
                  <a:lnTo>
                    <a:pt x="447" y="254"/>
                  </a:lnTo>
                  <a:lnTo>
                    <a:pt x="443" y="236"/>
                  </a:lnTo>
                  <a:lnTo>
                    <a:pt x="438" y="219"/>
                  </a:lnTo>
                  <a:lnTo>
                    <a:pt x="434" y="202"/>
                  </a:lnTo>
                  <a:lnTo>
                    <a:pt x="428" y="186"/>
                  </a:lnTo>
                  <a:lnTo>
                    <a:pt x="422" y="170"/>
                  </a:lnTo>
                  <a:lnTo>
                    <a:pt x="416" y="155"/>
                  </a:lnTo>
                  <a:lnTo>
                    <a:pt x="409" y="140"/>
                  </a:lnTo>
                  <a:lnTo>
                    <a:pt x="402" y="126"/>
                  </a:lnTo>
                  <a:lnTo>
                    <a:pt x="394" y="112"/>
                  </a:lnTo>
                  <a:lnTo>
                    <a:pt x="387" y="100"/>
                  </a:lnTo>
                  <a:lnTo>
                    <a:pt x="378" y="87"/>
                  </a:lnTo>
                  <a:lnTo>
                    <a:pt x="369" y="77"/>
                  </a:lnTo>
                  <a:lnTo>
                    <a:pt x="361" y="66"/>
                  </a:lnTo>
                  <a:lnTo>
                    <a:pt x="351" y="55"/>
                  </a:lnTo>
                  <a:lnTo>
                    <a:pt x="341" y="46"/>
                  </a:lnTo>
                  <a:lnTo>
                    <a:pt x="332" y="38"/>
                  </a:lnTo>
                  <a:lnTo>
                    <a:pt x="321" y="30"/>
                  </a:lnTo>
                  <a:lnTo>
                    <a:pt x="311" y="23"/>
                  </a:lnTo>
                  <a:lnTo>
                    <a:pt x="300" y="17"/>
                  </a:lnTo>
                  <a:lnTo>
                    <a:pt x="289" y="12"/>
                  </a:lnTo>
                  <a:lnTo>
                    <a:pt x="278" y="8"/>
                  </a:lnTo>
                  <a:lnTo>
                    <a:pt x="266" y="4"/>
                  </a:lnTo>
                  <a:lnTo>
                    <a:pt x="255" y="1"/>
                  </a:lnTo>
                  <a:lnTo>
                    <a:pt x="243" y="0"/>
                  </a:lnTo>
                  <a:lnTo>
                    <a:pt x="230" y="0"/>
                  </a:lnTo>
                  <a:lnTo>
                    <a:pt x="218" y="0"/>
                  </a:lnTo>
                  <a:lnTo>
                    <a:pt x="206" y="1"/>
                  </a:lnTo>
                  <a:lnTo>
                    <a:pt x="194" y="4"/>
                  </a:lnTo>
                  <a:lnTo>
                    <a:pt x="184" y="8"/>
                  </a:lnTo>
                  <a:lnTo>
                    <a:pt x="172" y="12"/>
                  </a:lnTo>
                  <a:lnTo>
                    <a:pt x="161" y="17"/>
                  </a:lnTo>
                  <a:lnTo>
                    <a:pt x="150" y="23"/>
                  </a:lnTo>
                  <a:lnTo>
                    <a:pt x="139" y="30"/>
                  </a:lnTo>
                  <a:lnTo>
                    <a:pt x="130" y="38"/>
                  </a:lnTo>
                  <a:lnTo>
                    <a:pt x="120" y="46"/>
                  </a:lnTo>
                  <a:lnTo>
                    <a:pt x="110" y="55"/>
                  </a:lnTo>
                  <a:lnTo>
                    <a:pt x="101" y="66"/>
                  </a:lnTo>
                  <a:lnTo>
                    <a:pt x="92" y="77"/>
                  </a:lnTo>
                  <a:lnTo>
                    <a:pt x="83" y="87"/>
                  </a:lnTo>
                  <a:lnTo>
                    <a:pt x="75" y="100"/>
                  </a:lnTo>
                  <a:lnTo>
                    <a:pt x="67" y="112"/>
                  </a:lnTo>
                  <a:lnTo>
                    <a:pt x="59" y="126"/>
                  </a:lnTo>
                  <a:lnTo>
                    <a:pt x="52" y="140"/>
                  </a:lnTo>
                  <a:lnTo>
                    <a:pt x="45" y="155"/>
                  </a:lnTo>
                  <a:lnTo>
                    <a:pt x="39" y="170"/>
                  </a:lnTo>
                  <a:lnTo>
                    <a:pt x="32" y="186"/>
                  </a:lnTo>
                  <a:lnTo>
                    <a:pt x="27" y="202"/>
                  </a:lnTo>
                  <a:lnTo>
                    <a:pt x="23" y="219"/>
                  </a:lnTo>
                  <a:lnTo>
                    <a:pt x="17" y="236"/>
                  </a:lnTo>
                  <a:lnTo>
                    <a:pt x="14" y="254"/>
                  </a:lnTo>
                  <a:lnTo>
                    <a:pt x="10" y="272"/>
                  </a:lnTo>
                  <a:lnTo>
                    <a:pt x="7" y="290"/>
                  </a:lnTo>
                  <a:lnTo>
                    <a:pt x="4" y="310"/>
                  </a:lnTo>
                  <a:lnTo>
                    <a:pt x="2" y="329"/>
                  </a:lnTo>
                  <a:lnTo>
                    <a:pt x="1" y="348"/>
                  </a:lnTo>
                  <a:lnTo>
                    <a:pt x="0" y="368"/>
                  </a:lnTo>
                  <a:lnTo>
                    <a:pt x="0" y="388"/>
                  </a:lnTo>
                  <a:lnTo>
                    <a:pt x="0" y="409"/>
                  </a:lnTo>
                  <a:lnTo>
                    <a:pt x="1" y="428"/>
                  </a:lnTo>
                  <a:lnTo>
                    <a:pt x="2" y="448"/>
                  </a:lnTo>
                  <a:lnTo>
                    <a:pt x="4" y="467"/>
                  </a:lnTo>
                  <a:lnTo>
                    <a:pt x="8" y="485"/>
                  </a:lnTo>
                  <a:lnTo>
                    <a:pt x="10" y="504"/>
                  </a:lnTo>
                  <a:lnTo>
                    <a:pt x="14" y="521"/>
                  </a:lnTo>
                  <a:lnTo>
                    <a:pt x="18" y="539"/>
                  </a:lnTo>
                  <a:lnTo>
                    <a:pt x="23" y="556"/>
                  </a:lnTo>
                  <a:lnTo>
                    <a:pt x="28" y="573"/>
                  </a:lnTo>
                  <a:lnTo>
                    <a:pt x="34" y="589"/>
                  </a:lnTo>
                  <a:lnTo>
                    <a:pt x="39" y="604"/>
                  </a:lnTo>
                  <a:lnTo>
                    <a:pt x="45" y="619"/>
                  </a:lnTo>
                  <a:lnTo>
                    <a:pt x="53" y="633"/>
                  </a:lnTo>
                  <a:lnTo>
                    <a:pt x="59" y="647"/>
                  </a:lnTo>
                  <a:lnTo>
                    <a:pt x="67" y="661"/>
                  </a:lnTo>
                  <a:lnTo>
                    <a:pt x="76" y="673"/>
                  </a:lnTo>
                  <a:lnTo>
                    <a:pt x="84" y="685"/>
                  </a:lnTo>
                  <a:lnTo>
                    <a:pt x="93" y="697"/>
                  </a:lnTo>
                  <a:lnTo>
                    <a:pt x="102" y="708"/>
                  </a:lnTo>
                  <a:lnTo>
                    <a:pt x="111" y="717"/>
                  </a:lnTo>
                  <a:lnTo>
                    <a:pt x="121" y="727"/>
                  </a:lnTo>
                  <a:lnTo>
                    <a:pt x="131" y="735"/>
                  </a:lnTo>
                  <a:lnTo>
                    <a:pt x="140" y="742"/>
                  </a:lnTo>
                  <a:lnTo>
                    <a:pt x="151" y="750"/>
                  </a:lnTo>
                  <a:lnTo>
                    <a:pt x="162" y="755"/>
                  </a:lnTo>
                  <a:lnTo>
                    <a:pt x="173" y="761"/>
                  </a:lnTo>
                  <a:lnTo>
                    <a:pt x="184" y="765"/>
                  </a:lnTo>
                  <a:lnTo>
                    <a:pt x="196" y="768"/>
                  </a:lnTo>
                  <a:lnTo>
                    <a:pt x="207" y="770"/>
                  </a:lnTo>
                  <a:lnTo>
                    <a:pt x="218" y="772"/>
                  </a:lnTo>
                  <a:lnTo>
                    <a:pt x="230" y="772"/>
                  </a:lnTo>
                  <a:close/>
                </a:path>
              </a:pathLst>
            </a:custGeom>
            <a:solidFill>
              <a:srgbClr val="005B99"/>
            </a:solidFill>
            <a:ln w="9525">
              <a:noFill/>
              <a:round/>
              <a:headEnd/>
              <a:tailEnd/>
            </a:ln>
          </p:spPr>
          <p:txBody>
            <a:bodyPr/>
            <a:lstStyle/>
            <a:p>
              <a:endParaRPr lang="en-US"/>
            </a:p>
          </p:txBody>
        </p:sp>
        <p:sp>
          <p:nvSpPr>
            <p:cNvPr id="1094" name="Freeform 70"/>
            <p:cNvSpPr>
              <a:spLocks noChangeAspect="1"/>
            </p:cNvSpPr>
            <p:nvPr/>
          </p:nvSpPr>
          <p:spPr bwMode="black">
            <a:xfrm>
              <a:off x="2994" y="3764"/>
              <a:ext cx="40" cy="126"/>
            </a:xfrm>
            <a:custGeom>
              <a:avLst/>
              <a:gdLst/>
              <a:ahLst/>
              <a:cxnLst>
                <a:cxn ang="0">
                  <a:pos x="74" y="100"/>
                </a:cxn>
                <a:cxn ang="0">
                  <a:pos x="76" y="100"/>
                </a:cxn>
                <a:cxn ang="0">
                  <a:pos x="86" y="79"/>
                </a:cxn>
                <a:cxn ang="0">
                  <a:pos x="96" y="59"/>
                </a:cxn>
                <a:cxn ang="0">
                  <a:pos x="105" y="43"/>
                </a:cxn>
                <a:cxn ang="0">
                  <a:pos x="116" y="28"/>
                </a:cxn>
                <a:cxn ang="0">
                  <a:pos x="123" y="22"/>
                </a:cxn>
                <a:cxn ang="0">
                  <a:pos x="128" y="16"/>
                </a:cxn>
                <a:cxn ang="0">
                  <a:pos x="134" y="11"/>
                </a:cxn>
                <a:cxn ang="0">
                  <a:pos x="142" y="8"/>
                </a:cxn>
                <a:cxn ang="0">
                  <a:pos x="148" y="4"/>
                </a:cxn>
                <a:cxn ang="0">
                  <a:pos x="157" y="1"/>
                </a:cxn>
                <a:cxn ang="0">
                  <a:pos x="166" y="0"/>
                </a:cxn>
                <a:cxn ang="0">
                  <a:pos x="174" y="0"/>
                </a:cxn>
                <a:cxn ang="0">
                  <a:pos x="183" y="0"/>
                </a:cxn>
                <a:cxn ang="0">
                  <a:pos x="192" y="2"/>
                </a:cxn>
                <a:cxn ang="0">
                  <a:pos x="200" y="4"/>
                </a:cxn>
                <a:cxn ang="0">
                  <a:pos x="209" y="9"/>
                </a:cxn>
                <a:cxn ang="0">
                  <a:pos x="217" y="14"/>
                </a:cxn>
                <a:cxn ang="0">
                  <a:pos x="225" y="19"/>
                </a:cxn>
                <a:cxn ang="0">
                  <a:pos x="233" y="26"/>
                </a:cxn>
                <a:cxn ang="0">
                  <a:pos x="240" y="33"/>
                </a:cxn>
                <a:cxn ang="0">
                  <a:pos x="207" y="148"/>
                </a:cxn>
                <a:cxn ang="0">
                  <a:pos x="195" y="136"/>
                </a:cxn>
                <a:cxn ang="0">
                  <a:pos x="185" y="126"/>
                </a:cxn>
                <a:cxn ang="0">
                  <a:pos x="180" y="122"/>
                </a:cxn>
                <a:cxn ang="0">
                  <a:pos x="173" y="119"/>
                </a:cxn>
                <a:cxn ang="0">
                  <a:pos x="168" y="117"/>
                </a:cxn>
                <a:cxn ang="0">
                  <a:pos x="161" y="117"/>
                </a:cxn>
                <a:cxn ang="0">
                  <a:pos x="154" y="117"/>
                </a:cxn>
                <a:cxn ang="0">
                  <a:pos x="146" y="118"/>
                </a:cxn>
                <a:cxn ang="0">
                  <a:pos x="140" y="121"/>
                </a:cxn>
                <a:cxn ang="0">
                  <a:pos x="133" y="124"/>
                </a:cxn>
                <a:cxn ang="0">
                  <a:pos x="128" y="127"/>
                </a:cxn>
                <a:cxn ang="0">
                  <a:pos x="123" y="133"/>
                </a:cxn>
                <a:cxn ang="0">
                  <a:pos x="117" y="138"/>
                </a:cxn>
                <a:cxn ang="0">
                  <a:pos x="113" y="145"/>
                </a:cxn>
                <a:cxn ang="0">
                  <a:pos x="104" y="160"/>
                </a:cxn>
                <a:cxn ang="0">
                  <a:pos x="98" y="176"/>
                </a:cxn>
                <a:cxn ang="0">
                  <a:pos x="91" y="195"/>
                </a:cxn>
                <a:cxn ang="0">
                  <a:pos x="87" y="216"/>
                </a:cxn>
                <a:cxn ang="0">
                  <a:pos x="83" y="236"/>
                </a:cxn>
                <a:cxn ang="0">
                  <a:pos x="79" y="259"/>
                </a:cxn>
                <a:cxn ang="0">
                  <a:pos x="77" y="282"/>
                </a:cxn>
                <a:cxn ang="0">
                  <a:pos x="76" y="303"/>
                </a:cxn>
                <a:cxn ang="0">
                  <a:pos x="74" y="347"/>
                </a:cxn>
                <a:cxn ang="0">
                  <a:pos x="74" y="386"/>
                </a:cxn>
                <a:cxn ang="0">
                  <a:pos x="74" y="754"/>
                </a:cxn>
                <a:cxn ang="0">
                  <a:pos x="0" y="754"/>
                </a:cxn>
                <a:cxn ang="0">
                  <a:pos x="0" y="20"/>
                </a:cxn>
                <a:cxn ang="0">
                  <a:pos x="74" y="20"/>
                </a:cxn>
                <a:cxn ang="0">
                  <a:pos x="74" y="100"/>
                </a:cxn>
              </a:cxnLst>
              <a:rect l="0" t="0" r="r" b="b"/>
              <a:pathLst>
                <a:path w="240" h="754">
                  <a:moveTo>
                    <a:pt x="74" y="100"/>
                  </a:moveTo>
                  <a:lnTo>
                    <a:pt x="76" y="100"/>
                  </a:lnTo>
                  <a:lnTo>
                    <a:pt x="86" y="79"/>
                  </a:lnTo>
                  <a:lnTo>
                    <a:pt x="96" y="59"/>
                  </a:lnTo>
                  <a:lnTo>
                    <a:pt x="105" y="43"/>
                  </a:lnTo>
                  <a:lnTo>
                    <a:pt x="116" y="28"/>
                  </a:lnTo>
                  <a:lnTo>
                    <a:pt x="123" y="22"/>
                  </a:lnTo>
                  <a:lnTo>
                    <a:pt x="128" y="16"/>
                  </a:lnTo>
                  <a:lnTo>
                    <a:pt x="134" y="11"/>
                  </a:lnTo>
                  <a:lnTo>
                    <a:pt x="142" y="8"/>
                  </a:lnTo>
                  <a:lnTo>
                    <a:pt x="148" y="4"/>
                  </a:lnTo>
                  <a:lnTo>
                    <a:pt x="157" y="1"/>
                  </a:lnTo>
                  <a:lnTo>
                    <a:pt x="166" y="0"/>
                  </a:lnTo>
                  <a:lnTo>
                    <a:pt x="174" y="0"/>
                  </a:lnTo>
                  <a:lnTo>
                    <a:pt x="183" y="0"/>
                  </a:lnTo>
                  <a:lnTo>
                    <a:pt x="192" y="2"/>
                  </a:lnTo>
                  <a:lnTo>
                    <a:pt x="200" y="4"/>
                  </a:lnTo>
                  <a:lnTo>
                    <a:pt x="209" y="9"/>
                  </a:lnTo>
                  <a:lnTo>
                    <a:pt x="217" y="14"/>
                  </a:lnTo>
                  <a:lnTo>
                    <a:pt x="225" y="19"/>
                  </a:lnTo>
                  <a:lnTo>
                    <a:pt x="233" y="26"/>
                  </a:lnTo>
                  <a:lnTo>
                    <a:pt x="240" y="33"/>
                  </a:lnTo>
                  <a:lnTo>
                    <a:pt x="207" y="148"/>
                  </a:lnTo>
                  <a:lnTo>
                    <a:pt x="195" y="136"/>
                  </a:lnTo>
                  <a:lnTo>
                    <a:pt x="185" y="126"/>
                  </a:lnTo>
                  <a:lnTo>
                    <a:pt x="180" y="122"/>
                  </a:lnTo>
                  <a:lnTo>
                    <a:pt x="173" y="119"/>
                  </a:lnTo>
                  <a:lnTo>
                    <a:pt x="168" y="117"/>
                  </a:lnTo>
                  <a:lnTo>
                    <a:pt x="161" y="117"/>
                  </a:lnTo>
                  <a:lnTo>
                    <a:pt x="154" y="117"/>
                  </a:lnTo>
                  <a:lnTo>
                    <a:pt x="146" y="118"/>
                  </a:lnTo>
                  <a:lnTo>
                    <a:pt x="140" y="121"/>
                  </a:lnTo>
                  <a:lnTo>
                    <a:pt x="133" y="124"/>
                  </a:lnTo>
                  <a:lnTo>
                    <a:pt x="128" y="127"/>
                  </a:lnTo>
                  <a:lnTo>
                    <a:pt x="123" y="133"/>
                  </a:lnTo>
                  <a:lnTo>
                    <a:pt x="117" y="138"/>
                  </a:lnTo>
                  <a:lnTo>
                    <a:pt x="113" y="145"/>
                  </a:lnTo>
                  <a:lnTo>
                    <a:pt x="104" y="160"/>
                  </a:lnTo>
                  <a:lnTo>
                    <a:pt x="98" y="176"/>
                  </a:lnTo>
                  <a:lnTo>
                    <a:pt x="91" y="195"/>
                  </a:lnTo>
                  <a:lnTo>
                    <a:pt x="87" y="216"/>
                  </a:lnTo>
                  <a:lnTo>
                    <a:pt x="83" y="236"/>
                  </a:lnTo>
                  <a:lnTo>
                    <a:pt x="79" y="259"/>
                  </a:lnTo>
                  <a:lnTo>
                    <a:pt x="77" y="282"/>
                  </a:lnTo>
                  <a:lnTo>
                    <a:pt x="76" y="303"/>
                  </a:lnTo>
                  <a:lnTo>
                    <a:pt x="74" y="347"/>
                  </a:lnTo>
                  <a:lnTo>
                    <a:pt x="74" y="386"/>
                  </a:lnTo>
                  <a:lnTo>
                    <a:pt x="74" y="754"/>
                  </a:lnTo>
                  <a:lnTo>
                    <a:pt x="0" y="754"/>
                  </a:lnTo>
                  <a:lnTo>
                    <a:pt x="0" y="20"/>
                  </a:lnTo>
                  <a:lnTo>
                    <a:pt x="74" y="20"/>
                  </a:lnTo>
                  <a:lnTo>
                    <a:pt x="74" y="100"/>
                  </a:lnTo>
                  <a:close/>
                </a:path>
              </a:pathLst>
            </a:custGeom>
            <a:solidFill>
              <a:srgbClr val="005B99"/>
            </a:solidFill>
            <a:ln w="9525">
              <a:noFill/>
              <a:round/>
              <a:headEnd/>
              <a:tailEnd/>
            </a:ln>
          </p:spPr>
          <p:txBody>
            <a:bodyPr/>
            <a:lstStyle/>
            <a:p>
              <a:endParaRPr lang="en-US"/>
            </a:p>
          </p:txBody>
        </p:sp>
        <p:sp>
          <p:nvSpPr>
            <p:cNvPr id="1095" name="Freeform 71"/>
            <p:cNvSpPr>
              <a:spLocks noChangeAspect="1"/>
            </p:cNvSpPr>
            <p:nvPr/>
          </p:nvSpPr>
          <p:spPr bwMode="black">
            <a:xfrm>
              <a:off x="3040" y="3767"/>
              <a:ext cx="79" cy="191"/>
            </a:xfrm>
            <a:custGeom>
              <a:avLst/>
              <a:gdLst/>
              <a:ahLst/>
              <a:cxnLst>
                <a:cxn ang="0">
                  <a:pos x="0" y="0"/>
                </a:cxn>
                <a:cxn ang="0">
                  <a:pos x="88" y="0"/>
                </a:cxn>
                <a:cxn ang="0">
                  <a:pos x="244" y="525"/>
                </a:cxn>
                <a:cxn ang="0">
                  <a:pos x="387" y="0"/>
                </a:cxn>
                <a:cxn ang="0">
                  <a:pos x="472" y="0"/>
                </a:cxn>
                <a:cxn ang="0">
                  <a:pos x="146" y="1144"/>
                </a:cxn>
                <a:cxn ang="0">
                  <a:pos x="62" y="1144"/>
                </a:cxn>
                <a:cxn ang="0">
                  <a:pos x="204" y="665"/>
                </a:cxn>
                <a:cxn ang="0">
                  <a:pos x="0" y="0"/>
                </a:cxn>
              </a:cxnLst>
              <a:rect l="0" t="0" r="r" b="b"/>
              <a:pathLst>
                <a:path w="472" h="1144">
                  <a:moveTo>
                    <a:pt x="0" y="0"/>
                  </a:moveTo>
                  <a:lnTo>
                    <a:pt x="88" y="0"/>
                  </a:lnTo>
                  <a:lnTo>
                    <a:pt x="244" y="525"/>
                  </a:lnTo>
                  <a:lnTo>
                    <a:pt x="387" y="0"/>
                  </a:lnTo>
                  <a:lnTo>
                    <a:pt x="472" y="0"/>
                  </a:lnTo>
                  <a:lnTo>
                    <a:pt x="146" y="1144"/>
                  </a:lnTo>
                  <a:lnTo>
                    <a:pt x="62" y="1144"/>
                  </a:lnTo>
                  <a:lnTo>
                    <a:pt x="204" y="665"/>
                  </a:lnTo>
                  <a:lnTo>
                    <a:pt x="0" y="0"/>
                  </a:lnTo>
                  <a:close/>
                </a:path>
              </a:pathLst>
            </a:custGeom>
            <a:solidFill>
              <a:srgbClr val="005B99"/>
            </a:solidFill>
            <a:ln w="9525">
              <a:noFill/>
              <a:round/>
              <a:headEnd/>
              <a:tailEnd/>
            </a:ln>
          </p:spPr>
          <p:txBody>
            <a:bodyPr/>
            <a:lstStyle/>
            <a:p>
              <a:endParaRPr lang="en-US"/>
            </a:p>
          </p:txBody>
        </p:sp>
        <p:sp>
          <p:nvSpPr>
            <p:cNvPr id="1096" name="Freeform 72"/>
            <p:cNvSpPr>
              <a:spLocks noChangeAspect="1"/>
            </p:cNvSpPr>
            <p:nvPr/>
          </p:nvSpPr>
          <p:spPr bwMode="black">
            <a:xfrm>
              <a:off x="1178" y="3969"/>
              <a:ext cx="93" cy="33"/>
            </a:xfrm>
            <a:custGeom>
              <a:avLst/>
              <a:gdLst/>
              <a:ahLst/>
              <a:cxnLst>
                <a:cxn ang="0">
                  <a:pos x="557" y="0"/>
                </a:cxn>
                <a:cxn ang="0">
                  <a:pos x="535" y="20"/>
                </a:cxn>
                <a:cxn ang="0">
                  <a:pos x="511" y="39"/>
                </a:cxn>
                <a:cxn ang="0">
                  <a:pos x="485" y="57"/>
                </a:cxn>
                <a:cxn ang="0">
                  <a:pos x="457" y="73"/>
                </a:cxn>
                <a:cxn ang="0">
                  <a:pos x="428" y="89"/>
                </a:cxn>
                <a:cxn ang="0">
                  <a:pos x="396" y="103"/>
                </a:cxn>
                <a:cxn ang="0">
                  <a:pos x="364" y="117"/>
                </a:cxn>
                <a:cxn ang="0">
                  <a:pos x="330" y="130"/>
                </a:cxn>
                <a:cxn ang="0">
                  <a:pos x="294" y="141"/>
                </a:cxn>
                <a:cxn ang="0">
                  <a:pos x="256" y="152"/>
                </a:cxn>
                <a:cxn ang="0">
                  <a:pos x="217" y="162"/>
                </a:cxn>
                <a:cxn ang="0">
                  <a:pos x="176" y="170"/>
                </a:cxn>
                <a:cxn ang="0">
                  <a:pos x="134" y="179"/>
                </a:cxn>
                <a:cxn ang="0">
                  <a:pos x="91" y="185"/>
                </a:cxn>
                <a:cxn ang="0">
                  <a:pos x="47" y="191"/>
                </a:cxn>
                <a:cxn ang="0">
                  <a:pos x="0" y="196"/>
                </a:cxn>
                <a:cxn ang="0">
                  <a:pos x="50" y="193"/>
                </a:cxn>
                <a:cxn ang="0">
                  <a:pos x="96" y="189"/>
                </a:cxn>
                <a:cxn ang="0">
                  <a:pos x="142" y="182"/>
                </a:cxn>
                <a:cxn ang="0">
                  <a:pos x="186" y="176"/>
                </a:cxn>
                <a:cxn ang="0">
                  <a:pos x="227" y="168"/>
                </a:cxn>
                <a:cxn ang="0">
                  <a:pos x="267" y="158"/>
                </a:cxn>
                <a:cxn ang="0">
                  <a:pos x="305" y="149"/>
                </a:cxn>
                <a:cxn ang="0">
                  <a:pos x="341" y="137"/>
                </a:cxn>
                <a:cxn ang="0">
                  <a:pos x="376" y="124"/>
                </a:cxn>
                <a:cxn ang="0">
                  <a:pos x="407" y="111"/>
                </a:cxn>
                <a:cxn ang="0">
                  <a:pos x="437" y="96"/>
                </a:cxn>
                <a:cxn ang="0">
                  <a:pos x="466" y="79"/>
                </a:cxn>
                <a:cxn ang="0">
                  <a:pos x="480" y="70"/>
                </a:cxn>
                <a:cxn ang="0">
                  <a:pos x="491" y="61"/>
                </a:cxn>
                <a:cxn ang="0">
                  <a:pos x="504" y="52"/>
                </a:cxn>
                <a:cxn ang="0">
                  <a:pos x="515" y="42"/>
                </a:cxn>
                <a:cxn ang="0">
                  <a:pos x="527" y="32"/>
                </a:cxn>
                <a:cxn ang="0">
                  <a:pos x="538" y="22"/>
                </a:cxn>
                <a:cxn ang="0">
                  <a:pos x="548" y="12"/>
                </a:cxn>
                <a:cxn ang="0">
                  <a:pos x="557" y="0"/>
                </a:cxn>
              </a:cxnLst>
              <a:rect l="0" t="0" r="r" b="b"/>
              <a:pathLst>
                <a:path w="557" h="196">
                  <a:moveTo>
                    <a:pt x="557" y="0"/>
                  </a:moveTo>
                  <a:lnTo>
                    <a:pt x="535" y="20"/>
                  </a:lnTo>
                  <a:lnTo>
                    <a:pt x="511" y="39"/>
                  </a:lnTo>
                  <a:lnTo>
                    <a:pt x="485" y="57"/>
                  </a:lnTo>
                  <a:lnTo>
                    <a:pt x="457" y="73"/>
                  </a:lnTo>
                  <a:lnTo>
                    <a:pt x="428" y="89"/>
                  </a:lnTo>
                  <a:lnTo>
                    <a:pt x="396" y="103"/>
                  </a:lnTo>
                  <a:lnTo>
                    <a:pt x="364" y="117"/>
                  </a:lnTo>
                  <a:lnTo>
                    <a:pt x="330" y="130"/>
                  </a:lnTo>
                  <a:lnTo>
                    <a:pt x="294" y="141"/>
                  </a:lnTo>
                  <a:lnTo>
                    <a:pt x="256" y="152"/>
                  </a:lnTo>
                  <a:lnTo>
                    <a:pt x="217" y="162"/>
                  </a:lnTo>
                  <a:lnTo>
                    <a:pt x="176" y="170"/>
                  </a:lnTo>
                  <a:lnTo>
                    <a:pt x="134" y="179"/>
                  </a:lnTo>
                  <a:lnTo>
                    <a:pt x="91" y="185"/>
                  </a:lnTo>
                  <a:lnTo>
                    <a:pt x="47" y="191"/>
                  </a:lnTo>
                  <a:lnTo>
                    <a:pt x="0" y="196"/>
                  </a:lnTo>
                  <a:lnTo>
                    <a:pt x="50" y="193"/>
                  </a:lnTo>
                  <a:lnTo>
                    <a:pt x="96" y="189"/>
                  </a:lnTo>
                  <a:lnTo>
                    <a:pt x="142" y="182"/>
                  </a:lnTo>
                  <a:lnTo>
                    <a:pt x="186" y="176"/>
                  </a:lnTo>
                  <a:lnTo>
                    <a:pt x="227" y="168"/>
                  </a:lnTo>
                  <a:lnTo>
                    <a:pt x="267" y="158"/>
                  </a:lnTo>
                  <a:lnTo>
                    <a:pt x="305" y="149"/>
                  </a:lnTo>
                  <a:lnTo>
                    <a:pt x="341" y="137"/>
                  </a:lnTo>
                  <a:lnTo>
                    <a:pt x="376" y="124"/>
                  </a:lnTo>
                  <a:lnTo>
                    <a:pt x="407" y="111"/>
                  </a:lnTo>
                  <a:lnTo>
                    <a:pt x="437" y="96"/>
                  </a:lnTo>
                  <a:lnTo>
                    <a:pt x="466" y="79"/>
                  </a:lnTo>
                  <a:lnTo>
                    <a:pt x="480" y="70"/>
                  </a:lnTo>
                  <a:lnTo>
                    <a:pt x="491" y="61"/>
                  </a:lnTo>
                  <a:lnTo>
                    <a:pt x="504" y="52"/>
                  </a:lnTo>
                  <a:lnTo>
                    <a:pt x="515" y="42"/>
                  </a:lnTo>
                  <a:lnTo>
                    <a:pt x="527" y="32"/>
                  </a:lnTo>
                  <a:lnTo>
                    <a:pt x="538" y="22"/>
                  </a:lnTo>
                  <a:lnTo>
                    <a:pt x="548" y="12"/>
                  </a:lnTo>
                  <a:lnTo>
                    <a:pt x="557" y="0"/>
                  </a:lnTo>
                  <a:close/>
                </a:path>
              </a:pathLst>
            </a:custGeom>
            <a:solidFill>
              <a:srgbClr val="005B99"/>
            </a:solidFill>
            <a:ln w="9525">
              <a:noFill/>
              <a:round/>
              <a:headEnd/>
              <a:tailEnd/>
            </a:ln>
          </p:spPr>
          <p:txBody>
            <a:bodyPr/>
            <a:lstStyle/>
            <a:p>
              <a:endParaRPr lang="en-US"/>
            </a:p>
          </p:txBody>
        </p:sp>
        <p:sp>
          <p:nvSpPr>
            <p:cNvPr id="1097" name="Freeform 73"/>
            <p:cNvSpPr>
              <a:spLocks noChangeAspect="1"/>
            </p:cNvSpPr>
            <p:nvPr/>
          </p:nvSpPr>
          <p:spPr bwMode="black">
            <a:xfrm>
              <a:off x="270" y="3456"/>
              <a:ext cx="305" cy="106"/>
            </a:xfrm>
            <a:custGeom>
              <a:avLst/>
              <a:gdLst/>
              <a:ahLst/>
              <a:cxnLst>
                <a:cxn ang="0">
                  <a:pos x="1451" y="6"/>
                </a:cxn>
                <a:cxn ang="0">
                  <a:pos x="1373" y="32"/>
                </a:cxn>
                <a:cxn ang="0">
                  <a:pos x="1307" y="76"/>
                </a:cxn>
                <a:cxn ang="0">
                  <a:pos x="1255" y="135"/>
                </a:cxn>
                <a:cxn ang="0">
                  <a:pos x="997" y="126"/>
                </a:cxn>
                <a:cxn ang="0">
                  <a:pos x="696" y="119"/>
                </a:cxn>
                <a:cxn ang="0">
                  <a:pos x="563" y="125"/>
                </a:cxn>
                <a:cxn ang="0">
                  <a:pos x="400" y="146"/>
                </a:cxn>
                <a:cxn ang="0">
                  <a:pos x="265" y="177"/>
                </a:cxn>
                <a:cxn ang="0">
                  <a:pos x="183" y="209"/>
                </a:cxn>
                <a:cxn ang="0">
                  <a:pos x="117" y="250"/>
                </a:cxn>
                <a:cxn ang="0">
                  <a:pos x="67" y="297"/>
                </a:cxn>
                <a:cxn ang="0">
                  <a:pos x="31" y="348"/>
                </a:cxn>
                <a:cxn ang="0">
                  <a:pos x="10" y="406"/>
                </a:cxn>
                <a:cxn ang="0">
                  <a:pos x="1" y="468"/>
                </a:cxn>
                <a:cxn ang="0">
                  <a:pos x="4" y="535"/>
                </a:cxn>
                <a:cxn ang="0">
                  <a:pos x="16" y="578"/>
                </a:cxn>
                <a:cxn ang="0">
                  <a:pos x="32" y="531"/>
                </a:cxn>
                <a:cxn ang="0">
                  <a:pos x="94" y="463"/>
                </a:cxn>
                <a:cxn ang="0">
                  <a:pos x="185" y="409"/>
                </a:cxn>
                <a:cxn ang="0">
                  <a:pos x="305" y="369"/>
                </a:cxn>
                <a:cxn ang="0">
                  <a:pos x="451" y="342"/>
                </a:cxn>
                <a:cxn ang="0">
                  <a:pos x="621" y="330"/>
                </a:cxn>
                <a:cxn ang="0">
                  <a:pos x="814" y="331"/>
                </a:cxn>
                <a:cxn ang="0">
                  <a:pos x="1027" y="346"/>
                </a:cxn>
                <a:cxn ang="0">
                  <a:pos x="1202" y="380"/>
                </a:cxn>
                <a:cxn ang="0">
                  <a:pos x="1218" y="434"/>
                </a:cxn>
                <a:cxn ang="0">
                  <a:pos x="1243" y="484"/>
                </a:cxn>
                <a:cxn ang="0">
                  <a:pos x="1276" y="529"/>
                </a:cxn>
                <a:cxn ang="0">
                  <a:pos x="1316" y="566"/>
                </a:cxn>
                <a:cxn ang="0">
                  <a:pos x="1363" y="598"/>
                </a:cxn>
                <a:cxn ang="0">
                  <a:pos x="1414" y="619"/>
                </a:cxn>
                <a:cxn ang="0">
                  <a:pos x="1471" y="632"/>
                </a:cxn>
                <a:cxn ang="0">
                  <a:pos x="1530" y="634"/>
                </a:cxn>
                <a:cxn ang="0">
                  <a:pos x="1594" y="626"/>
                </a:cxn>
                <a:cxn ang="0">
                  <a:pos x="1652" y="604"/>
                </a:cxn>
                <a:cxn ang="0">
                  <a:pos x="1704" y="572"/>
                </a:cxn>
                <a:cxn ang="0">
                  <a:pos x="1749" y="531"/>
                </a:cxn>
                <a:cxn ang="0">
                  <a:pos x="1786" y="482"/>
                </a:cxn>
                <a:cxn ang="0">
                  <a:pos x="1813" y="426"/>
                </a:cxn>
                <a:cxn ang="0">
                  <a:pos x="1828" y="366"/>
                </a:cxn>
                <a:cxn ang="0">
                  <a:pos x="1831" y="301"/>
                </a:cxn>
                <a:cxn ang="0">
                  <a:pos x="1822" y="238"/>
                </a:cxn>
                <a:cxn ang="0">
                  <a:pos x="1801" y="180"/>
                </a:cxn>
                <a:cxn ang="0">
                  <a:pos x="1768" y="128"/>
                </a:cxn>
                <a:cxn ang="0">
                  <a:pos x="1727" y="83"/>
                </a:cxn>
                <a:cxn ang="0">
                  <a:pos x="1679" y="46"/>
                </a:cxn>
                <a:cxn ang="0">
                  <a:pos x="1623" y="19"/>
                </a:cxn>
                <a:cxn ang="0">
                  <a:pos x="1562" y="3"/>
                </a:cxn>
              </a:cxnLst>
              <a:rect l="0" t="0" r="r" b="b"/>
              <a:pathLst>
                <a:path w="1832" h="635">
                  <a:moveTo>
                    <a:pt x="1514" y="0"/>
                  </a:moveTo>
                  <a:lnTo>
                    <a:pt x="1492" y="1"/>
                  </a:lnTo>
                  <a:lnTo>
                    <a:pt x="1472" y="3"/>
                  </a:lnTo>
                  <a:lnTo>
                    <a:pt x="1451" y="6"/>
                  </a:lnTo>
                  <a:lnTo>
                    <a:pt x="1431" y="11"/>
                  </a:lnTo>
                  <a:lnTo>
                    <a:pt x="1411" y="17"/>
                  </a:lnTo>
                  <a:lnTo>
                    <a:pt x="1392" y="24"/>
                  </a:lnTo>
                  <a:lnTo>
                    <a:pt x="1373" y="32"/>
                  </a:lnTo>
                  <a:lnTo>
                    <a:pt x="1356" y="42"/>
                  </a:lnTo>
                  <a:lnTo>
                    <a:pt x="1339" y="52"/>
                  </a:lnTo>
                  <a:lnTo>
                    <a:pt x="1323" y="64"/>
                  </a:lnTo>
                  <a:lnTo>
                    <a:pt x="1307" y="76"/>
                  </a:lnTo>
                  <a:lnTo>
                    <a:pt x="1293" y="90"/>
                  </a:lnTo>
                  <a:lnTo>
                    <a:pt x="1279" y="104"/>
                  </a:lnTo>
                  <a:lnTo>
                    <a:pt x="1266" y="119"/>
                  </a:lnTo>
                  <a:lnTo>
                    <a:pt x="1255" y="135"/>
                  </a:lnTo>
                  <a:lnTo>
                    <a:pt x="1244" y="151"/>
                  </a:lnTo>
                  <a:lnTo>
                    <a:pt x="1160" y="141"/>
                  </a:lnTo>
                  <a:lnTo>
                    <a:pt x="1078" y="133"/>
                  </a:lnTo>
                  <a:lnTo>
                    <a:pt x="997" y="126"/>
                  </a:lnTo>
                  <a:lnTo>
                    <a:pt x="919" y="122"/>
                  </a:lnTo>
                  <a:lnTo>
                    <a:pt x="842" y="119"/>
                  </a:lnTo>
                  <a:lnTo>
                    <a:pt x="768" y="118"/>
                  </a:lnTo>
                  <a:lnTo>
                    <a:pt x="696" y="119"/>
                  </a:lnTo>
                  <a:lnTo>
                    <a:pt x="626" y="122"/>
                  </a:lnTo>
                  <a:lnTo>
                    <a:pt x="617" y="122"/>
                  </a:lnTo>
                  <a:lnTo>
                    <a:pt x="606" y="122"/>
                  </a:lnTo>
                  <a:lnTo>
                    <a:pt x="563" y="125"/>
                  </a:lnTo>
                  <a:lnTo>
                    <a:pt x="520" y="129"/>
                  </a:lnTo>
                  <a:lnTo>
                    <a:pt x="478" y="134"/>
                  </a:lnTo>
                  <a:lnTo>
                    <a:pt x="438" y="139"/>
                  </a:lnTo>
                  <a:lnTo>
                    <a:pt x="400" y="146"/>
                  </a:lnTo>
                  <a:lnTo>
                    <a:pt x="361" y="153"/>
                  </a:lnTo>
                  <a:lnTo>
                    <a:pt x="324" y="161"/>
                  </a:lnTo>
                  <a:lnTo>
                    <a:pt x="287" y="169"/>
                  </a:lnTo>
                  <a:lnTo>
                    <a:pt x="265" y="177"/>
                  </a:lnTo>
                  <a:lnTo>
                    <a:pt x="243" y="184"/>
                  </a:lnTo>
                  <a:lnTo>
                    <a:pt x="221" y="192"/>
                  </a:lnTo>
                  <a:lnTo>
                    <a:pt x="202" y="201"/>
                  </a:lnTo>
                  <a:lnTo>
                    <a:pt x="183" y="209"/>
                  </a:lnTo>
                  <a:lnTo>
                    <a:pt x="165" y="219"/>
                  </a:lnTo>
                  <a:lnTo>
                    <a:pt x="148" y="229"/>
                  </a:lnTo>
                  <a:lnTo>
                    <a:pt x="132" y="239"/>
                  </a:lnTo>
                  <a:lnTo>
                    <a:pt x="117" y="250"/>
                  </a:lnTo>
                  <a:lnTo>
                    <a:pt x="103" y="261"/>
                  </a:lnTo>
                  <a:lnTo>
                    <a:pt x="90" y="272"/>
                  </a:lnTo>
                  <a:lnTo>
                    <a:pt x="78" y="284"/>
                  </a:lnTo>
                  <a:lnTo>
                    <a:pt x="67" y="297"/>
                  </a:lnTo>
                  <a:lnTo>
                    <a:pt x="56" y="309"/>
                  </a:lnTo>
                  <a:lnTo>
                    <a:pt x="48" y="321"/>
                  </a:lnTo>
                  <a:lnTo>
                    <a:pt x="39" y="334"/>
                  </a:lnTo>
                  <a:lnTo>
                    <a:pt x="31" y="348"/>
                  </a:lnTo>
                  <a:lnTo>
                    <a:pt x="25" y="362"/>
                  </a:lnTo>
                  <a:lnTo>
                    <a:pt x="18" y="377"/>
                  </a:lnTo>
                  <a:lnTo>
                    <a:pt x="14" y="392"/>
                  </a:lnTo>
                  <a:lnTo>
                    <a:pt x="10" y="406"/>
                  </a:lnTo>
                  <a:lnTo>
                    <a:pt x="7" y="421"/>
                  </a:lnTo>
                  <a:lnTo>
                    <a:pt x="3" y="437"/>
                  </a:lnTo>
                  <a:lnTo>
                    <a:pt x="2" y="452"/>
                  </a:lnTo>
                  <a:lnTo>
                    <a:pt x="1" y="468"/>
                  </a:lnTo>
                  <a:lnTo>
                    <a:pt x="0" y="484"/>
                  </a:lnTo>
                  <a:lnTo>
                    <a:pt x="1" y="502"/>
                  </a:lnTo>
                  <a:lnTo>
                    <a:pt x="2" y="518"/>
                  </a:lnTo>
                  <a:lnTo>
                    <a:pt x="4" y="535"/>
                  </a:lnTo>
                  <a:lnTo>
                    <a:pt x="7" y="552"/>
                  </a:lnTo>
                  <a:lnTo>
                    <a:pt x="11" y="570"/>
                  </a:lnTo>
                  <a:lnTo>
                    <a:pt x="14" y="588"/>
                  </a:lnTo>
                  <a:lnTo>
                    <a:pt x="16" y="578"/>
                  </a:lnTo>
                  <a:lnTo>
                    <a:pt x="18" y="570"/>
                  </a:lnTo>
                  <a:lnTo>
                    <a:pt x="21" y="560"/>
                  </a:lnTo>
                  <a:lnTo>
                    <a:pt x="23" y="550"/>
                  </a:lnTo>
                  <a:lnTo>
                    <a:pt x="32" y="531"/>
                  </a:lnTo>
                  <a:lnTo>
                    <a:pt x="45" y="512"/>
                  </a:lnTo>
                  <a:lnTo>
                    <a:pt x="59" y="495"/>
                  </a:lnTo>
                  <a:lnTo>
                    <a:pt x="76" y="478"/>
                  </a:lnTo>
                  <a:lnTo>
                    <a:pt x="94" y="463"/>
                  </a:lnTo>
                  <a:lnTo>
                    <a:pt x="113" y="448"/>
                  </a:lnTo>
                  <a:lnTo>
                    <a:pt x="136" y="434"/>
                  </a:lnTo>
                  <a:lnTo>
                    <a:pt x="160" y="421"/>
                  </a:lnTo>
                  <a:lnTo>
                    <a:pt x="185" y="409"/>
                  </a:lnTo>
                  <a:lnTo>
                    <a:pt x="213" y="397"/>
                  </a:lnTo>
                  <a:lnTo>
                    <a:pt x="242" y="387"/>
                  </a:lnTo>
                  <a:lnTo>
                    <a:pt x="272" y="378"/>
                  </a:lnTo>
                  <a:lnTo>
                    <a:pt x="305" y="369"/>
                  </a:lnTo>
                  <a:lnTo>
                    <a:pt x="339" y="360"/>
                  </a:lnTo>
                  <a:lnTo>
                    <a:pt x="375" y="354"/>
                  </a:lnTo>
                  <a:lnTo>
                    <a:pt x="412" y="347"/>
                  </a:lnTo>
                  <a:lnTo>
                    <a:pt x="451" y="342"/>
                  </a:lnTo>
                  <a:lnTo>
                    <a:pt x="491" y="338"/>
                  </a:lnTo>
                  <a:lnTo>
                    <a:pt x="533" y="334"/>
                  </a:lnTo>
                  <a:lnTo>
                    <a:pt x="577" y="332"/>
                  </a:lnTo>
                  <a:lnTo>
                    <a:pt x="621" y="330"/>
                  </a:lnTo>
                  <a:lnTo>
                    <a:pt x="667" y="329"/>
                  </a:lnTo>
                  <a:lnTo>
                    <a:pt x="715" y="329"/>
                  </a:lnTo>
                  <a:lnTo>
                    <a:pt x="764" y="330"/>
                  </a:lnTo>
                  <a:lnTo>
                    <a:pt x="814" y="331"/>
                  </a:lnTo>
                  <a:lnTo>
                    <a:pt x="866" y="333"/>
                  </a:lnTo>
                  <a:lnTo>
                    <a:pt x="918" y="337"/>
                  </a:lnTo>
                  <a:lnTo>
                    <a:pt x="972" y="341"/>
                  </a:lnTo>
                  <a:lnTo>
                    <a:pt x="1027" y="346"/>
                  </a:lnTo>
                  <a:lnTo>
                    <a:pt x="1083" y="352"/>
                  </a:lnTo>
                  <a:lnTo>
                    <a:pt x="1140" y="358"/>
                  </a:lnTo>
                  <a:lnTo>
                    <a:pt x="1198" y="366"/>
                  </a:lnTo>
                  <a:lnTo>
                    <a:pt x="1202" y="380"/>
                  </a:lnTo>
                  <a:lnTo>
                    <a:pt x="1205" y="394"/>
                  </a:lnTo>
                  <a:lnTo>
                    <a:pt x="1208" y="408"/>
                  </a:lnTo>
                  <a:lnTo>
                    <a:pt x="1212" y="421"/>
                  </a:lnTo>
                  <a:lnTo>
                    <a:pt x="1218" y="434"/>
                  </a:lnTo>
                  <a:lnTo>
                    <a:pt x="1223" y="448"/>
                  </a:lnTo>
                  <a:lnTo>
                    <a:pt x="1230" y="460"/>
                  </a:lnTo>
                  <a:lnTo>
                    <a:pt x="1236" y="473"/>
                  </a:lnTo>
                  <a:lnTo>
                    <a:pt x="1243" y="484"/>
                  </a:lnTo>
                  <a:lnTo>
                    <a:pt x="1250" y="496"/>
                  </a:lnTo>
                  <a:lnTo>
                    <a:pt x="1259" y="507"/>
                  </a:lnTo>
                  <a:lnTo>
                    <a:pt x="1268" y="518"/>
                  </a:lnTo>
                  <a:lnTo>
                    <a:pt x="1276" y="529"/>
                  </a:lnTo>
                  <a:lnTo>
                    <a:pt x="1286" y="538"/>
                  </a:lnTo>
                  <a:lnTo>
                    <a:pt x="1296" y="548"/>
                  </a:lnTo>
                  <a:lnTo>
                    <a:pt x="1305" y="558"/>
                  </a:lnTo>
                  <a:lnTo>
                    <a:pt x="1316" y="566"/>
                  </a:lnTo>
                  <a:lnTo>
                    <a:pt x="1328" y="575"/>
                  </a:lnTo>
                  <a:lnTo>
                    <a:pt x="1339" y="583"/>
                  </a:lnTo>
                  <a:lnTo>
                    <a:pt x="1351" y="590"/>
                  </a:lnTo>
                  <a:lnTo>
                    <a:pt x="1363" y="598"/>
                  </a:lnTo>
                  <a:lnTo>
                    <a:pt x="1376" y="603"/>
                  </a:lnTo>
                  <a:lnTo>
                    <a:pt x="1388" y="610"/>
                  </a:lnTo>
                  <a:lnTo>
                    <a:pt x="1401" y="615"/>
                  </a:lnTo>
                  <a:lnTo>
                    <a:pt x="1414" y="619"/>
                  </a:lnTo>
                  <a:lnTo>
                    <a:pt x="1428" y="624"/>
                  </a:lnTo>
                  <a:lnTo>
                    <a:pt x="1441" y="627"/>
                  </a:lnTo>
                  <a:lnTo>
                    <a:pt x="1455" y="630"/>
                  </a:lnTo>
                  <a:lnTo>
                    <a:pt x="1471" y="632"/>
                  </a:lnTo>
                  <a:lnTo>
                    <a:pt x="1485" y="634"/>
                  </a:lnTo>
                  <a:lnTo>
                    <a:pt x="1500" y="635"/>
                  </a:lnTo>
                  <a:lnTo>
                    <a:pt x="1514" y="635"/>
                  </a:lnTo>
                  <a:lnTo>
                    <a:pt x="1530" y="634"/>
                  </a:lnTo>
                  <a:lnTo>
                    <a:pt x="1546" y="633"/>
                  </a:lnTo>
                  <a:lnTo>
                    <a:pt x="1562" y="631"/>
                  </a:lnTo>
                  <a:lnTo>
                    <a:pt x="1578" y="629"/>
                  </a:lnTo>
                  <a:lnTo>
                    <a:pt x="1594" y="626"/>
                  </a:lnTo>
                  <a:lnTo>
                    <a:pt x="1609" y="621"/>
                  </a:lnTo>
                  <a:lnTo>
                    <a:pt x="1623" y="616"/>
                  </a:lnTo>
                  <a:lnTo>
                    <a:pt x="1638" y="611"/>
                  </a:lnTo>
                  <a:lnTo>
                    <a:pt x="1652" y="604"/>
                  </a:lnTo>
                  <a:lnTo>
                    <a:pt x="1665" y="597"/>
                  </a:lnTo>
                  <a:lnTo>
                    <a:pt x="1679" y="589"/>
                  </a:lnTo>
                  <a:lnTo>
                    <a:pt x="1692" y="580"/>
                  </a:lnTo>
                  <a:lnTo>
                    <a:pt x="1704" y="572"/>
                  </a:lnTo>
                  <a:lnTo>
                    <a:pt x="1716" y="562"/>
                  </a:lnTo>
                  <a:lnTo>
                    <a:pt x="1727" y="552"/>
                  </a:lnTo>
                  <a:lnTo>
                    <a:pt x="1738" y="542"/>
                  </a:lnTo>
                  <a:lnTo>
                    <a:pt x="1749" y="531"/>
                  </a:lnTo>
                  <a:lnTo>
                    <a:pt x="1759" y="519"/>
                  </a:lnTo>
                  <a:lnTo>
                    <a:pt x="1768" y="507"/>
                  </a:lnTo>
                  <a:lnTo>
                    <a:pt x="1777" y="495"/>
                  </a:lnTo>
                  <a:lnTo>
                    <a:pt x="1786" y="482"/>
                  </a:lnTo>
                  <a:lnTo>
                    <a:pt x="1793" y="468"/>
                  </a:lnTo>
                  <a:lnTo>
                    <a:pt x="1801" y="455"/>
                  </a:lnTo>
                  <a:lnTo>
                    <a:pt x="1807" y="441"/>
                  </a:lnTo>
                  <a:lnTo>
                    <a:pt x="1813" y="426"/>
                  </a:lnTo>
                  <a:lnTo>
                    <a:pt x="1818" y="412"/>
                  </a:lnTo>
                  <a:lnTo>
                    <a:pt x="1822" y="397"/>
                  </a:lnTo>
                  <a:lnTo>
                    <a:pt x="1826" y="382"/>
                  </a:lnTo>
                  <a:lnTo>
                    <a:pt x="1828" y="366"/>
                  </a:lnTo>
                  <a:lnTo>
                    <a:pt x="1830" y="350"/>
                  </a:lnTo>
                  <a:lnTo>
                    <a:pt x="1831" y="334"/>
                  </a:lnTo>
                  <a:lnTo>
                    <a:pt x="1832" y="317"/>
                  </a:lnTo>
                  <a:lnTo>
                    <a:pt x="1831" y="301"/>
                  </a:lnTo>
                  <a:lnTo>
                    <a:pt x="1830" y="285"/>
                  </a:lnTo>
                  <a:lnTo>
                    <a:pt x="1828" y="270"/>
                  </a:lnTo>
                  <a:lnTo>
                    <a:pt x="1826" y="254"/>
                  </a:lnTo>
                  <a:lnTo>
                    <a:pt x="1822" y="238"/>
                  </a:lnTo>
                  <a:lnTo>
                    <a:pt x="1818" y="223"/>
                  </a:lnTo>
                  <a:lnTo>
                    <a:pt x="1813" y="208"/>
                  </a:lnTo>
                  <a:lnTo>
                    <a:pt x="1807" y="194"/>
                  </a:lnTo>
                  <a:lnTo>
                    <a:pt x="1801" y="180"/>
                  </a:lnTo>
                  <a:lnTo>
                    <a:pt x="1793" y="166"/>
                  </a:lnTo>
                  <a:lnTo>
                    <a:pt x="1786" y="153"/>
                  </a:lnTo>
                  <a:lnTo>
                    <a:pt x="1777" y="140"/>
                  </a:lnTo>
                  <a:lnTo>
                    <a:pt x="1768" y="128"/>
                  </a:lnTo>
                  <a:lnTo>
                    <a:pt x="1759" y="115"/>
                  </a:lnTo>
                  <a:lnTo>
                    <a:pt x="1749" y="105"/>
                  </a:lnTo>
                  <a:lnTo>
                    <a:pt x="1738" y="93"/>
                  </a:lnTo>
                  <a:lnTo>
                    <a:pt x="1727" y="83"/>
                  </a:lnTo>
                  <a:lnTo>
                    <a:pt x="1716" y="72"/>
                  </a:lnTo>
                  <a:lnTo>
                    <a:pt x="1704" y="64"/>
                  </a:lnTo>
                  <a:lnTo>
                    <a:pt x="1692" y="54"/>
                  </a:lnTo>
                  <a:lnTo>
                    <a:pt x="1679" y="46"/>
                  </a:lnTo>
                  <a:lnTo>
                    <a:pt x="1665" y="39"/>
                  </a:lnTo>
                  <a:lnTo>
                    <a:pt x="1652" y="31"/>
                  </a:lnTo>
                  <a:lnTo>
                    <a:pt x="1638" y="25"/>
                  </a:lnTo>
                  <a:lnTo>
                    <a:pt x="1623" y="19"/>
                  </a:lnTo>
                  <a:lnTo>
                    <a:pt x="1609" y="14"/>
                  </a:lnTo>
                  <a:lnTo>
                    <a:pt x="1594" y="10"/>
                  </a:lnTo>
                  <a:lnTo>
                    <a:pt x="1578" y="6"/>
                  </a:lnTo>
                  <a:lnTo>
                    <a:pt x="1562" y="3"/>
                  </a:lnTo>
                  <a:lnTo>
                    <a:pt x="1546" y="2"/>
                  </a:lnTo>
                  <a:lnTo>
                    <a:pt x="1530" y="0"/>
                  </a:lnTo>
                  <a:lnTo>
                    <a:pt x="1514" y="0"/>
                  </a:lnTo>
                  <a:close/>
                </a:path>
              </a:pathLst>
            </a:custGeom>
            <a:solidFill>
              <a:srgbClr val="005B99"/>
            </a:solidFill>
            <a:ln w="9525">
              <a:noFill/>
              <a:round/>
              <a:headEnd/>
              <a:tailEnd/>
            </a:ln>
          </p:spPr>
          <p:txBody>
            <a:bodyPr/>
            <a:lstStyle/>
            <a:p>
              <a:endParaRPr lang="en-US"/>
            </a:p>
          </p:txBody>
        </p:sp>
        <p:sp>
          <p:nvSpPr>
            <p:cNvPr id="1098" name="Freeform 74"/>
            <p:cNvSpPr>
              <a:spLocks noChangeAspect="1"/>
            </p:cNvSpPr>
            <p:nvPr/>
          </p:nvSpPr>
          <p:spPr bwMode="black">
            <a:xfrm>
              <a:off x="464" y="3579"/>
              <a:ext cx="116" cy="237"/>
            </a:xfrm>
            <a:custGeom>
              <a:avLst/>
              <a:gdLst/>
              <a:ahLst/>
              <a:cxnLst>
                <a:cxn ang="0">
                  <a:pos x="694" y="0"/>
                </a:cxn>
                <a:cxn ang="0">
                  <a:pos x="0" y="0"/>
                </a:cxn>
                <a:cxn ang="0">
                  <a:pos x="0" y="1016"/>
                </a:cxn>
                <a:cxn ang="0">
                  <a:pos x="84" y="1069"/>
                </a:cxn>
                <a:cxn ang="0">
                  <a:pos x="170" y="1122"/>
                </a:cxn>
                <a:cxn ang="0">
                  <a:pos x="256" y="1175"/>
                </a:cxn>
                <a:cxn ang="0">
                  <a:pos x="343" y="1227"/>
                </a:cxn>
                <a:cxn ang="0">
                  <a:pos x="431" y="1277"/>
                </a:cxn>
                <a:cxn ang="0">
                  <a:pos x="518" y="1326"/>
                </a:cxn>
                <a:cxn ang="0">
                  <a:pos x="607" y="1374"/>
                </a:cxn>
                <a:cxn ang="0">
                  <a:pos x="694" y="1421"/>
                </a:cxn>
                <a:cxn ang="0">
                  <a:pos x="694" y="0"/>
                </a:cxn>
              </a:cxnLst>
              <a:rect l="0" t="0" r="r" b="b"/>
              <a:pathLst>
                <a:path w="694" h="1421">
                  <a:moveTo>
                    <a:pt x="694" y="0"/>
                  </a:moveTo>
                  <a:lnTo>
                    <a:pt x="0" y="0"/>
                  </a:lnTo>
                  <a:lnTo>
                    <a:pt x="0" y="1016"/>
                  </a:lnTo>
                  <a:lnTo>
                    <a:pt x="84" y="1069"/>
                  </a:lnTo>
                  <a:lnTo>
                    <a:pt x="170" y="1122"/>
                  </a:lnTo>
                  <a:lnTo>
                    <a:pt x="256" y="1175"/>
                  </a:lnTo>
                  <a:lnTo>
                    <a:pt x="343" y="1227"/>
                  </a:lnTo>
                  <a:lnTo>
                    <a:pt x="431" y="1277"/>
                  </a:lnTo>
                  <a:lnTo>
                    <a:pt x="518" y="1326"/>
                  </a:lnTo>
                  <a:lnTo>
                    <a:pt x="607" y="1374"/>
                  </a:lnTo>
                  <a:lnTo>
                    <a:pt x="694" y="1421"/>
                  </a:lnTo>
                  <a:lnTo>
                    <a:pt x="694" y="0"/>
                  </a:lnTo>
                  <a:close/>
                </a:path>
              </a:pathLst>
            </a:custGeom>
            <a:solidFill>
              <a:srgbClr val="005B99"/>
            </a:solidFill>
            <a:ln w="9525">
              <a:noFill/>
              <a:round/>
              <a:headEnd/>
              <a:tailEnd/>
            </a:ln>
          </p:spPr>
          <p:txBody>
            <a:bodyPr/>
            <a:lstStyle/>
            <a:p>
              <a:endParaRPr lang="en-US"/>
            </a:p>
          </p:txBody>
        </p:sp>
        <p:sp>
          <p:nvSpPr>
            <p:cNvPr id="1099" name="Freeform 75"/>
            <p:cNvSpPr>
              <a:spLocks noChangeAspect="1"/>
            </p:cNvSpPr>
            <p:nvPr/>
          </p:nvSpPr>
          <p:spPr bwMode="black">
            <a:xfrm>
              <a:off x="240" y="3518"/>
              <a:ext cx="1050" cy="497"/>
            </a:xfrm>
            <a:custGeom>
              <a:avLst/>
              <a:gdLst/>
              <a:ahLst/>
              <a:cxnLst>
                <a:cxn ang="0">
                  <a:pos x="4258" y="793"/>
                </a:cxn>
                <a:cxn ang="0">
                  <a:pos x="4081" y="709"/>
                </a:cxn>
                <a:cxn ang="0">
                  <a:pos x="3127" y="316"/>
                </a:cxn>
                <a:cxn ang="0">
                  <a:pos x="2682" y="193"/>
                </a:cxn>
                <a:cxn ang="0">
                  <a:pos x="3217" y="376"/>
                </a:cxn>
                <a:cxn ang="0">
                  <a:pos x="2274" y="1909"/>
                </a:cxn>
                <a:cxn ang="0">
                  <a:pos x="2706" y="2104"/>
                </a:cxn>
                <a:cxn ang="0">
                  <a:pos x="2939" y="2197"/>
                </a:cxn>
                <a:cxn ang="0">
                  <a:pos x="3330" y="2346"/>
                </a:cxn>
                <a:cxn ang="0">
                  <a:pos x="3711" y="2476"/>
                </a:cxn>
                <a:cxn ang="0">
                  <a:pos x="4081" y="2588"/>
                </a:cxn>
                <a:cxn ang="0">
                  <a:pos x="4229" y="808"/>
                </a:cxn>
                <a:cxn ang="0">
                  <a:pos x="4488" y="2692"/>
                </a:cxn>
                <a:cxn ang="0">
                  <a:pos x="4973" y="2786"/>
                </a:cxn>
                <a:cxn ang="0">
                  <a:pos x="5400" y="2829"/>
                </a:cxn>
                <a:cxn ang="0">
                  <a:pos x="5086" y="1288"/>
                </a:cxn>
                <a:cxn ang="0">
                  <a:pos x="5510" y="1584"/>
                </a:cxn>
                <a:cxn ang="0">
                  <a:pos x="5852" y="1874"/>
                </a:cxn>
                <a:cxn ang="0">
                  <a:pos x="6097" y="2148"/>
                </a:cxn>
                <a:cxn ang="0">
                  <a:pos x="6231" y="2397"/>
                </a:cxn>
                <a:cxn ang="0">
                  <a:pos x="6240" y="2610"/>
                </a:cxn>
                <a:cxn ang="0">
                  <a:pos x="6026" y="2821"/>
                </a:cxn>
                <a:cxn ang="0">
                  <a:pos x="5569" y="2903"/>
                </a:cxn>
                <a:cxn ang="0">
                  <a:pos x="4924" y="2855"/>
                </a:cxn>
                <a:cxn ang="0">
                  <a:pos x="4145" y="2689"/>
                </a:cxn>
                <a:cxn ang="0">
                  <a:pos x="3281" y="2418"/>
                </a:cxn>
                <a:cxn ang="0">
                  <a:pos x="2586" y="2148"/>
                </a:cxn>
                <a:cxn ang="0">
                  <a:pos x="2040" y="1889"/>
                </a:cxn>
                <a:cxn ang="0">
                  <a:pos x="1476" y="1571"/>
                </a:cxn>
                <a:cxn ang="0">
                  <a:pos x="965" y="1235"/>
                </a:cxn>
                <a:cxn ang="0">
                  <a:pos x="561" y="909"/>
                </a:cxn>
                <a:cxn ang="0">
                  <a:pos x="272" y="600"/>
                </a:cxn>
                <a:cxn ang="0">
                  <a:pos x="105" y="325"/>
                </a:cxn>
                <a:cxn ang="0">
                  <a:pos x="67" y="94"/>
                </a:cxn>
                <a:cxn ang="0">
                  <a:pos x="68" y="38"/>
                </a:cxn>
                <a:cxn ang="0">
                  <a:pos x="17" y="142"/>
                </a:cxn>
                <a:cxn ang="0">
                  <a:pos x="15" y="366"/>
                </a:cxn>
                <a:cxn ang="0">
                  <a:pos x="139" y="628"/>
                </a:cxn>
                <a:cxn ang="0">
                  <a:pos x="388" y="922"/>
                </a:cxn>
                <a:cxn ang="0">
                  <a:pos x="759" y="1238"/>
                </a:cxn>
                <a:cxn ang="0">
                  <a:pos x="1250" y="1571"/>
                </a:cxn>
                <a:cxn ang="0">
                  <a:pos x="2096" y="2035"/>
                </a:cxn>
                <a:cxn ang="0">
                  <a:pos x="2274" y="2120"/>
                </a:cxn>
                <a:cxn ang="0">
                  <a:pos x="3022" y="2442"/>
                </a:cxn>
                <a:cxn ang="0">
                  <a:pos x="3310" y="2925"/>
                </a:cxn>
                <a:cxn ang="0">
                  <a:pos x="4200" y="2812"/>
                </a:cxn>
                <a:cxn ang="0">
                  <a:pos x="4761" y="2925"/>
                </a:cxn>
                <a:cxn ang="0">
                  <a:pos x="5179" y="2972"/>
                </a:cxn>
                <a:cxn ang="0">
                  <a:pos x="5545" y="2978"/>
                </a:cxn>
                <a:cxn ang="0">
                  <a:pos x="5850" y="2938"/>
                </a:cxn>
                <a:cxn ang="0">
                  <a:pos x="6086" y="2852"/>
                </a:cxn>
                <a:cxn ang="0">
                  <a:pos x="6242" y="2717"/>
                </a:cxn>
                <a:cxn ang="0">
                  <a:pos x="6301" y="2527"/>
                </a:cxn>
                <a:cxn ang="0">
                  <a:pos x="6228" y="2289"/>
                </a:cxn>
                <a:cxn ang="0">
                  <a:pos x="6033" y="2018"/>
                </a:cxn>
                <a:cxn ang="0">
                  <a:pos x="5726" y="1721"/>
                </a:cxn>
                <a:cxn ang="0">
                  <a:pos x="5324" y="1413"/>
                </a:cxn>
              </a:cxnLst>
              <a:rect l="0" t="0" r="r" b="b"/>
              <a:pathLst>
                <a:path w="6301" h="2981">
                  <a:moveTo>
                    <a:pt x="5008" y="1207"/>
                  </a:moveTo>
                  <a:lnTo>
                    <a:pt x="5008" y="366"/>
                  </a:lnTo>
                  <a:lnTo>
                    <a:pt x="4316" y="366"/>
                  </a:lnTo>
                  <a:lnTo>
                    <a:pt x="4316" y="821"/>
                  </a:lnTo>
                  <a:lnTo>
                    <a:pt x="4287" y="807"/>
                  </a:lnTo>
                  <a:lnTo>
                    <a:pt x="4258" y="793"/>
                  </a:lnTo>
                  <a:lnTo>
                    <a:pt x="4229" y="779"/>
                  </a:lnTo>
                  <a:lnTo>
                    <a:pt x="4200" y="765"/>
                  </a:lnTo>
                  <a:lnTo>
                    <a:pt x="4170" y="751"/>
                  </a:lnTo>
                  <a:lnTo>
                    <a:pt x="4140" y="737"/>
                  </a:lnTo>
                  <a:lnTo>
                    <a:pt x="4110" y="723"/>
                  </a:lnTo>
                  <a:lnTo>
                    <a:pt x="4081" y="709"/>
                  </a:lnTo>
                  <a:lnTo>
                    <a:pt x="4081" y="366"/>
                  </a:lnTo>
                  <a:lnTo>
                    <a:pt x="3416" y="366"/>
                  </a:lnTo>
                  <a:lnTo>
                    <a:pt x="3416" y="426"/>
                  </a:lnTo>
                  <a:lnTo>
                    <a:pt x="3318" y="388"/>
                  </a:lnTo>
                  <a:lnTo>
                    <a:pt x="3221" y="351"/>
                  </a:lnTo>
                  <a:lnTo>
                    <a:pt x="3127" y="316"/>
                  </a:lnTo>
                  <a:lnTo>
                    <a:pt x="3034" y="283"/>
                  </a:lnTo>
                  <a:lnTo>
                    <a:pt x="2943" y="252"/>
                  </a:lnTo>
                  <a:lnTo>
                    <a:pt x="2856" y="222"/>
                  </a:lnTo>
                  <a:lnTo>
                    <a:pt x="2770" y="196"/>
                  </a:lnTo>
                  <a:lnTo>
                    <a:pt x="2687" y="170"/>
                  </a:lnTo>
                  <a:lnTo>
                    <a:pt x="2682" y="193"/>
                  </a:lnTo>
                  <a:lnTo>
                    <a:pt x="2765" y="219"/>
                  </a:lnTo>
                  <a:lnTo>
                    <a:pt x="2850" y="246"/>
                  </a:lnTo>
                  <a:lnTo>
                    <a:pt x="2939" y="276"/>
                  </a:lnTo>
                  <a:lnTo>
                    <a:pt x="3029" y="308"/>
                  </a:lnTo>
                  <a:lnTo>
                    <a:pt x="3122" y="340"/>
                  </a:lnTo>
                  <a:lnTo>
                    <a:pt x="3217" y="376"/>
                  </a:lnTo>
                  <a:lnTo>
                    <a:pt x="3316" y="413"/>
                  </a:lnTo>
                  <a:lnTo>
                    <a:pt x="3416" y="452"/>
                  </a:lnTo>
                  <a:lnTo>
                    <a:pt x="3416" y="1562"/>
                  </a:lnTo>
                  <a:lnTo>
                    <a:pt x="2986" y="366"/>
                  </a:lnTo>
                  <a:lnTo>
                    <a:pt x="2274" y="366"/>
                  </a:lnTo>
                  <a:lnTo>
                    <a:pt x="2274" y="1909"/>
                  </a:lnTo>
                  <a:lnTo>
                    <a:pt x="2349" y="1944"/>
                  </a:lnTo>
                  <a:lnTo>
                    <a:pt x="2423" y="1980"/>
                  </a:lnTo>
                  <a:lnTo>
                    <a:pt x="2496" y="2013"/>
                  </a:lnTo>
                  <a:lnTo>
                    <a:pt x="2567" y="2045"/>
                  </a:lnTo>
                  <a:lnTo>
                    <a:pt x="2638" y="2076"/>
                  </a:lnTo>
                  <a:lnTo>
                    <a:pt x="2706" y="2104"/>
                  </a:lnTo>
                  <a:lnTo>
                    <a:pt x="2772" y="2132"/>
                  </a:lnTo>
                  <a:lnTo>
                    <a:pt x="2838" y="2158"/>
                  </a:lnTo>
                  <a:lnTo>
                    <a:pt x="2863" y="2168"/>
                  </a:lnTo>
                  <a:lnTo>
                    <a:pt x="2889" y="2177"/>
                  </a:lnTo>
                  <a:lnTo>
                    <a:pt x="2914" y="2187"/>
                  </a:lnTo>
                  <a:lnTo>
                    <a:pt x="2939" y="2197"/>
                  </a:lnTo>
                  <a:lnTo>
                    <a:pt x="2939" y="1869"/>
                  </a:lnTo>
                  <a:lnTo>
                    <a:pt x="3072" y="2250"/>
                  </a:lnTo>
                  <a:lnTo>
                    <a:pt x="3136" y="2274"/>
                  </a:lnTo>
                  <a:lnTo>
                    <a:pt x="3201" y="2299"/>
                  </a:lnTo>
                  <a:lnTo>
                    <a:pt x="3266" y="2323"/>
                  </a:lnTo>
                  <a:lnTo>
                    <a:pt x="3330" y="2346"/>
                  </a:lnTo>
                  <a:lnTo>
                    <a:pt x="3394" y="2368"/>
                  </a:lnTo>
                  <a:lnTo>
                    <a:pt x="3458" y="2391"/>
                  </a:lnTo>
                  <a:lnTo>
                    <a:pt x="3522" y="2412"/>
                  </a:lnTo>
                  <a:lnTo>
                    <a:pt x="3585" y="2434"/>
                  </a:lnTo>
                  <a:lnTo>
                    <a:pt x="3648" y="2456"/>
                  </a:lnTo>
                  <a:lnTo>
                    <a:pt x="3711" y="2476"/>
                  </a:lnTo>
                  <a:lnTo>
                    <a:pt x="3773" y="2496"/>
                  </a:lnTo>
                  <a:lnTo>
                    <a:pt x="3836" y="2515"/>
                  </a:lnTo>
                  <a:lnTo>
                    <a:pt x="3897" y="2534"/>
                  </a:lnTo>
                  <a:lnTo>
                    <a:pt x="3959" y="2553"/>
                  </a:lnTo>
                  <a:lnTo>
                    <a:pt x="4019" y="2571"/>
                  </a:lnTo>
                  <a:lnTo>
                    <a:pt x="4081" y="2588"/>
                  </a:lnTo>
                  <a:lnTo>
                    <a:pt x="4081" y="738"/>
                  </a:lnTo>
                  <a:lnTo>
                    <a:pt x="4110" y="752"/>
                  </a:lnTo>
                  <a:lnTo>
                    <a:pt x="4140" y="766"/>
                  </a:lnTo>
                  <a:lnTo>
                    <a:pt x="4170" y="780"/>
                  </a:lnTo>
                  <a:lnTo>
                    <a:pt x="4200" y="794"/>
                  </a:lnTo>
                  <a:lnTo>
                    <a:pt x="4229" y="808"/>
                  </a:lnTo>
                  <a:lnTo>
                    <a:pt x="4258" y="823"/>
                  </a:lnTo>
                  <a:lnTo>
                    <a:pt x="4287" y="837"/>
                  </a:lnTo>
                  <a:lnTo>
                    <a:pt x="4316" y="853"/>
                  </a:lnTo>
                  <a:lnTo>
                    <a:pt x="4316" y="2650"/>
                  </a:lnTo>
                  <a:lnTo>
                    <a:pt x="4403" y="2671"/>
                  </a:lnTo>
                  <a:lnTo>
                    <a:pt x="4488" y="2692"/>
                  </a:lnTo>
                  <a:lnTo>
                    <a:pt x="4572" y="2711"/>
                  </a:lnTo>
                  <a:lnTo>
                    <a:pt x="4655" y="2729"/>
                  </a:lnTo>
                  <a:lnTo>
                    <a:pt x="4736" y="2745"/>
                  </a:lnTo>
                  <a:lnTo>
                    <a:pt x="4816" y="2760"/>
                  </a:lnTo>
                  <a:lnTo>
                    <a:pt x="4895" y="2774"/>
                  </a:lnTo>
                  <a:lnTo>
                    <a:pt x="4973" y="2786"/>
                  </a:lnTo>
                  <a:lnTo>
                    <a:pt x="5048" y="2797"/>
                  </a:lnTo>
                  <a:lnTo>
                    <a:pt x="5122" y="2806"/>
                  </a:lnTo>
                  <a:lnTo>
                    <a:pt x="5194" y="2814"/>
                  </a:lnTo>
                  <a:lnTo>
                    <a:pt x="5264" y="2820"/>
                  </a:lnTo>
                  <a:lnTo>
                    <a:pt x="5333" y="2826"/>
                  </a:lnTo>
                  <a:lnTo>
                    <a:pt x="5400" y="2829"/>
                  </a:lnTo>
                  <a:lnTo>
                    <a:pt x="5465" y="2832"/>
                  </a:lnTo>
                  <a:lnTo>
                    <a:pt x="5528" y="2832"/>
                  </a:lnTo>
                  <a:lnTo>
                    <a:pt x="5528" y="2322"/>
                  </a:lnTo>
                  <a:lnTo>
                    <a:pt x="5008" y="2322"/>
                  </a:lnTo>
                  <a:lnTo>
                    <a:pt x="5008" y="1239"/>
                  </a:lnTo>
                  <a:lnTo>
                    <a:pt x="5086" y="1288"/>
                  </a:lnTo>
                  <a:lnTo>
                    <a:pt x="5162" y="1338"/>
                  </a:lnTo>
                  <a:lnTo>
                    <a:pt x="5235" y="1387"/>
                  </a:lnTo>
                  <a:lnTo>
                    <a:pt x="5307" y="1436"/>
                  </a:lnTo>
                  <a:lnTo>
                    <a:pt x="5378" y="1486"/>
                  </a:lnTo>
                  <a:lnTo>
                    <a:pt x="5445" y="1535"/>
                  </a:lnTo>
                  <a:lnTo>
                    <a:pt x="5510" y="1584"/>
                  </a:lnTo>
                  <a:lnTo>
                    <a:pt x="5573" y="1634"/>
                  </a:lnTo>
                  <a:lnTo>
                    <a:pt x="5633" y="1682"/>
                  </a:lnTo>
                  <a:lnTo>
                    <a:pt x="5692" y="1731"/>
                  </a:lnTo>
                  <a:lnTo>
                    <a:pt x="5748" y="1779"/>
                  </a:lnTo>
                  <a:lnTo>
                    <a:pt x="5801" y="1827"/>
                  </a:lnTo>
                  <a:lnTo>
                    <a:pt x="5852" y="1874"/>
                  </a:lnTo>
                  <a:lnTo>
                    <a:pt x="5900" y="1922"/>
                  </a:lnTo>
                  <a:lnTo>
                    <a:pt x="5944" y="1968"/>
                  </a:lnTo>
                  <a:lnTo>
                    <a:pt x="5988" y="2013"/>
                  </a:lnTo>
                  <a:lnTo>
                    <a:pt x="6026" y="2060"/>
                  </a:lnTo>
                  <a:lnTo>
                    <a:pt x="6063" y="2104"/>
                  </a:lnTo>
                  <a:lnTo>
                    <a:pt x="6097" y="2148"/>
                  </a:lnTo>
                  <a:lnTo>
                    <a:pt x="6127" y="2192"/>
                  </a:lnTo>
                  <a:lnTo>
                    <a:pt x="6155" y="2234"/>
                  </a:lnTo>
                  <a:lnTo>
                    <a:pt x="6179" y="2277"/>
                  </a:lnTo>
                  <a:lnTo>
                    <a:pt x="6199" y="2318"/>
                  </a:lnTo>
                  <a:lnTo>
                    <a:pt x="6216" y="2357"/>
                  </a:lnTo>
                  <a:lnTo>
                    <a:pt x="6231" y="2397"/>
                  </a:lnTo>
                  <a:lnTo>
                    <a:pt x="6241" y="2435"/>
                  </a:lnTo>
                  <a:lnTo>
                    <a:pt x="6249" y="2473"/>
                  </a:lnTo>
                  <a:lnTo>
                    <a:pt x="6252" y="2508"/>
                  </a:lnTo>
                  <a:lnTo>
                    <a:pt x="6252" y="2544"/>
                  </a:lnTo>
                  <a:lnTo>
                    <a:pt x="6249" y="2578"/>
                  </a:lnTo>
                  <a:lnTo>
                    <a:pt x="6240" y="2610"/>
                  </a:lnTo>
                  <a:lnTo>
                    <a:pt x="6229" y="2642"/>
                  </a:lnTo>
                  <a:lnTo>
                    <a:pt x="6204" y="2686"/>
                  </a:lnTo>
                  <a:lnTo>
                    <a:pt x="6170" y="2726"/>
                  </a:lnTo>
                  <a:lnTo>
                    <a:pt x="6129" y="2762"/>
                  </a:lnTo>
                  <a:lnTo>
                    <a:pt x="6082" y="2793"/>
                  </a:lnTo>
                  <a:lnTo>
                    <a:pt x="6026" y="2821"/>
                  </a:lnTo>
                  <a:lnTo>
                    <a:pt x="5965" y="2844"/>
                  </a:lnTo>
                  <a:lnTo>
                    <a:pt x="5898" y="2863"/>
                  </a:lnTo>
                  <a:lnTo>
                    <a:pt x="5825" y="2880"/>
                  </a:lnTo>
                  <a:lnTo>
                    <a:pt x="5745" y="2891"/>
                  </a:lnTo>
                  <a:lnTo>
                    <a:pt x="5659" y="2899"/>
                  </a:lnTo>
                  <a:lnTo>
                    <a:pt x="5569" y="2903"/>
                  </a:lnTo>
                  <a:lnTo>
                    <a:pt x="5473" y="2904"/>
                  </a:lnTo>
                  <a:lnTo>
                    <a:pt x="5372" y="2901"/>
                  </a:lnTo>
                  <a:lnTo>
                    <a:pt x="5266" y="2895"/>
                  </a:lnTo>
                  <a:lnTo>
                    <a:pt x="5157" y="2885"/>
                  </a:lnTo>
                  <a:lnTo>
                    <a:pt x="5043" y="2871"/>
                  </a:lnTo>
                  <a:lnTo>
                    <a:pt x="4924" y="2855"/>
                  </a:lnTo>
                  <a:lnTo>
                    <a:pt x="4803" y="2834"/>
                  </a:lnTo>
                  <a:lnTo>
                    <a:pt x="4677" y="2812"/>
                  </a:lnTo>
                  <a:lnTo>
                    <a:pt x="4548" y="2786"/>
                  </a:lnTo>
                  <a:lnTo>
                    <a:pt x="4417" y="2756"/>
                  </a:lnTo>
                  <a:lnTo>
                    <a:pt x="4282" y="2723"/>
                  </a:lnTo>
                  <a:lnTo>
                    <a:pt x="4145" y="2689"/>
                  </a:lnTo>
                  <a:lnTo>
                    <a:pt x="4005" y="2650"/>
                  </a:lnTo>
                  <a:lnTo>
                    <a:pt x="3864" y="2609"/>
                  </a:lnTo>
                  <a:lnTo>
                    <a:pt x="3720" y="2565"/>
                  </a:lnTo>
                  <a:lnTo>
                    <a:pt x="3576" y="2518"/>
                  </a:lnTo>
                  <a:lnTo>
                    <a:pt x="3429" y="2470"/>
                  </a:lnTo>
                  <a:lnTo>
                    <a:pt x="3281" y="2418"/>
                  </a:lnTo>
                  <a:lnTo>
                    <a:pt x="3132" y="2363"/>
                  </a:lnTo>
                  <a:lnTo>
                    <a:pt x="2983" y="2307"/>
                  </a:lnTo>
                  <a:lnTo>
                    <a:pt x="2833" y="2247"/>
                  </a:lnTo>
                  <a:lnTo>
                    <a:pt x="2753" y="2217"/>
                  </a:lnTo>
                  <a:lnTo>
                    <a:pt x="2671" y="2184"/>
                  </a:lnTo>
                  <a:lnTo>
                    <a:pt x="2586" y="2148"/>
                  </a:lnTo>
                  <a:lnTo>
                    <a:pt x="2498" y="2110"/>
                  </a:lnTo>
                  <a:lnTo>
                    <a:pt x="2410" y="2070"/>
                  </a:lnTo>
                  <a:lnTo>
                    <a:pt x="2319" y="2027"/>
                  </a:lnTo>
                  <a:lnTo>
                    <a:pt x="2227" y="1983"/>
                  </a:lnTo>
                  <a:lnTo>
                    <a:pt x="2134" y="1938"/>
                  </a:lnTo>
                  <a:lnTo>
                    <a:pt x="2040" y="1889"/>
                  </a:lnTo>
                  <a:lnTo>
                    <a:pt x="1947" y="1840"/>
                  </a:lnTo>
                  <a:lnTo>
                    <a:pt x="1852" y="1789"/>
                  </a:lnTo>
                  <a:lnTo>
                    <a:pt x="1757" y="1736"/>
                  </a:lnTo>
                  <a:lnTo>
                    <a:pt x="1663" y="1682"/>
                  </a:lnTo>
                  <a:lnTo>
                    <a:pt x="1569" y="1627"/>
                  </a:lnTo>
                  <a:lnTo>
                    <a:pt x="1476" y="1571"/>
                  </a:lnTo>
                  <a:lnTo>
                    <a:pt x="1384" y="1514"/>
                  </a:lnTo>
                  <a:lnTo>
                    <a:pt x="1294" y="1459"/>
                  </a:lnTo>
                  <a:lnTo>
                    <a:pt x="1208" y="1403"/>
                  </a:lnTo>
                  <a:lnTo>
                    <a:pt x="1124" y="1348"/>
                  </a:lnTo>
                  <a:lnTo>
                    <a:pt x="1043" y="1292"/>
                  </a:lnTo>
                  <a:lnTo>
                    <a:pt x="965" y="1235"/>
                  </a:lnTo>
                  <a:lnTo>
                    <a:pt x="891" y="1180"/>
                  </a:lnTo>
                  <a:lnTo>
                    <a:pt x="818" y="1125"/>
                  </a:lnTo>
                  <a:lnTo>
                    <a:pt x="749" y="1070"/>
                  </a:lnTo>
                  <a:lnTo>
                    <a:pt x="683" y="1016"/>
                  </a:lnTo>
                  <a:lnTo>
                    <a:pt x="621" y="963"/>
                  </a:lnTo>
                  <a:lnTo>
                    <a:pt x="561" y="909"/>
                  </a:lnTo>
                  <a:lnTo>
                    <a:pt x="505" y="856"/>
                  </a:lnTo>
                  <a:lnTo>
                    <a:pt x="452" y="803"/>
                  </a:lnTo>
                  <a:lnTo>
                    <a:pt x="402" y="751"/>
                  </a:lnTo>
                  <a:lnTo>
                    <a:pt x="355" y="700"/>
                  </a:lnTo>
                  <a:lnTo>
                    <a:pt x="312" y="650"/>
                  </a:lnTo>
                  <a:lnTo>
                    <a:pt x="272" y="600"/>
                  </a:lnTo>
                  <a:lnTo>
                    <a:pt x="235" y="552"/>
                  </a:lnTo>
                  <a:lnTo>
                    <a:pt x="203" y="504"/>
                  </a:lnTo>
                  <a:lnTo>
                    <a:pt x="173" y="458"/>
                  </a:lnTo>
                  <a:lnTo>
                    <a:pt x="147" y="412"/>
                  </a:lnTo>
                  <a:lnTo>
                    <a:pt x="124" y="368"/>
                  </a:lnTo>
                  <a:lnTo>
                    <a:pt x="105" y="325"/>
                  </a:lnTo>
                  <a:lnTo>
                    <a:pt x="90" y="283"/>
                  </a:lnTo>
                  <a:lnTo>
                    <a:pt x="78" y="242"/>
                  </a:lnTo>
                  <a:lnTo>
                    <a:pt x="69" y="203"/>
                  </a:lnTo>
                  <a:lnTo>
                    <a:pt x="65" y="165"/>
                  </a:lnTo>
                  <a:lnTo>
                    <a:pt x="64" y="129"/>
                  </a:lnTo>
                  <a:lnTo>
                    <a:pt x="67" y="94"/>
                  </a:lnTo>
                  <a:lnTo>
                    <a:pt x="73" y="62"/>
                  </a:lnTo>
                  <a:lnTo>
                    <a:pt x="84" y="29"/>
                  </a:lnTo>
                  <a:lnTo>
                    <a:pt x="99" y="0"/>
                  </a:lnTo>
                  <a:lnTo>
                    <a:pt x="89" y="12"/>
                  </a:lnTo>
                  <a:lnTo>
                    <a:pt x="78" y="25"/>
                  </a:lnTo>
                  <a:lnTo>
                    <a:pt x="68" y="38"/>
                  </a:lnTo>
                  <a:lnTo>
                    <a:pt x="59" y="51"/>
                  </a:lnTo>
                  <a:lnTo>
                    <a:pt x="51" y="65"/>
                  </a:lnTo>
                  <a:lnTo>
                    <a:pt x="43" y="79"/>
                  </a:lnTo>
                  <a:lnTo>
                    <a:pt x="37" y="94"/>
                  </a:lnTo>
                  <a:lnTo>
                    <a:pt x="30" y="109"/>
                  </a:lnTo>
                  <a:lnTo>
                    <a:pt x="17" y="142"/>
                  </a:lnTo>
                  <a:lnTo>
                    <a:pt x="8" y="176"/>
                  </a:lnTo>
                  <a:lnTo>
                    <a:pt x="2" y="212"/>
                  </a:lnTo>
                  <a:lnTo>
                    <a:pt x="0" y="248"/>
                  </a:lnTo>
                  <a:lnTo>
                    <a:pt x="1" y="286"/>
                  </a:lnTo>
                  <a:lnTo>
                    <a:pt x="6" y="326"/>
                  </a:lnTo>
                  <a:lnTo>
                    <a:pt x="15" y="366"/>
                  </a:lnTo>
                  <a:lnTo>
                    <a:pt x="27" y="407"/>
                  </a:lnTo>
                  <a:lnTo>
                    <a:pt x="42" y="449"/>
                  </a:lnTo>
                  <a:lnTo>
                    <a:pt x="62" y="492"/>
                  </a:lnTo>
                  <a:lnTo>
                    <a:pt x="83" y="536"/>
                  </a:lnTo>
                  <a:lnTo>
                    <a:pt x="109" y="582"/>
                  </a:lnTo>
                  <a:lnTo>
                    <a:pt x="139" y="628"/>
                  </a:lnTo>
                  <a:lnTo>
                    <a:pt x="172" y="675"/>
                  </a:lnTo>
                  <a:lnTo>
                    <a:pt x="208" y="723"/>
                  </a:lnTo>
                  <a:lnTo>
                    <a:pt x="248" y="772"/>
                  </a:lnTo>
                  <a:lnTo>
                    <a:pt x="291" y="820"/>
                  </a:lnTo>
                  <a:lnTo>
                    <a:pt x="338" y="871"/>
                  </a:lnTo>
                  <a:lnTo>
                    <a:pt x="388" y="922"/>
                  </a:lnTo>
                  <a:lnTo>
                    <a:pt x="442" y="972"/>
                  </a:lnTo>
                  <a:lnTo>
                    <a:pt x="498" y="1024"/>
                  </a:lnTo>
                  <a:lnTo>
                    <a:pt x="558" y="1077"/>
                  </a:lnTo>
                  <a:lnTo>
                    <a:pt x="622" y="1130"/>
                  </a:lnTo>
                  <a:lnTo>
                    <a:pt x="689" y="1184"/>
                  </a:lnTo>
                  <a:lnTo>
                    <a:pt x="759" y="1238"/>
                  </a:lnTo>
                  <a:lnTo>
                    <a:pt x="832" y="1293"/>
                  </a:lnTo>
                  <a:lnTo>
                    <a:pt x="909" y="1348"/>
                  </a:lnTo>
                  <a:lnTo>
                    <a:pt x="990" y="1403"/>
                  </a:lnTo>
                  <a:lnTo>
                    <a:pt x="1073" y="1459"/>
                  </a:lnTo>
                  <a:lnTo>
                    <a:pt x="1161" y="1515"/>
                  </a:lnTo>
                  <a:lnTo>
                    <a:pt x="1250" y="1571"/>
                  </a:lnTo>
                  <a:lnTo>
                    <a:pt x="1344" y="1628"/>
                  </a:lnTo>
                  <a:lnTo>
                    <a:pt x="1344" y="2925"/>
                  </a:lnTo>
                  <a:lnTo>
                    <a:pt x="2038" y="2925"/>
                  </a:lnTo>
                  <a:lnTo>
                    <a:pt x="2038" y="2007"/>
                  </a:lnTo>
                  <a:lnTo>
                    <a:pt x="2067" y="2021"/>
                  </a:lnTo>
                  <a:lnTo>
                    <a:pt x="2096" y="2035"/>
                  </a:lnTo>
                  <a:lnTo>
                    <a:pt x="2125" y="2048"/>
                  </a:lnTo>
                  <a:lnTo>
                    <a:pt x="2154" y="2063"/>
                  </a:lnTo>
                  <a:lnTo>
                    <a:pt x="2183" y="2077"/>
                  </a:lnTo>
                  <a:lnTo>
                    <a:pt x="2213" y="2091"/>
                  </a:lnTo>
                  <a:lnTo>
                    <a:pt x="2243" y="2106"/>
                  </a:lnTo>
                  <a:lnTo>
                    <a:pt x="2274" y="2120"/>
                  </a:lnTo>
                  <a:lnTo>
                    <a:pt x="2274" y="2925"/>
                  </a:lnTo>
                  <a:lnTo>
                    <a:pt x="2939" y="2925"/>
                  </a:lnTo>
                  <a:lnTo>
                    <a:pt x="2939" y="2409"/>
                  </a:lnTo>
                  <a:lnTo>
                    <a:pt x="2967" y="2420"/>
                  </a:lnTo>
                  <a:lnTo>
                    <a:pt x="2994" y="2431"/>
                  </a:lnTo>
                  <a:lnTo>
                    <a:pt x="3022" y="2442"/>
                  </a:lnTo>
                  <a:lnTo>
                    <a:pt x="3049" y="2452"/>
                  </a:lnTo>
                  <a:lnTo>
                    <a:pt x="3076" y="2463"/>
                  </a:lnTo>
                  <a:lnTo>
                    <a:pt x="3103" y="2473"/>
                  </a:lnTo>
                  <a:lnTo>
                    <a:pt x="3130" y="2484"/>
                  </a:lnTo>
                  <a:lnTo>
                    <a:pt x="3156" y="2493"/>
                  </a:lnTo>
                  <a:lnTo>
                    <a:pt x="3310" y="2925"/>
                  </a:lnTo>
                  <a:lnTo>
                    <a:pt x="4081" y="2925"/>
                  </a:lnTo>
                  <a:lnTo>
                    <a:pt x="4081" y="2783"/>
                  </a:lnTo>
                  <a:lnTo>
                    <a:pt x="4110" y="2790"/>
                  </a:lnTo>
                  <a:lnTo>
                    <a:pt x="4140" y="2798"/>
                  </a:lnTo>
                  <a:lnTo>
                    <a:pt x="4170" y="2805"/>
                  </a:lnTo>
                  <a:lnTo>
                    <a:pt x="4200" y="2812"/>
                  </a:lnTo>
                  <a:lnTo>
                    <a:pt x="4229" y="2819"/>
                  </a:lnTo>
                  <a:lnTo>
                    <a:pt x="4258" y="2826"/>
                  </a:lnTo>
                  <a:lnTo>
                    <a:pt x="4287" y="2831"/>
                  </a:lnTo>
                  <a:lnTo>
                    <a:pt x="4316" y="2838"/>
                  </a:lnTo>
                  <a:lnTo>
                    <a:pt x="4316" y="2925"/>
                  </a:lnTo>
                  <a:lnTo>
                    <a:pt x="4761" y="2925"/>
                  </a:lnTo>
                  <a:lnTo>
                    <a:pt x="4835" y="2936"/>
                  </a:lnTo>
                  <a:lnTo>
                    <a:pt x="4906" y="2945"/>
                  </a:lnTo>
                  <a:lnTo>
                    <a:pt x="4976" y="2954"/>
                  </a:lnTo>
                  <a:lnTo>
                    <a:pt x="5045" y="2962"/>
                  </a:lnTo>
                  <a:lnTo>
                    <a:pt x="5113" y="2968"/>
                  </a:lnTo>
                  <a:lnTo>
                    <a:pt x="5179" y="2972"/>
                  </a:lnTo>
                  <a:lnTo>
                    <a:pt x="5244" y="2977"/>
                  </a:lnTo>
                  <a:lnTo>
                    <a:pt x="5307" y="2979"/>
                  </a:lnTo>
                  <a:lnTo>
                    <a:pt x="5369" y="2981"/>
                  </a:lnTo>
                  <a:lnTo>
                    <a:pt x="5429" y="2981"/>
                  </a:lnTo>
                  <a:lnTo>
                    <a:pt x="5488" y="2980"/>
                  </a:lnTo>
                  <a:lnTo>
                    <a:pt x="5545" y="2978"/>
                  </a:lnTo>
                  <a:lnTo>
                    <a:pt x="5601" y="2975"/>
                  </a:lnTo>
                  <a:lnTo>
                    <a:pt x="5654" y="2969"/>
                  </a:lnTo>
                  <a:lnTo>
                    <a:pt x="5706" y="2964"/>
                  </a:lnTo>
                  <a:lnTo>
                    <a:pt x="5757" y="2956"/>
                  </a:lnTo>
                  <a:lnTo>
                    <a:pt x="5805" y="2948"/>
                  </a:lnTo>
                  <a:lnTo>
                    <a:pt x="5850" y="2938"/>
                  </a:lnTo>
                  <a:lnTo>
                    <a:pt x="5896" y="2927"/>
                  </a:lnTo>
                  <a:lnTo>
                    <a:pt x="5938" y="2914"/>
                  </a:lnTo>
                  <a:lnTo>
                    <a:pt x="5978" y="2901"/>
                  </a:lnTo>
                  <a:lnTo>
                    <a:pt x="6017" y="2886"/>
                  </a:lnTo>
                  <a:lnTo>
                    <a:pt x="6052" y="2870"/>
                  </a:lnTo>
                  <a:lnTo>
                    <a:pt x="6086" y="2852"/>
                  </a:lnTo>
                  <a:lnTo>
                    <a:pt x="6118" y="2832"/>
                  </a:lnTo>
                  <a:lnTo>
                    <a:pt x="6147" y="2812"/>
                  </a:lnTo>
                  <a:lnTo>
                    <a:pt x="6174" y="2790"/>
                  </a:lnTo>
                  <a:lnTo>
                    <a:pt x="6199" y="2767"/>
                  </a:lnTo>
                  <a:lnTo>
                    <a:pt x="6222" y="2743"/>
                  </a:lnTo>
                  <a:lnTo>
                    <a:pt x="6242" y="2717"/>
                  </a:lnTo>
                  <a:lnTo>
                    <a:pt x="6260" y="2689"/>
                  </a:lnTo>
                  <a:lnTo>
                    <a:pt x="6275" y="2661"/>
                  </a:lnTo>
                  <a:lnTo>
                    <a:pt x="6287" y="2629"/>
                  </a:lnTo>
                  <a:lnTo>
                    <a:pt x="6295" y="2596"/>
                  </a:lnTo>
                  <a:lnTo>
                    <a:pt x="6301" y="2562"/>
                  </a:lnTo>
                  <a:lnTo>
                    <a:pt x="6301" y="2527"/>
                  </a:lnTo>
                  <a:lnTo>
                    <a:pt x="6299" y="2490"/>
                  </a:lnTo>
                  <a:lnTo>
                    <a:pt x="6292" y="2452"/>
                  </a:lnTo>
                  <a:lnTo>
                    <a:pt x="6281" y="2414"/>
                  </a:lnTo>
                  <a:lnTo>
                    <a:pt x="6267" y="2373"/>
                  </a:lnTo>
                  <a:lnTo>
                    <a:pt x="6250" y="2332"/>
                  </a:lnTo>
                  <a:lnTo>
                    <a:pt x="6228" y="2289"/>
                  </a:lnTo>
                  <a:lnTo>
                    <a:pt x="6205" y="2246"/>
                  </a:lnTo>
                  <a:lnTo>
                    <a:pt x="6177" y="2202"/>
                  </a:lnTo>
                  <a:lnTo>
                    <a:pt x="6145" y="2157"/>
                  </a:lnTo>
                  <a:lnTo>
                    <a:pt x="6111" y="2111"/>
                  </a:lnTo>
                  <a:lnTo>
                    <a:pt x="6073" y="2064"/>
                  </a:lnTo>
                  <a:lnTo>
                    <a:pt x="6033" y="2018"/>
                  </a:lnTo>
                  <a:lnTo>
                    <a:pt x="5989" y="1969"/>
                  </a:lnTo>
                  <a:lnTo>
                    <a:pt x="5942" y="1921"/>
                  </a:lnTo>
                  <a:lnTo>
                    <a:pt x="5893" y="1872"/>
                  </a:lnTo>
                  <a:lnTo>
                    <a:pt x="5840" y="1822"/>
                  </a:lnTo>
                  <a:lnTo>
                    <a:pt x="5785" y="1772"/>
                  </a:lnTo>
                  <a:lnTo>
                    <a:pt x="5726" y="1721"/>
                  </a:lnTo>
                  <a:lnTo>
                    <a:pt x="5666" y="1670"/>
                  </a:lnTo>
                  <a:lnTo>
                    <a:pt x="5602" y="1620"/>
                  </a:lnTo>
                  <a:lnTo>
                    <a:pt x="5536" y="1569"/>
                  </a:lnTo>
                  <a:lnTo>
                    <a:pt x="5468" y="1517"/>
                  </a:lnTo>
                  <a:lnTo>
                    <a:pt x="5397" y="1465"/>
                  </a:lnTo>
                  <a:lnTo>
                    <a:pt x="5324" y="1413"/>
                  </a:lnTo>
                  <a:lnTo>
                    <a:pt x="5248" y="1362"/>
                  </a:lnTo>
                  <a:lnTo>
                    <a:pt x="5170" y="1310"/>
                  </a:lnTo>
                  <a:lnTo>
                    <a:pt x="5090" y="1258"/>
                  </a:lnTo>
                  <a:lnTo>
                    <a:pt x="5008" y="1207"/>
                  </a:lnTo>
                  <a:close/>
                </a:path>
              </a:pathLst>
            </a:custGeom>
            <a:solidFill>
              <a:srgbClr val="005B99"/>
            </a:solidFill>
            <a:ln w="9525">
              <a:noFill/>
              <a:round/>
              <a:headEnd/>
              <a:tailEnd/>
            </a:ln>
          </p:spPr>
          <p:txBody>
            <a:bodyPr/>
            <a:lstStyle/>
            <a:p>
              <a:endParaRPr lang="en-US"/>
            </a:p>
          </p:txBody>
        </p:sp>
      </p:grpSp>
      <p:grpSp>
        <p:nvGrpSpPr>
          <p:cNvPr id="1100" name="Group 76"/>
          <p:cNvGrpSpPr>
            <a:grpSpLocks/>
          </p:cNvGrpSpPr>
          <p:nvPr userDrawn="1"/>
        </p:nvGrpSpPr>
        <p:grpSpPr bwMode="auto">
          <a:xfrm>
            <a:off x="454025" y="309563"/>
            <a:ext cx="6221413" cy="314325"/>
            <a:chOff x="286" y="195"/>
            <a:chExt cx="3919" cy="198"/>
          </a:xfrm>
        </p:grpSpPr>
        <p:sp>
          <p:nvSpPr>
            <p:cNvPr id="1101" name="Line 77"/>
            <p:cNvSpPr>
              <a:spLocks noChangeShapeType="1"/>
            </p:cNvSpPr>
            <p:nvPr userDrawn="1"/>
          </p:nvSpPr>
          <p:spPr bwMode="auto">
            <a:xfrm>
              <a:off x="286" y="196"/>
              <a:ext cx="1688" cy="0"/>
            </a:xfrm>
            <a:prstGeom prst="line">
              <a:avLst/>
            </a:prstGeom>
            <a:noFill/>
            <a:ln w="12700">
              <a:solidFill>
                <a:srgbClr val="FF6600"/>
              </a:solidFill>
              <a:round/>
              <a:headEnd/>
              <a:tailEnd/>
            </a:ln>
            <a:effectLst/>
          </p:spPr>
          <p:txBody>
            <a:bodyPr/>
            <a:lstStyle/>
            <a:p>
              <a:endParaRPr lang="en-US"/>
            </a:p>
          </p:txBody>
        </p:sp>
        <p:sp>
          <p:nvSpPr>
            <p:cNvPr id="1102" name="Line 78"/>
            <p:cNvSpPr>
              <a:spLocks noChangeShapeType="1"/>
            </p:cNvSpPr>
            <p:nvPr userDrawn="1"/>
          </p:nvSpPr>
          <p:spPr bwMode="auto">
            <a:xfrm>
              <a:off x="1969" y="195"/>
              <a:ext cx="196" cy="196"/>
            </a:xfrm>
            <a:prstGeom prst="line">
              <a:avLst/>
            </a:prstGeom>
            <a:noFill/>
            <a:ln w="12700">
              <a:solidFill>
                <a:srgbClr val="FF6600"/>
              </a:solidFill>
              <a:round/>
              <a:headEnd/>
              <a:tailEnd/>
            </a:ln>
            <a:effectLst/>
          </p:spPr>
          <p:txBody>
            <a:bodyPr/>
            <a:lstStyle/>
            <a:p>
              <a:endParaRPr lang="en-US"/>
            </a:p>
          </p:txBody>
        </p:sp>
        <p:sp>
          <p:nvSpPr>
            <p:cNvPr id="1103" name="Line 79"/>
            <p:cNvSpPr>
              <a:spLocks noChangeShapeType="1"/>
            </p:cNvSpPr>
            <p:nvPr userDrawn="1"/>
          </p:nvSpPr>
          <p:spPr bwMode="auto">
            <a:xfrm>
              <a:off x="2165" y="393"/>
              <a:ext cx="2040" cy="0"/>
            </a:xfrm>
            <a:prstGeom prst="line">
              <a:avLst/>
            </a:prstGeom>
            <a:noFill/>
            <a:ln w="12700">
              <a:solidFill>
                <a:srgbClr val="FF6600"/>
              </a:solidFill>
              <a:round/>
              <a:headEnd/>
              <a:tailEnd/>
            </a:ln>
            <a:effectLst/>
          </p:spPr>
          <p:txBody>
            <a:bodyPr/>
            <a:lstStyle/>
            <a:p>
              <a:endParaRPr lang="en-US"/>
            </a:p>
          </p:txBody>
        </p:sp>
      </p:grpSp>
      <p:grpSp>
        <p:nvGrpSpPr>
          <p:cNvPr id="1104" name="Group 80"/>
          <p:cNvGrpSpPr>
            <a:grpSpLocks/>
          </p:cNvGrpSpPr>
          <p:nvPr userDrawn="1"/>
        </p:nvGrpSpPr>
        <p:grpSpPr bwMode="auto">
          <a:xfrm>
            <a:off x="458788" y="163513"/>
            <a:ext cx="8255000" cy="593725"/>
            <a:chOff x="289" y="103"/>
            <a:chExt cx="5200" cy="374"/>
          </a:xfrm>
        </p:grpSpPr>
        <p:sp>
          <p:nvSpPr>
            <p:cNvPr id="1105" name="Rectangle 81"/>
            <p:cNvSpPr>
              <a:spLocks noChangeArrowheads="1"/>
            </p:cNvSpPr>
            <p:nvPr userDrawn="1"/>
          </p:nvSpPr>
          <p:spPr bwMode="auto">
            <a:xfrm>
              <a:off x="289" y="155"/>
              <a:ext cx="1879" cy="6"/>
            </a:xfrm>
            <a:prstGeom prst="rect">
              <a:avLst/>
            </a:prstGeom>
            <a:solidFill>
              <a:srgbClr val="FF6600">
                <a:alpha val="30000"/>
              </a:srgbClr>
            </a:solidFill>
            <a:ln w="9525">
              <a:noFill/>
              <a:miter lim="800000"/>
              <a:headEnd/>
              <a:tailEnd/>
            </a:ln>
            <a:effectLst/>
          </p:spPr>
          <p:txBody>
            <a:bodyPr wrap="none" anchor="ctr"/>
            <a:lstStyle/>
            <a:p>
              <a:endParaRPr lang="en-US"/>
            </a:p>
          </p:txBody>
        </p:sp>
        <p:sp>
          <p:nvSpPr>
            <p:cNvPr id="1106" name="Rectangle 82"/>
            <p:cNvSpPr>
              <a:spLocks noChangeArrowheads="1"/>
            </p:cNvSpPr>
            <p:nvPr userDrawn="1"/>
          </p:nvSpPr>
          <p:spPr bwMode="auto">
            <a:xfrm rot="2700000">
              <a:off x="2113" y="287"/>
              <a:ext cx="374" cy="6"/>
            </a:xfrm>
            <a:prstGeom prst="rect">
              <a:avLst/>
            </a:prstGeom>
            <a:solidFill>
              <a:srgbClr val="FF6600">
                <a:alpha val="30000"/>
              </a:srgbClr>
            </a:solidFill>
            <a:ln w="9525">
              <a:noFill/>
              <a:miter lim="800000"/>
              <a:headEnd/>
              <a:tailEnd/>
            </a:ln>
            <a:effectLst/>
          </p:spPr>
          <p:txBody>
            <a:bodyPr wrap="none" anchor="ctr"/>
            <a:lstStyle/>
            <a:p>
              <a:endParaRPr lang="en-US"/>
            </a:p>
          </p:txBody>
        </p:sp>
        <p:sp>
          <p:nvSpPr>
            <p:cNvPr id="1107" name="Rectangle 83"/>
            <p:cNvSpPr>
              <a:spLocks noChangeArrowheads="1"/>
            </p:cNvSpPr>
            <p:nvPr userDrawn="1"/>
          </p:nvSpPr>
          <p:spPr bwMode="auto">
            <a:xfrm>
              <a:off x="2431" y="423"/>
              <a:ext cx="3058" cy="6"/>
            </a:xfrm>
            <a:prstGeom prst="rect">
              <a:avLst/>
            </a:prstGeom>
            <a:solidFill>
              <a:srgbClr val="FF6600">
                <a:alpha val="30000"/>
              </a:srgbClr>
            </a:solidFill>
            <a:ln w="9525">
              <a:noFill/>
              <a:miter lim="800000"/>
              <a:headEnd/>
              <a:tailEnd/>
            </a:ln>
            <a:effectLst/>
          </p:spPr>
          <p:txBody>
            <a:bodyPr wrap="none" anchor="ctr"/>
            <a:lstStyle/>
            <a:p>
              <a:endParaRPr lang="en-US"/>
            </a:p>
          </p:txBody>
        </p:sp>
      </p:grpSp>
      <p:sp>
        <p:nvSpPr>
          <p:cNvPr id="1108" name="Rectangle 84"/>
          <p:cNvSpPr>
            <a:spLocks noGrp="1" noChangeArrowheads="1"/>
          </p:cNvSpPr>
          <p:nvPr>
            <p:ph type="ftr" sz="quarter" idx="3"/>
          </p:nvPr>
        </p:nvSpPr>
        <p:spPr bwMode="auto">
          <a:xfrm>
            <a:off x="6908800" y="6553200"/>
            <a:ext cx="1804988" cy="122238"/>
          </a:xfrm>
          <a:prstGeom prst="rect">
            <a:avLst/>
          </a:prstGeom>
          <a:noFill/>
          <a:ln w="9525">
            <a:noFill/>
            <a:miter lim="800000"/>
            <a:headEnd/>
            <a:tailEnd/>
          </a:ln>
          <a:effectLst/>
        </p:spPr>
        <p:txBody>
          <a:bodyPr vert="horz" wrap="square" lIns="0" tIns="0" rIns="0" bIns="0" numCol="1" anchor="t" anchorCtr="0" compatLnSpc="1">
            <a:prstTxWarp prst="textNoShape">
              <a:avLst/>
            </a:prstTxWarp>
            <a:spAutoFit/>
          </a:bodyPr>
          <a:lstStyle>
            <a:lvl1pPr algn="r">
              <a:defRPr sz="800">
                <a:latin typeface="+mn-lt"/>
              </a:defRPr>
            </a:lvl1pPr>
          </a:lstStyle>
          <a:p>
            <a:r>
              <a:rPr lang="en-US"/>
              <a:t>Business Sensitive</a:t>
            </a:r>
          </a:p>
        </p:txBody>
      </p:sp>
      <p:sp>
        <p:nvSpPr>
          <p:cNvPr id="1109" name="Rectangle 85"/>
          <p:cNvSpPr>
            <a:spLocks noGrp="1" noChangeArrowheads="1"/>
          </p:cNvSpPr>
          <p:nvPr>
            <p:ph type="sldNum" sz="quarter" idx="4"/>
          </p:nvPr>
        </p:nvSpPr>
        <p:spPr bwMode="auto">
          <a:xfrm>
            <a:off x="8715375" y="6553200"/>
            <a:ext cx="260350" cy="122238"/>
          </a:xfrm>
          <a:prstGeom prst="rect">
            <a:avLst/>
          </a:prstGeom>
          <a:noFill/>
          <a:ln w="9525">
            <a:noFill/>
            <a:miter lim="800000"/>
            <a:headEnd/>
            <a:tailEnd/>
          </a:ln>
          <a:effectLst/>
        </p:spPr>
        <p:txBody>
          <a:bodyPr vert="horz" wrap="square" lIns="0" tIns="0" rIns="0" bIns="0" numCol="1" anchor="t" anchorCtr="0" compatLnSpc="1">
            <a:prstTxWarp prst="textNoShape">
              <a:avLst/>
            </a:prstTxWarp>
            <a:spAutoFit/>
          </a:bodyPr>
          <a:lstStyle>
            <a:lvl1pPr algn="r">
              <a:defRPr sz="800">
                <a:latin typeface="+mn-lt"/>
              </a:defRPr>
            </a:lvl1pPr>
          </a:lstStyle>
          <a:p>
            <a:fld id="{C5A7D643-C2D2-4214-8434-F1CD84C00879}" type="slidenum">
              <a:rPr lang="en-US"/>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rtl="0" eaLnBrk="0" fontAlgn="base" hangingPunct="0">
        <a:lnSpc>
          <a:spcPct val="85000"/>
        </a:lnSpc>
        <a:spcBef>
          <a:spcPct val="0"/>
        </a:spcBef>
        <a:spcAft>
          <a:spcPct val="0"/>
        </a:spcAft>
        <a:defRPr sz="2800" b="1" i="1">
          <a:solidFill>
            <a:srgbClr val="003663"/>
          </a:solidFill>
          <a:latin typeface="+mj-lt"/>
          <a:ea typeface="+mj-ea"/>
          <a:cs typeface="+mj-cs"/>
        </a:defRPr>
      </a:lvl1pPr>
      <a:lvl2pPr algn="l" rtl="0" eaLnBrk="0" fontAlgn="base" hangingPunct="0">
        <a:lnSpc>
          <a:spcPct val="85000"/>
        </a:lnSpc>
        <a:spcBef>
          <a:spcPct val="0"/>
        </a:spcBef>
        <a:spcAft>
          <a:spcPct val="0"/>
        </a:spcAft>
        <a:defRPr sz="2800" b="1" i="1">
          <a:solidFill>
            <a:srgbClr val="003663"/>
          </a:solidFill>
          <a:latin typeface="Arial" charset="0"/>
        </a:defRPr>
      </a:lvl2pPr>
      <a:lvl3pPr algn="l" rtl="0" eaLnBrk="0" fontAlgn="base" hangingPunct="0">
        <a:lnSpc>
          <a:spcPct val="85000"/>
        </a:lnSpc>
        <a:spcBef>
          <a:spcPct val="0"/>
        </a:spcBef>
        <a:spcAft>
          <a:spcPct val="0"/>
        </a:spcAft>
        <a:defRPr sz="2800" b="1" i="1">
          <a:solidFill>
            <a:srgbClr val="003663"/>
          </a:solidFill>
          <a:latin typeface="Arial" charset="0"/>
        </a:defRPr>
      </a:lvl3pPr>
      <a:lvl4pPr algn="l" rtl="0" eaLnBrk="0" fontAlgn="base" hangingPunct="0">
        <a:lnSpc>
          <a:spcPct val="85000"/>
        </a:lnSpc>
        <a:spcBef>
          <a:spcPct val="0"/>
        </a:spcBef>
        <a:spcAft>
          <a:spcPct val="0"/>
        </a:spcAft>
        <a:defRPr sz="2800" b="1" i="1">
          <a:solidFill>
            <a:srgbClr val="003663"/>
          </a:solidFill>
          <a:latin typeface="Arial" charset="0"/>
        </a:defRPr>
      </a:lvl4pPr>
      <a:lvl5pPr algn="l" rtl="0" eaLnBrk="0" fontAlgn="base" hangingPunct="0">
        <a:lnSpc>
          <a:spcPct val="85000"/>
        </a:lnSpc>
        <a:spcBef>
          <a:spcPct val="0"/>
        </a:spcBef>
        <a:spcAft>
          <a:spcPct val="0"/>
        </a:spcAft>
        <a:defRPr sz="2800" b="1" i="1">
          <a:solidFill>
            <a:srgbClr val="003663"/>
          </a:solidFill>
          <a:latin typeface="Arial" charset="0"/>
        </a:defRPr>
      </a:lvl5pPr>
      <a:lvl6pPr marL="457200" algn="l" rtl="0" eaLnBrk="0" fontAlgn="base" hangingPunct="0">
        <a:lnSpc>
          <a:spcPct val="85000"/>
        </a:lnSpc>
        <a:spcBef>
          <a:spcPct val="0"/>
        </a:spcBef>
        <a:spcAft>
          <a:spcPct val="0"/>
        </a:spcAft>
        <a:defRPr sz="2800" b="1" i="1">
          <a:solidFill>
            <a:srgbClr val="003663"/>
          </a:solidFill>
          <a:latin typeface="Arial" charset="0"/>
        </a:defRPr>
      </a:lvl6pPr>
      <a:lvl7pPr marL="914400" algn="l" rtl="0" eaLnBrk="0" fontAlgn="base" hangingPunct="0">
        <a:lnSpc>
          <a:spcPct val="85000"/>
        </a:lnSpc>
        <a:spcBef>
          <a:spcPct val="0"/>
        </a:spcBef>
        <a:spcAft>
          <a:spcPct val="0"/>
        </a:spcAft>
        <a:defRPr sz="2800" b="1" i="1">
          <a:solidFill>
            <a:srgbClr val="003663"/>
          </a:solidFill>
          <a:latin typeface="Arial" charset="0"/>
        </a:defRPr>
      </a:lvl7pPr>
      <a:lvl8pPr marL="1371600" algn="l" rtl="0" eaLnBrk="0" fontAlgn="base" hangingPunct="0">
        <a:lnSpc>
          <a:spcPct val="85000"/>
        </a:lnSpc>
        <a:spcBef>
          <a:spcPct val="0"/>
        </a:spcBef>
        <a:spcAft>
          <a:spcPct val="0"/>
        </a:spcAft>
        <a:defRPr sz="2800" b="1" i="1">
          <a:solidFill>
            <a:srgbClr val="003663"/>
          </a:solidFill>
          <a:latin typeface="Arial" charset="0"/>
        </a:defRPr>
      </a:lvl8pPr>
      <a:lvl9pPr marL="1828800" algn="l" rtl="0" eaLnBrk="0" fontAlgn="base" hangingPunct="0">
        <a:lnSpc>
          <a:spcPct val="85000"/>
        </a:lnSpc>
        <a:spcBef>
          <a:spcPct val="0"/>
        </a:spcBef>
        <a:spcAft>
          <a:spcPct val="0"/>
        </a:spcAft>
        <a:defRPr sz="2800" b="1" i="1">
          <a:solidFill>
            <a:srgbClr val="003663"/>
          </a:solidFill>
          <a:latin typeface="Arial" charset="0"/>
        </a:defRPr>
      </a:lvl9pPr>
    </p:titleStyle>
    <p:bodyStyle>
      <a:lvl1pPr marL="230188" indent="-230188" algn="l" rtl="0" eaLnBrk="0" fontAlgn="base" hangingPunct="0">
        <a:lnSpc>
          <a:spcPct val="85000"/>
        </a:lnSpc>
        <a:spcBef>
          <a:spcPct val="40000"/>
        </a:spcBef>
        <a:spcAft>
          <a:spcPct val="0"/>
        </a:spcAft>
        <a:buClr>
          <a:srgbClr val="FF6600"/>
        </a:buClr>
        <a:buChar char="•"/>
        <a:defRPr sz="2000">
          <a:solidFill>
            <a:schemeClr val="tx1"/>
          </a:solidFill>
          <a:latin typeface="+mn-lt"/>
          <a:ea typeface="+mn-ea"/>
          <a:cs typeface="+mn-cs"/>
        </a:defRPr>
      </a:lvl1pPr>
      <a:lvl2pPr marL="684213" indent="-227013"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defRPr>
      </a:lvl2pPr>
      <a:lvl3pPr marL="11430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3pPr>
      <a:lvl4pPr marL="1600200" indent="-228600"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defRPr>
      </a:lvl4pPr>
      <a:lvl5pPr marL="20574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5pPr>
      <a:lvl6pPr marL="25146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6pPr>
      <a:lvl7pPr marL="29718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7pPr>
      <a:lvl8pPr marL="34290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8pPr>
      <a:lvl9pPr marL="38862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emf"/><Relationship Id="rId3" Type="http://schemas.openxmlformats.org/officeDocument/2006/relationships/image" Target="../media/image7.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gif"/><Relationship Id="rId3" Type="http://schemas.openxmlformats.org/officeDocument/2006/relationships/image" Target="../media/image9.gif"/></Relationships>
</file>

<file path=ppt/slides/_rels/slide13.xml.rels><?xml version="1.0" encoding="UTF-8" standalone="yes"?>
<Relationships xmlns="http://schemas.openxmlformats.org/package/2006/relationships"><Relationship Id="rId3" Type="http://schemas.openxmlformats.org/officeDocument/2006/relationships/image" Target="../media/image11.emf"/><Relationship Id="rId4" Type="http://schemas.openxmlformats.org/officeDocument/2006/relationships/image" Target="../media/image12.emf"/><Relationship Id="rId5" Type="http://schemas.openxmlformats.org/officeDocument/2006/relationships/image" Target="../media/image13.emf"/><Relationship Id="rId6" Type="http://schemas.openxmlformats.org/officeDocument/2006/relationships/image" Target="../media/image14.emf"/><Relationship Id="rId7" Type="http://schemas.openxmlformats.org/officeDocument/2006/relationships/image" Target="../media/image15.emf"/><Relationship Id="rId1" Type="http://schemas.openxmlformats.org/officeDocument/2006/relationships/slideLayout" Target="../slideLayouts/slideLayout2.xml"/><Relationship Id="rId2" Type="http://schemas.openxmlformats.org/officeDocument/2006/relationships/image" Target="../media/image10.emf"/></Relationships>
</file>

<file path=ppt/slides/_rels/slide14.xml.rels><?xml version="1.0" encoding="UTF-8" standalone="yes"?>
<Relationships xmlns="http://schemas.openxmlformats.org/package/2006/relationships"><Relationship Id="rId3" Type="http://schemas.openxmlformats.org/officeDocument/2006/relationships/chart" Target="../charts/chart2.xml"/><Relationship Id="rId4" Type="http://schemas.openxmlformats.org/officeDocument/2006/relationships/chart" Target="../charts/chart3.xml"/><Relationship Id="rId5" Type="http://schemas.openxmlformats.org/officeDocument/2006/relationships/chart" Target="../charts/chart4.xml"/><Relationship Id="rId6" Type="http://schemas.openxmlformats.org/officeDocument/2006/relationships/chart" Target="../charts/chart5.xml"/><Relationship Id="rId1" Type="http://schemas.openxmlformats.org/officeDocument/2006/relationships/slideLayout" Target="../slideLayouts/slideLayout2.xml"/><Relationship Id="rId2" Type="http://schemas.openxmlformats.org/officeDocument/2006/relationships/chart" Target="../charts/char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 Id="rId3" Type="http://schemas.openxmlformats.org/officeDocument/2006/relationships/image" Target="../media/image17.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2.xml"/><Relationship Id="rId4" Type="http://schemas.openxmlformats.org/officeDocument/2006/relationships/diagramQuickStyle" Target="../diagrams/quickStyle2.xml"/><Relationship Id="rId5" Type="http://schemas.openxmlformats.org/officeDocument/2006/relationships/diagramColors" Target="../diagrams/colors2.xml"/><Relationship Id="rId6" Type="http://schemas.microsoft.com/office/2007/relationships/diagramDrawing" Target="../diagrams/drawing2.xml"/><Relationship Id="rId7" Type="http://schemas.openxmlformats.org/officeDocument/2006/relationships/diagramData" Target="../diagrams/data3.xml"/><Relationship Id="rId8" Type="http://schemas.openxmlformats.org/officeDocument/2006/relationships/diagramLayout" Target="../diagrams/layout3.xml"/><Relationship Id="rId9" Type="http://schemas.openxmlformats.org/officeDocument/2006/relationships/diagramQuickStyle" Target="../diagrams/quickStyle3.xml"/><Relationship Id="rId10" Type="http://schemas.openxmlformats.org/officeDocument/2006/relationships/diagramColors" Target="../diagrams/colors3.xml"/><Relationship Id="rId11" Type="http://schemas.microsoft.com/office/2007/relationships/diagramDrawing" Target="../diagrams/drawing3.xml"/><Relationship Id="rId1" Type="http://schemas.openxmlformats.org/officeDocument/2006/relationships/slideLayout" Target="../slideLayouts/slideLayout2.xml"/><Relationship Id="rId2" Type="http://schemas.openxmlformats.org/officeDocument/2006/relationships/diagramData" Target="../diagrams/data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png"/></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4" Type="http://schemas.openxmlformats.org/officeDocument/2006/relationships/image" Target="../media/image21.png"/><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em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4.emf"/><Relationship Id="rId3" Type="http://schemas.openxmlformats.org/officeDocument/2006/relationships/image" Target="../media/image25.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6.jpeg"/><Relationship Id="rId3" Type="http://schemas.openxmlformats.org/officeDocument/2006/relationships/image" Target="../media/image27.jpe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9.emf"/><Relationship Id="rId4" Type="http://schemas.openxmlformats.org/officeDocument/2006/relationships/image" Target="../media/image30.emf"/><Relationship Id="rId1" Type="http://schemas.openxmlformats.org/officeDocument/2006/relationships/slideLayout" Target="../slideLayouts/slideLayout2.xml"/><Relationship Id="rId2" Type="http://schemas.openxmlformats.org/officeDocument/2006/relationships/image" Target="../media/image28.emf"/></Relationships>
</file>

<file path=ppt/slides/_rels/slide33.xml.rels><?xml version="1.0" encoding="UTF-8" standalone="yes"?>
<Relationships xmlns="http://schemas.openxmlformats.org/package/2006/relationships"><Relationship Id="rId3" Type="http://schemas.openxmlformats.org/officeDocument/2006/relationships/image" Target="../media/image31.emf"/><Relationship Id="rId4" Type="http://schemas.openxmlformats.org/officeDocument/2006/relationships/image" Target="../media/image32.emf"/><Relationship Id="rId5" Type="http://schemas.openxmlformats.org/officeDocument/2006/relationships/image" Target="../media/image33.emf"/><Relationship Id="rId6" Type="http://schemas.openxmlformats.org/officeDocument/2006/relationships/image" Target="../media/image34.png"/><Relationship Id="rId1" Type="http://schemas.openxmlformats.org/officeDocument/2006/relationships/slideLayout" Target="../slideLayouts/slideLayout2.xml"/><Relationship Id="rId2" Type="http://schemas.openxmlformats.org/officeDocument/2006/relationships/image" Target="../media/image30.em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5.emf"/></Relationships>
</file>

<file path=ppt/slides/_rels/slide36.xml.rels><?xml version="1.0" encoding="UTF-8" standalone="yes"?>
<Relationships xmlns="http://schemas.openxmlformats.org/package/2006/relationships"><Relationship Id="rId3" Type="http://schemas.openxmlformats.org/officeDocument/2006/relationships/image" Target="../media/image37.png"/><Relationship Id="rId4" Type="http://schemas.openxmlformats.org/officeDocument/2006/relationships/image" Target="../media/image38.png"/><Relationship Id="rId1" Type="http://schemas.openxmlformats.org/officeDocument/2006/relationships/slideLayout" Target="../slideLayouts/slideLayout2.xml"/><Relationship Id="rId2" Type="http://schemas.openxmlformats.org/officeDocument/2006/relationships/image" Target="../media/image36.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mailto:cristian.rabiti@inl.gov" TargetMode="External"/><Relationship Id="rId3" Type="http://schemas.openxmlformats.org/officeDocument/2006/relationships/hyperlink" Target="mailto:beth.jagger@inl.gov"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5.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 Id="rId1" Type="http://schemas.openxmlformats.org/officeDocument/2006/relationships/slideLayout" Target="../slideLayouts/slideLayout2.xml"/><Relationship Id="rId2" Type="http://schemas.openxmlformats.org/officeDocument/2006/relationships/diagramData" Target="../diagrams/data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emf"/><Relationship Id="rId4" Type="http://schemas.openxmlformats.org/officeDocument/2006/relationships/oleObject" Target="../embeddings/oleObject1.bin"/><Relationship Id="rId5" Type="http://schemas.openxmlformats.org/officeDocument/2006/relationships/package" Target="../embeddings/Microsoft_Word_Document1.docx"/><Relationship Id="rId6" Type="http://schemas.openxmlformats.org/officeDocument/2006/relationships/image" Target="../media/image4.emf"/><Relationship Id="rId1" Type="http://schemas.openxmlformats.org/officeDocument/2006/relationships/vmlDrawing" Target="../drawings/vmlDrawing1.vml"/><Relationship Id="rId2"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2" name="Rectangle 4"/>
          <p:cNvSpPr>
            <a:spLocks noGrp="1" noChangeArrowheads="1"/>
          </p:cNvSpPr>
          <p:nvPr>
            <p:ph type="ctrTitle"/>
          </p:nvPr>
        </p:nvSpPr>
        <p:spPr>
          <a:xfrm>
            <a:off x="2892425" y="1717001"/>
            <a:ext cx="5797550" cy="430887"/>
          </a:xfrm>
        </p:spPr>
        <p:txBody>
          <a:bodyPr/>
          <a:lstStyle/>
          <a:p>
            <a:r>
              <a:rPr lang="en-US" b="0" dirty="0" smtClean="0"/>
              <a:t>Overview</a:t>
            </a:r>
            <a:endParaRPr lang="en-US" b="0" dirty="0"/>
          </a:p>
        </p:txBody>
      </p:sp>
      <p:sp>
        <p:nvSpPr>
          <p:cNvPr id="68613" name="Rectangle 5"/>
          <p:cNvSpPr>
            <a:spLocks noGrp="1" noChangeArrowheads="1"/>
          </p:cNvSpPr>
          <p:nvPr>
            <p:ph type="subTitle" idx="1"/>
          </p:nvPr>
        </p:nvSpPr>
        <p:spPr>
          <a:xfrm>
            <a:off x="2914650" y="2514600"/>
            <a:ext cx="5775325" cy="612775"/>
          </a:xfrm>
        </p:spPr>
        <p:txBody>
          <a:bodyPr/>
          <a:lstStyle/>
          <a:p>
            <a:r>
              <a:rPr lang="en-US" b="0" smtClean="0"/>
              <a:t>RAVEN workshop</a:t>
            </a:r>
            <a:endParaRPr lang="en-US" b="0" dirty="0"/>
          </a:p>
        </p:txBody>
      </p:sp>
      <p:sp>
        <p:nvSpPr>
          <p:cNvPr id="68614" name="Text Box 6"/>
          <p:cNvSpPr txBox="1">
            <a:spLocks noChangeArrowheads="1"/>
          </p:cNvSpPr>
          <p:nvPr/>
        </p:nvSpPr>
        <p:spPr bwMode="auto">
          <a:xfrm>
            <a:off x="2914650" y="6244389"/>
            <a:ext cx="5775325" cy="215444"/>
          </a:xfrm>
          <a:prstGeom prst="rect">
            <a:avLst/>
          </a:prstGeom>
          <a:noFill/>
          <a:ln w="9525">
            <a:noFill/>
            <a:miter lim="800000"/>
            <a:headEnd/>
            <a:tailEnd/>
          </a:ln>
          <a:effectLst/>
        </p:spPr>
        <p:txBody>
          <a:bodyPr lIns="0" tIns="0" rIns="0" bIns="0">
            <a:spAutoFit/>
          </a:bodyPr>
          <a:lstStyle/>
          <a:p>
            <a:pPr algn="ctr">
              <a:lnSpc>
                <a:spcPct val="85000"/>
              </a:lnSpc>
              <a:spcBef>
                <a:spcPct val="40000"/>
              </a:spcBef>
            </a:pPr>
            <a:r>
              <a:rPr lang="en-US" sz="1600" dirty="0">
                <a:latin typeface="Arial" charset="0"/>
              </a:rPr>
              <a:t> </a:t>
            </a:r>
            <a:r>
              <a:rPr lang="en-US" sz="1600" dirty="0" smtClean="0">
                <a:latin typeface="Arial" charset="0"/>
              </a:rPr>
              <a:t>PSA 2015 - April </a:t>
            </a:r>
            <a:r>
              <a:rPr lang="en-US" sz="1600" dirty="0">
                <a:latin typeface="Arial" charset="0"/>
              </a:rPr>
              <a:t>26</a:t>
            </a:r>
            <a:r>
              <a:rPr lang="en-US" sz="1600" baseline="30000" dirty="0">
                <a:latin typeface="Arial" charset="0"/>
              </a:rPr>
              <a:t>th</a:t>
            </a:r>
            <a:r>
              <a:rPr lang="en-US" sz="1600" dirty="0">
                <a:latin typeface="Arial" charset="0"/>
              </a:rPr>
              <a:t> </a:t>
            </a:r>
            <a:r>
              <a:rPr lang="en-US" sz="1600" dirty="0" smtClean="0">
                <a:latin typeface="Arial" charset="0"/>
              </a:rPr>
              <a:t>2015, Sun Valley (ID)</a:t>
            </a:r>
            <a:endParaRPr lang="en-US" sz="1600" dirty="0">
              <a:latin typeface="Arial" charset="0"/>
            </a:endParaRPr>
          </a:p>
        </p:txBody>
      </p:sp>
      <p:sp>
        <p:nvSpPr>
          <p:cNvPr id="68615" name="Text Box 7"/>
          <p:cNvSpPr txBox="1">
            <a:spLocks noChangeArrowheads="1"/>
          </p:cNvSpPr>
          <p:nvPr/>
        </p:nvSpPr>
        <p:spPr bwMode="auto">
          <a:xfrm>
            <a:off x="2914650" y="3436938"/>
            <a:ext cx="5775325" cy="424732"/>
          </a:xfrm>
          <a:prstGeom prst="rect">
            <a:avLst/>
          </a:prstGeom>
          <a:noFill/>
          <a:ln w="9525">
            <a:noFill/>
            <a:miter lim="800000"/>
            <a:headEnd/>
            <a:tailEnd/>
          </a:ln>
          <a:effectLst/>
        </p:spPr>
        <p:txBody>
          <a:bodyPr lIns="0" tIns="0" rIns="0" bIns="0">
            <a:spAutoFit/>
          </a:bodyPr>
          <a:lstStyle/>
          <a:p>
            <a:pPr>
              <a:lnSpc>
                <a:spcPct val="85000"/>
              </a:lnSpc>
              <a:spcBef>
                <a:spcPct val="40000"/>
              </a:spcBef>
            </a:pPr>
            <a:r>
              <a:rPr lang="en-US" sz="1600" dirty="0" smtClean="0">
                <a:latin typeface="Arial" charset="0"/>
              </a:rPr>
              <a:t>C. Rabiti, A. </a:t>
            </a:r>
            <a:r>
              <a:rPr lang="en-US" sz="1600" dirty="0" err="1" smtClean="0">
                <a:latin typeface="Arial" charset="0"/>
              </a:rPr>
              <a:t>Alfonsi</a:t>
            </a:r>
            <a:r>
              <a:rPr lang="en-US" sz="1600" dirty="0" smtClean="0">
                <a:latin typeface="Arial" charset="0"/>
              </a:rPr>
              <a:t>, S. </a:t>
            </a:r>
            <a:r>
              <a:rPr lang="en-US" sz="1600" dirty="0" err="1" smtClean="0">
                <a:latin typeface="Arial" charset="0"/>
              </a:rPr>
              <a:t>Sen</a:t>
            </a:r>
            <a:r>
              <a:rPr lang="en-US" sz="1600" dirty="0" smtClean="0">
                <a:latin typeface="Arial" charset="0"/>
              </a:rPr>
              <a:t>, D. </a:t>
            </a:r>
            <a:r>
              <a:rPr lang="en-US" sz="1600" dirty="0" err="1" smtClean="0">
                <a:latin typeface="Arial" charset="0"/>
              </a:rPr>
              <a:t>Maljovec</a:t>
            </a:r>
            <a:r>
              <a:rPr lang="en-US" sz="1600" dirty="0" smtClean="0">
                <a:latin typeface="Arial" charset="0"/>
              </a:rPr>
              <a:t>, P. Talbot, R. Kinoshita, D. </a:t>
            </a:r>
            <a:r>
              <a:rPr lang="en-US" sz="1600" dirty="0" err="1" smtClean="0">
                <a:latin typeface="Arial" charset="0"/>
              </a:rPr>
              <a:t>Mandelli</a:t>
            </a:r>
            <a:r>
              <a:rPr lang="en-US" sz="1600" dirty="0" smtClean="0">
                <a:latin typeface="Arial" charset="0"/>
              </a:rPr>
              <a:t>, J. </a:t>
            </a:r>
            <a:r>
              <a:rPr lang="en-US" sz="1600" dirty="0" err="1" smtClean="0">
                <a:latin typeface="Arial" charset="0"/>
              </a:rPr>
              <a:t>Cogliati</a:t>
            </a:r>
            <a:endParaRPr lang="en-US" sz="1600" dirty="0">
              <a:latin typeface="Arial" charset="0"/>
            </a:endParaRPr>
          </a:p>
        </p:txBody>
      </p:sp>
      <p:pic>
        <p:nvPicPr>
          <p:cNvPr id="6" name="Picture 6" descr="raven.gif"/>
          <p:cNvPicPr>
            <a:picLocks noChangeAspect="1"/>
          </p:cNvPicPr>
          <p:nvPr/>
        </p:nvPicPr>
        <p:blipFill>
          <a:blip r:embed="rId2">
            <a:alphaModFix amt="32000"/>
          </a:blip>
          <a:srcRect/>
          <a:stretch>
            <a:fillRect/>
          </a:stretch>
        </p:blipFill>
        <p:spPr bwMode="auto">
          <a:xfrm>
            <a:off x="4098571" y="3875434"/>
            <a:ext cx="2936052" cy="2202039"/>
          </a:xfrm>
          <a:prstGeom prst="rect">
            <a:avLst/>
          </a:prstGeom>
          <a:noFill/>
          <a:ln w="9525">
            <a:noFill/>
            <a:miter lim="800000"/>
            <a:headEnd/>
            <a:tailEnd/>
          </a:ln>
        </p:spPr>
      </p:pic>
    </p:spTree>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613" y="1004888"/>
            <a:ext cx="8231187" cy="377026"/>
          </a:xfrm>
        </p:spPr>
        <p:txBody>
          <a:bodyPr/>
          <a:lstStyle/>
          <a:p>
            <a:r>
              <a:rPr lang="en-US" dirty="0" smtClean="0"/>
              <a:t>Probability Distribution Functions (ND)</a:t>
            </a:r>
            <a:endParaRPr lang="en-US" dirty="0"/>
          </a:p>
        </p:txBody>
      </p:sp>
      <p:sp>
        <p:nvSpPr>
          <p:cNvPr id="3" name="Content Placeholder 2"/>
          <p:cNvSpPr>
            <a:spLocks noGrp="1"/>
          </p:cNvSpPr>
          <p:nvPr>
            <p:ph idx="1"/>
          </p:nvPr>
        </p:nvSpPr>
        <p:spPr>
          <a:xfrm>
            <a:off x="455613" y="1598613"/>
            <a:ext cx="4429002" cy="4524375"/>
          </a:xfrm>
        </p:spPr>
        <p:txBody>
          <a:bodyPr/>
          <a:lstStyle/>
          <a:p>
            <a:r>
              <a:rPr lang="en-US" dirty="0" smtClean="0"/>
              <a:t>Multivariate distributions appear in many practical problems</a:t>
            </a:r>
          </a:p>
          <a:p>
            <a:r>
              <a:rPr lang="en-US" dirty="0" smtClean="0"/>
              <a:t>They are challenging from two points of view:</a:t>
            </a:r>
          </a:p>
          <a:p>
            <a:pPr lvl="1"/>
            <a:r>
              <a:rPr lang="en-US" dirty="0" smtClean="0"/>
              <a:t>Construction and evaluation</a:t>
            </a:r>
          </a:p>
          <a:p>
            <a:pPr lvl="1"/>
            <a:r>
              <a:rPr lang="en-US" dirty="0" smtClean="0"/>
              <a:t>Sampling (they are not invertible)</a:t>
            </a:r>
          </a:p>
          <a:p>
            <a:r>
              <a:rPr lang="en-US" dirty="0" smtClean="0"/>
              <a:t>RAVEN manages</a:t>
            </a:r>
          </a:p>
          <a:p>
            <a:pPr lvl="1"/>
            <a:r>
              <a:rPr lang="en-US" dirty="0" smtClean="0"/>
              <a:t>Multivariate normal:</a:t>
            </a:r>
          </a:p>
          <a:p>
            <a:pPr marL="457200" lvl="1" indent="0">
              <a:buNone/>
            </a:pPr>
            <a:endParaRPr lang="en-US" dirty="0" smtClean="0"/>
          </a:p>
          <a:p>
            <a:pPr marL="457200" lvl="1" indent="0">
              <a:buNone/>
            </a:pPr>
            <a:endParaRPr lang="en-US" dirty="0"/>
          </a:p>
          <a:p>
            <a:pPr marL="457200" lvl="1" indent="0">
              <a:buNone/>
            </a:pPr>
            <a:endParaRPr lang="en-US" dirty="0" smtClean="0"/>
          </a:p>
          <a:p>
            <a:pPr marL="457200" lvl="1" indent="0">
              <a:buNone/>
            </a:pPr>
            <a:endParaRPr lang="en-US" dirty="0"/>
          </a:p>
          <a:p>
            <a:pPr lvl="1"/>
            <a:r>
              <a:rPr lang="en-US" dirty="0" smtClean="0"/>
              <a:t>Custom, user-provided distributions (supplied as a file of evaluated points)</a:t>
            </a:r>
            <a:endParaRPr lang="en-US" dirty="0"/>
          </a:p>
        </p:txBody>
      </p:sp>
      <p:pic>
        <p:nvPicPr>
          <p:cNvPr id="5" name="Picture 4"/>
          <p:cNvPicPr>
            <a:picLocks noChangeAspect="1"/>
          </p:cNvPicPr>
          <p:nvPr/>
        </p:nvPicPr>
        <p:blipFill>
          <a:blip r:embed="rId2"/>
          <a:stretch>
            <a:fillRect/>
          </a:stretch>
        </p:blipFill>
        <p:spPr>
          <a:xfrm>
            <a:off x="150317" y="4278921"/>
            <a:ext cx="4811546" cy="813062"/>
          </a:xfrm>
          <a:prstGeom prst="rect">
            <a:avLst/>
          </a:prstGeom>
        </p:spPr>
      </p:pic>
      <p:pic>
        <p:nvPicPr>
          <p:cNvPr id="6" name="Picture 5"/>
          <p:cNvPicPr/>
          <p:nvPr/>
        </p:nvPicPr>
        <p:blipFill rotWithShape="1">
          <a:blip r:embed="rId3">
            <a:extLst>
              <a:ext uri="{28A0092B-C50C-407E-A947-70E740481C1C}">
                <a14:useLocalDpi xmlns:a14="http://schemas.microsoft.com/office/drawing/2010/main" val="0"/>
              </a:ext>
            </a:extLst>
          </a:blip>
          <a:srcRect t="10497"/>
          <a:stretch/>
        </p:blipFill>
        <p:spPr bwMode="auto">
          <a:xfrm>
            <a:off x="4704072" y="3419232"/>
            <a:ext cx="4439927" cy="3165230"/>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271120660"/>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613" y="1004888"/>
            <a:ext cx="8231187" cy="377026"/>
          </a:xfrm>
        </p:spPr>
        <p:txBody>
          <a:bodyPr/>
          <a:lstStyle/>
          <a:p>
            <a:r>
              <a:rPr lang="en-US" dirty="0" smtClean="0"/>
              <a:t>Samplers (non-Adaptive)</a:t>
            </a:r>
            <a:endParaRPr lang="en-US" dirty="0"/>
          </a:p>
        </p:txBody>
      </p:sp>
      <p:sp>
        <p:nvSpPr>
          <p:cNvPr id="3" name="Content Placeholder 2"/>
          <p:cNvSpPr>
            <a:spLocks noGrp="1"/>
          </p:cNvSpPr>
          <p:nvPr>
            <p:ph idx="1"/>
          </p:nvPr>
        </p:nvSpPr>
        <p:spPr/>
        <p:txBody>
          <a:bodyPr/>
          <a:lstStyle/>
          <a:p>
            <a:r>
              <a:rPr lang="en-US" dirty="0" smtClean="0"/>
              <a:t>Choose how to sample the input (parametric) space:</a:t>
            </a:r>
          </a:p>
          <a:p>
            <a:pPr lvl="1"/>
            <a:r>
              <a:rPr lang="en-US" dirty="0" smtClean="0"/>
              <a:t>Impacts how effectively the input space is explored</a:t>
            </a:r>
          </a:p>
          <a:p>
            <a:pPr lvl="1"/>
            <a:r>
              <a:rPr lang="en-US" dirty="0" smtClean="0"/>
              <a:t>Determines the probability associated with each realization of the output</a:t>
            </a:r>
          </a:p>
          <a:p>
            <a:r>
              <a:rPr lang="en-US" dirty="0" smtClean="0"/>
              <a:t>RAVEN supports many non-adaptive samplers</a:t>
            </a:r>
          </a:p>
          <a:p>
            <a:pPr lvl="1"/>
            <a:r>
              <a:rPr lang="en-US" dirty="0" smtClean="0"/>
              <a:t>Monte Carlo</a:t>
            </a:r>
          </a:p>
          <a:p>
            <a:pPr lvl="1"/>
            <a:r>
              <a:rPr lang="en-US" dirty="0" smtClean="0"/>
              <a:t>Grid</a:t>
            </a:r>
          </a:p>
          <a:p>
            <a:pPr lvl="2"/>
            <a:r>
              <a:rPr lang="en-US" dirty="0" smtClean="0"/>
              <a:t>Equal-spaced in probability</a:t>
            </a:r>
          </a:p>
          <a:p>
            <a:pPr lvl="2"/>
            <a:r>
              <a:rPr lang="en-US" dirty="0"/>
              <a:t>Equal-spaced in </a:t>
            </a:r>
            <a:r>
              <a:rPr lang="en-US" dirty="0" smtClean="0"/>
              <a:t>value</a:t>
            </a:r>
          </a:p>
          <a:p>
            <a:pPr lvl="2"/>
            <a:r>
              <a:rPr lang="en-US" dirty="0" smtClean="0"/>
              <a:t>Mixed</a:t>
            </a:r>
          </a:p>
          <a:p>
            <a:pPr lvl="2"/>
            <a:r>
              <a:rPr lang="en-US" dirty="0" smtClean="0"/>
              <a:t>Custom</a:t>
            </a:r>
          </a:p>
          <a:p>
            <a:pPr lvl="1"/>
            <a:r>
              <a:rPr lang="en-US" dirty="0" smtClean="0"/>
              <a:t>Stratified (LHS type)</a:t>
            </a:r>
          </a:p>
          <a:p>
            <a:pPr lvl="2"/>
            <a:r>
              <a:rPr lang="en-US" dirty="0"/>
              <a:t>Equal-spaced in probability</a:t>
            </a:r>
          </a:p>
          <a:p>
            <a:pPr lvl="2"/>
            <a:r>
              <a:rPr lang="en-US" dirty="0"/>
              <a:t>Equal-spaced in value</a:t>
            </a:r>
          </a:p>
          <a:p>
            <a:pPr lvl="2"/>
            <a:r>
              <a:rPr lang="en-US" dirty="0"/>
              <a:t>Mixed</a:t>
            </a:r>
          </a:p>
          <a:p>
            <a:pPr lvl="2"/>
            <a:r>
              <a:rPr lang="en-US" dirty="0" smtClean="0"/>
              <a:t>Custom</a:t>
            </a:r>
            <a:endParaRPr lang="en-US" dirty="0"/>
          </a:p>
          <a:p>
            <a:pPr lvl="2"/>
            <a:endParaRPr lang="en-US" dirty="0"/>
          </a:p>
        </p:txBody>
      </p:sp>
    </p:spTree>
    <p:extLst>
      <p:ext uri="{BB962C8B-B14F-4D97-AF65-F5344CB8AC3E}">
        <p14:creationId xmlns:p14="http://schemas.microsoft.com/office/powerpoint/2010/main" val="2457908418"/>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613" y="1004888"/>
            <a:ext cx="8231187" cy="377026"/>
          </a:xfrm>
        </p:spPr>
        <p:txBody>
          <a:bodyPr/>
          <a:lstStyle/>
          <a:p>
            <a:r>
              <a:rPr lang="en-US" dirty="0"/>
              <a:t>Samplers (</a:t>
            </a:r>
            <a:r>
              <a:rPr lang="en-US" dirty="0" smtClean="0"/>
              <a:t>non-Adaptive) Cont.</a:t>
            </a:r>
            <a:endParaRPr lang="en-US" dirty="0"/>
          </a:p>
        </p:txBody>
      </p:sp>
      <p:sp>
        <p:nvSpPr>
          <p:cNvPr id="11" name="Content Placeholder 2"/>
          <p:cNvSpPr>
            <a:spLocks noGrp="1"/>
          </p:cNvSpPr>
          <p:nvPr>
            <p:ph idx="1"/>
          </p:nvPr>
        </p:nvSpPr>
        <p:spPr>
          <a:xfrm>
            <a:off x="461478" y="1606293"/>
            <a:ext cx="7977511" cy="2551267"/>
          </a:xfrm>
        </p:spPr>
        <p:txBody>
          <a:bodyPr/>
          <a:lstStyle/>
          <a:p>
            <a:r>
              <a:rPr lang="en-US" dirty="0" smtClean="0"/>
              <a:t>Factorial Designs:</a:t>
            </a:r>
          </a:p>
          <a:p>
            <a:pPr lvl="1"/>
            <a:r>
              <a:rPr lang="en-US" dirty="0" smtClean="0"/>
              <a:t>General </a:t>
            </a:r>
            <a:r>
              <a:rPr lang="en-US" dirty="0"/>
              <a:t>Full Factorial </a:t>
            </a:r>
            <a:r>
              <a:rPr lang="en-US" dirty="0" smtClean="0"/>
              <a:t>(grid)</a:t>
            </a:r>
          </a:p>
          <a:p>
            <a:pPr lvl="1"/>
            <a:r>
              <a:rPr lang="en-US" dirty="0"/>
              <a:t>2-Level Fractional-</a:t>
            </a:r>
            <a:r>
              <a:rPr lang="en-US" dirty="0" smtClean="0"/>
              <a:t>Factorial</a:t>
            </a:r>
          </a:p>
          <a:p>
            <a:pPr lvl="1"/>
            <a:r>
              <a:rPr lang="en-US" dirty="0" err="1"/>
              <a:t>Plackett-</a:t>
            </a:r>
            <a:r>
              <a:rPr lang="en-US" dirty="0" err="1" smtClean="0"/>
              <a:t>Burman</a:t>
            </a:r>
            <a:endParaRPr lang="en-US" dirty="0" smtClean="0"/>
          </a:p>
          <a:p>
            <a:r>
              <a:rPr lang="en-US" dirty="0" smtClean="0"/>
              <a:t>Response Surface Designs:</a:t>
            </a:r>
          </a:p>
          <a:p>
            <a:pPr lvl="1"/>
            <a:r>
              <a:rPr lang="en-US" dirty="0"/>
              <a:t>Box-</a:t>
            </a:r>
            <a:r>
              <a:rPr lang="en-US" dirty="0" err="1" smtClean="0"/>
              <a:t>Behnken</a:t>
            </a:r>
            <a:endParaRPr lang="en-US" dirty="0" smtClean="0"/>
          </a:p>
          <a:p>
            <a:pPr lvl="1"/>
            <a:r>
              <a:rPr lang="en-US" dirty="0"/>
              <a:t>Central </a:t>
            </a:r>
            <a:r>
              <a:rPr lang="en-US" dirty="0" smtClean="0"/>
              <a:t>Composite</a:t>
            </a:r>
          </a:p>
          <a:p>
            <a:pPr lvl="1"/>
            <a:endParaRPr lang="en-US" dirty="0" smtClean="0"/>
          </a:p>
          <a:p>
            <a:endParaRPr lang="en-US" dirty="0" smtClean="0"/>
          </a:p>
          <a:p>
            <a:endParaRPr lang="en-US" dirty="0"/>
          </a:p>
        </p:txBody>
      </p:sp>
      <p:sp>
        <p:nvSpPr>
          <p:cNvPr id="12" name="TextBox 12"/>
          <p:cNvSpPr txBox="1">
            <a:spLocks noChangeArrowheads="1"/>
          </p:cNvSpPr>
          <p:nvPr/>
        </p:nvSpPr>
        <p:spPr bwMode="auto">
          <a:xfrm>
            <a:off x="1583610" y="6174135"/>
            <a:ext cx="318135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r>
              <a:rPr lang="en-US" sz="2000" i="1" dirty="0">
                <a:ea typeface="MS PGothic" charset="0"/>
              </a:rPr>
              <a:t>Box-</a:t>
            </a:r>
            <a:r>
              <a:rPr lang="en-US" sz="2000" i="1" dirty="0" err="1" smtClean="0">
                <a:ea typeface="MS PGothic" charset="0"/>
              </a:rPr>
              <a:t>Behnken</a:t>
            </a:r>
            <a:endParaRPr lang="en-US" sz="2000" i="1" dirty="0">
              <a:ea typeface="MS PGothic" charset="0"/>
            </a:endParaRPr>
          </a:p>
        </p:txBody>
      </p:sp>
      <p:sp>
        <p:nvSpPr>
          <p:cNvPr id="13" name="TextBox 13"/>
          <p:cNvSpPr txBox="1">
            <a:spLocks noChangeArrowheads="1"/>
          </p:cNvSpPr>
          <p:nvPr/>
        </p:nvSpPr>
        <p:spPr bwMode="auto">
          <a:xfrm>
            <a:off x="3919508" y="4015066"/>
            <a:ext cx="2970213"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r>
              <a:rPr lang="en-US" sz="2000" i="1" dirty="0">
                <a:ea typeface="MS PGothic" charset="0"/>
              </a:rPr>
              <a:t>Central </a:t>
            </a:r>
            <a:r>
              <a:rPr lang="en-US" sz="2000" i="1" dirty="0" smtClean="0">
                <a:ea typeface="MS PGothic" charset="0"/>
              </a:rPr>
              <a:t>Composite</a:t>
            </a:r>
            <a:endParaRPr lang="en-US" sz="2000" i="1" dirty="0">
              <a:ea typeface="MS PGothic" charset="0"/>
            </a:endParaRPr>
          </a:p>
        </p:txBody>
      </p:sp>
      <p:pic>
        <p:nvPicPr>
          <p:cNvPr id="14" name="Picture 13" descr="bb.gi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98" y="4165378"/>
            <a:ext cx="2421665" cy="2421665"/>
          </a:xfrm>
          <a:prstGeom prst="rect">
            <a:avLst/>
          </a:prstGeom>
        </p:spPr>
      </p:pic>
      <p:pic>
        <p:nvPicPr>
          <p:cNvPr id="15" name="Picture 14" descr="fig5.gi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50292" y="1625864"/>
            <a:ext cx="2663496" cy="3097088"/>
          </a:xfrm>
          <a:prstGeom prst="rect">
            <a:avLst/>
          </a:prstGeom>
        </p:spPr>
      </p:pic>
      <p:sp>
        <p:nvSpPr>
          <p:cNvPr id="16" name="TextBox 13"/>
          <p:cNvSpPr txBox="1">
            <a:spLocks noChangeArrowheads="1"/>
          </p:cNvSpPr>
          <p:nvPr/>
        </p:nvSpPr>
        <p:spPr bwMode="auto">
          <a:xfrm>
            <a:off x="4450234" y="4926811"/>
            <a:ext cx="4589051"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r>
              <a:rPr lang="en-US" sz="2000" i="1" dirty="0" smtClean="0">
                <a:ea typeface="MS PGothic" charset="0"/>
              </a:rPr>
              <a:t>High density sampler focused on full coverage of the input space (highly discontinuous and nonlinear response, low dimensionality)</a:t>
            </a:r>
            <a:endParaRPr lang="en-US" sz="2000" i="1" dirty="0">
              <a:ea typeface="MS PGothic" charset="0"/>
            </a:endParaRPr>
          </a:p>
        </p:txBody>
      </p:sp>
    </p:spTree>
    <p:extLst>
      <p:ext uri="{BB962C8B-B14F-4D97-AF65-F5344CB8AC3E}">
        <p14:creationId xmlns:p14="http://schemas.microsoft.com/office/powerpoint/2010/main" val="1770773644"/>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613" y="1004888"/>
            <a:ext cx="8231187" cy="377026"/>
          </a:xfrm>
        </p:spPr>
        <p:txBody>
          <a:bodyPr/>
          <a:lstStyle/>
          <a:p>
            <a:r>
              <a:rPr lang="en-US" dirty="0" smtClean="0"/>
              <a:t>Spatial Distribution Examples</a:t>
            </a:r>
            <a:endParaRPr lang="en-US" dirty="0"/>
          </a:p>
        </p:txBody>
      </p:sp>
      <p:pic>
        <p:nvPicPr>
          <p:cNvPr id="4" name="Picture 7" descr="Macintosh HD:Users:crisr:projects:trunk:raven:framework:AdaptiveTest:MC_3D_scatter.pdf"/>
          <p:cNvPicPr>
            <a:picLocks noChangeAspect="1" noChangeArrowheads="1"/>
          </p:cNvPicPr>
          <p:nvPr/>
        </p:nvPicPr>
        <p:blipFill>
          <a:blip r:embed="rId2">
            <a:extLst>
              <a:ext uri="{28A0092B-C50C-407E-A947-70E740481C1C}">
                <a14:useLocalDpi xmlns:a14="http://schemas.microsoft.com/office/drawing/2010/main" val="0"/>
              </a:ext>
            </a:extLst>
          </a:blip>
          <a:srcRect l="18315" t="11627" r="7562"/>
          <a:stretch>
            <a:fillRect/>
          </a:stretch>
        </p:blipFill>
        <p:spPr bwMode="auto">
          <a:xfrm>
            <a:off x="4465638" y="3962400"/>
            <a:ext cx="2392362" cy="2139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8" descr="Macintosh HD:Users:crisr:projects:trunk:raven:framework:AdaptiveTest:MC_PB_scatter.pdf"/>
          <p:cNvPicPr>
            <a:picLocks noChangeAspect="1" noChangeArrowheads="1"/>
          </p:cNvPicPr>
          <p:nvPr/>
        </p:nvPicPr>
        <p:blipFill>
          <a:blip r:embed="rId3">
            <a:extLst>
              <a:ext uri="{28A0092B-C50C-407E-A947-70E740481C1C}">
                <a14:useLocalDpi xmlns:a14="http://schemas.microsoft.com/office/drawing/2010/main" val="0"/>
              </a:ext>
            </a:extLst>
          </a:blip>
          <a:srcRect l="19260" t="11603" r="5550" b="5370"/>
          <a:stretch>
            <a:fillRect/>
          </a:stretch>
        </p:blipFill>
        <p:spPr bwMode="auto">
          <a:xfrm>
            <a:off x="6864350" y="3971925"/>
            <a:ext cx="2274888" cy="1884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12"/>
          <p:cNvSpPr txBox="1">
            <a:spLocks noChangeArrowheads="1"/>
          </p:cNvSpPr>
          <p:nvPr/>
        </p:nvSpPr>
        <p:spPr bwMode="auto">
          <a:xfrm>
            <a:off x="5367338" y="5867400"/>
            <a:ext cx="318135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r>
              <a:rPr lang="en-US" sz="2000" i="1">
                <a:ea typeface="MS PGothic" charset="0"/>
              </a:rPr>
              <a:t>Monte Carlo (300 points)</a:t>
            </a:r>
          </a:p>
        </p:txBody>
      </p:sp>
      <p:pic>
        <p:nvPicPr>
          <p:cNvPr id="7" name="Picture 3" descr="Macintosh HD:Users:crisr:projects:trunk:raven:framework:AdaptiveTest:Grid_3D_scatter.pdf"/>
          <p:cNvPicPr>
            <a:picLocks noChangeAspect="1" noChangeArrowheads="1"/>
          </p:cNvPicPr>
          <p:nvPr/>
        </p:nvPicPr>
        <p:blipFill>
          <a:blip r:embed="rId4">
            <a:extLst>
              <a:ext uri="{28A0092B-C50C-407E-A947-70E740481C1C}">
                <a14:useLocalDpi xmlns:a14="http://schemas.microsoft.com/office/drawing/2010/main" val="0"/>
              </a:ext>
            </a:extLst>
          </a:blip>
          <a:srcRect l="16566" t="8540" r="5608"/>
          <a:stretch>
            <a:fillRect/>
          </a:stretch>
        </p:blipFill>
        <p:spPr bwMode="auto">
          <a:xfrm>
            <a:off x="2032000" y="3978337"/>
            <a:ext cx="2325688" cy="2049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4" descr="Macintosh HD:Users:crisr:projects:trunk:raven:framework:AdaptiveTest:Grid_PB_scatter.pdf"/>
          <p:cNvPicPr>
            <a:picLocks noChangeAspect="1" noChangeArrowheads="1"/>
          </p:cNvPicPr>
          <p:nvPr/>
        </p:nvPicPr>
        <p:blipFill>
          <a:blip r:embed="rId5">
            <a:extLst>
              <a:ext uri="{28A0092B-C50C-407E-A947-70E740481C1C}">
                <a14:useLocalDpi xmlns:a14="http://schemas.microsoft.com/office/drawing/2010/main" val="0"/>
              </a:ext>
            </a:extLst>
          </a:blip>
          <a:srcRect l="16707" t="11812" r="6442" b="4742"/>
          <a:stretch>
            <a:fillRect/>
          </a:stretch>
        </p:blipFill>
        <p:spPr bwMode="auto">
          <a:xfrm>
            <a:off x="12700" y="4084700"/>
            <a:ext cx="2100263" cy="1708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5" descr="Macintosh HD:Users:crisr:projects:trunk:raven:framework:AdaptiveTest:LHS_3D_scatter.pdf"/>
          <p:cNvPicPr>
            <a:picLocks noChangeAspect="1" noChangeArrowheads="1"/>
          </p:cNvPicPr>
          <p:nvPr/>
        </p:nvPicPr>
        <p:blipFill>
          <a:blip r:embed="rId6">
            <a:extLst>
              <a:ext uri="{28A0092B-C50C-407E-A947-70E740481C1C}">
                <a14:useLocalDpi xmlns:a14="http://schemas.microsoft.com/office/drawing/2010/main" val="0"/>
              </a:ext>
            </a:extLst>
          </a:blip>
          <a:srcRect l="19815" t="13098" r="6737"/>
          <a:stretch>
            <a:fillRect/>
          </a:stretch>
        </p:blipFill>
        <p:spPr bwMode="auto">
          <a:xfrm>
            <a:off x="2175495" y="1692275"/>
            <a:ext cx="2386013" cy="211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6" descr="Macintosh HD:Users:crisr:projects:trunk:raven:framework:AdaptiveTest:LHS_PB_scatter.pdf"/>
          <p:cNvPicPr>
            <a:picLocks noChangeAspect="1" noChangeArrowheads="1"/>
          </p:cNvPicPr>
          <p:nvPr/>
        </p:nvPicPr>
        <p:blipFill>
          <a:blip r:embed="rId7">
            <a:extLst>
              <a:ext uri="{28A0092B-C50C-407E-A947-70E740481C1C}">
                <a14:useLocalDpi xmlns:a14="http://schemas.microsoft.com/office/drawing/2010/main" val="0"/>
              </a:ext>
            </a:extLst>
          </a:blip>
          <a:srcRect l="19254" t="10612" r="8223" b="5542"/>
          <a:stretch>
            <a:fillRect/>
          </a:stretch>
        </p:blipFill>
        <p:spPr bwMode="auto">
          <a:xfrm>
            <a:off x="4340845" y="1544638"/>
            <a:ext cx="2406650" cy="2085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TextBox 9"/>
          <p:cNvSpPr txBox="1">
            <a:spLocks noChangeArrowheads="1"/>
          </p:cNvSpPr>
          <p:nvPr/>
        </p:nvSpPr>
        <p:spPr bwMode="auto">
          <a:xfrm>
            <a:off x="790575" y="5778562"/>
            <a:ext cx="25654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r>
              <a:rPr lang="en-US" sz="2000" i="1">
                <a:ea typeface="MS PGothic" charset="0"/>
              </a:rPr>
              <a:t>Grid (1764 points)</a:t>
            </a:r>
          </a:p>
        </p:txBody>
      </p:sp>
      <p:sp>
        <p:nvSpPr>
          <p:cNvPr id="12" name="TextBox 13"/>
          <p:cNvSpPr txBox="1">
            <a:spLocks noChangeArrowheads="1"/>
          </p:cNvSpPr>
          <p:nvPr/>
        </p:nvSpPr>
        <p:spPr bwMode="auto">
          <a:xfrm>
            <a:off x="2761902" y="3544764"/>
            <a:ext cx="347087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r>
              <a:rPr lang="en-US" sz="2000" i="1" dirty="0">
                <a:ea typeface="MS PGothic" charset="0"/>
              </a:rPr>
              <a:t>Latin Hypercube </a:t>
            </a:r>
            <a:r>
              <a:rPr lang="en-US" sz="2000" i="1" dirty="0" smtClean="0">
                <a:ea typeface="MS PGothic" charset="0"/>
              </a:rPr>
              <a:t>(100 points)</a:t>
            </a:r>
            <a:endParaRPr lang="en-US" sz="2000" i="1" dirty="0">
              <a:ea typeface="MS PGothic" charset="0"/>
            </a:endParaRPr>
          </a:p>
        </p:txBody>
      </p:sp>
    </p:spTree>
    <p:extLst>
      <p:ext uri="{BB962C8B-B14F-4D97-AF65-F5344CB8AC3E}">
        <p14:creationId xmlns:p14="http://schemas.microsoft.com/office/powerpoint/2010/main" val="3723105269"/>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613" y="1004888"/>
            <a:ext cx="8231187" cy="377026"/>
          </a:xfrm>
        </p:spPr>
        <p:txBody>
          <a:bodyPr/>
          <a:lstStyle/>
          <a:p>
            <a:r>
              <a:rPr lang="en-US" dirty="0" smtClean="0"/>
              <a:t>Dynamic Event Tree</a:t>
            </a:r>
            <a:endParaRPr lang="en-US" dirty="0"/>
          </a:p>
        </p:txBody>
      </p:sp>
      <p:graphicFrame>
        <p:nvGraphicFramePr>
          <p:cNvPr id="4" name="Chart 3"/>
          <p:cNvGraphicFramePr>
            <a:graphicFrameLocks/>
          </p:cNvGraphicFramePr>
          <p:nvPr>
            <p:extLst>
              <p:ext uri="{D42A27DB-BD31-4B8C-83A1-F6EECF244321}">
                <p14:modId xmlns:p14="http://schemas.microsoft.com/office/powerpoint/2010/main" val="472343117"/>
              </p:ext>
            </p:extLst>
          </p:nvPr>
        </p:nvGraphicFramePr>
        <p:xfrm>
          <a:off x="6421935" y="4343205"/>
          <a:ext cx="2676505" cy="1605904"/>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5" name="Chart 4"/>
          <p:cNvGraphicFramePr>
            <a:graphicFrameLocks/>
          </p:cNvGraphicFramePr>
          <p:nvPr>
            <p:extLst>
              <p:ext uri="{D42A27DB-BD31-4B8C-83A1-F6EECF244321}">
                <p14:modId xmlns:p14="http://schemas.microsoft.com/office/powerpoint/2010/main" val="1600634683"/>
              </p:ext>
            </p:extLst>
          </p:nvPr>
        </p:nvGraphicFramePr>
        <p:xfrm>
          <a:off x="6188592" y="1689180"/>
          <a:ext cx="2909848" cy="1745909"/>
        </p:xfrm>
        <a:graphic>
          <a:graphicData uri="http://schemas.openxmlformats.org/drawingml/2006/chart">
            <c:chart xmlns:c="http://schemas.openxmlformats.org/drawingml/2006/chart" xmlns:r="http://schemas.openxmlformats.org/officeDocument/2006/relationships" r:id="rId3"/>
          </a:graphicData>
        </a:graphic>
      </p:graphicFrame>
      <p:sp>
        <p:nvSpPr>
          <p:cNvPr id="6" name="Content Placeholder 2"/>
          <p:cNvSpPr>
            <a:spLocks noGrp="1"/>
          </p:cNvSpPr>
          <p:nvPr>
            <p:ph idx="1"/>
          </p:nvPr>
        </p:nvSpPr>
        <p:spPr>
          <a:xfrm>
            <a:off x="6803738" y="3456987"/>
            <a:ext cx="1970545" cy="289776"/>
          </a:xfrm>
        </p:spPr>
        <p:txBody>
          <a:bodyPr/>
          <a:lstStyle/>
          <a:p>
            <a:pPr marL="0" indent="0">
              <a:buNone/>
            </a:pPr>
            <a:r>
              <a:rPr lang="en-US" sz="1600" dirty="0" smtClean="0"/>
              <a:t>Pipe failure pressure </a:t>
            </a:r>
            <a:endParaRPr lang="en-US" sz="1600" dirty="0"/>
          </a:p>
        </p:txBody>
      </p:sp>
      <p:sp>
        <p:nvSpPr>
          <p:cNvPr id="7" name="Content Placeholder 2"/>
          <p:cNvSpPr txBox="1">
            <a:spLocks/>
          </p:cNvSpPr>
          <p:nvPr/>
        </p:nvSpPr>
        <p:spPr bwMode="auto">
          <a:xfrm>
            <a:off x="6987167" y="6011367"/>
            <a:ext cx="1970545" cy="289776"/>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230188" indent="-230188" algn="l" rtl="0" eaLnBrk="0" fontAlgn="base" hangingPunct="0">
              <a:lnSpc>
                <a:spcPct val="85000"/>
              </a:lnSpc>
              <a:spcBef>
                <a:spcPct val="40000"/>
              </a:spcBef>
              <a:spcAft>
                <a:spcPct val="0"/>
              </a:spcAft>
              <a:buClr>
                <a:srgbClr val="FF6600"/>
              </a:buClr>
              <a:buChar char="•"/>
              <a:defRPr sz="2000">
                <a:solidFill>
                  <a:schemeClr val="tx1"/>
                </a:solidFill>
                <a:latin typeface="+mn-lt"/>
                <a:ea typeface="ＭＳ Ｐゴシック" pitchFamily="34" charset="-128"/>
                <a:cs typeface="ＭＳ Ｐゴシック" charset="0"/>
              </a:defRPr>
            </a:lvl1pPr>
            <a:lvl2pPr marL="684213" indent="-227013"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2pPr>
            <a:lvl3pPr marL="11430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3pPr>
            <a:lvl4pPr marL="1600200" indent="-228600"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4pPr>
            <a:lvl5pPr marL="20574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5pPr>
            <a:lvl6pPr marL="25146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6pPr>
            <a:lvl7pPr marL="29718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7pPr>
            <a:lvl8pPr marL="34290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8pPr>
            <a:lvl9pPr marL="38862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9pPr>
          </a:lstStyle>
          <a:p>
            <a:pPr marL="0" indent="0">
              <a:buFontTx/>
              <a:buNone/>
            </a:pPr>
            <a:r>
              <a:rPr lang="en-US" sz="1600" dirty="0" smtClean="0"/>
              <a:t>Pipe failure pressure </a:t>
            </a:r>
            <a:endParaRPr lang="en-US" sz="1600" dirty="0"/>
          </a:p>
        </p:txBody>
      </p:sp>
      <p:cxnSp>
        <p:nvCxnSpPr>
          <p:cNvPr id="8" name="Straight Connector 7"/>
          <p:cNvCxnSpPr/>
          <p:nvPr/>
        </p:nvCxnSpPr>
        <p:spPr bwMode="auto">
          <a:xfrm>
            <a:off x="7794664" y="5284796"/>
            <a:ext cx="0" cy="40510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9" name="Straight Connector 8"/>
          <p:cNvCxnSpPr/>
          <p:nvPr/>
        </p:nvCxnSpPr>
        <p:spPr bwMode="auto">
          <a:xfrm>
            <a:off x="8133172" y="4856913"/>
            <a:ext cx="0" cy="854880"/>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0" name="Straight Connector 9"/>
          <p:cNvCxnSpPr/>
          <p:nvPr/>
        </p:nvCxnSpPr>
        <p:spPr bwMode="auto">
          <a:xfrm>
            <a:off x="42021" y="4210307"/>
            <a:ext cx="1072872" cy="0"/>
          </a:xfrm>
          <a:prstGeom prst="line">
            <a:avLst/>
          </a:prstGeom>
          <a:solidFill>
            <a:schemeClr val="accent1"/>
          </a:solidFill>
          <a:ln w="38100" cap="flat" cmpd="sng" algn="ctr">
            <a:solidFill>
              <a:schemeClr val="tx1"/>
            </a:solidFill>
            <a:prstDash val="solid"/>
            <a:round/>
            <a:headEnd type="none" w="med" len="med"/>
            <a:tailEnd type="none" w="med" len="med"/>
          </a:ln>
          <a:effectLst/>
        </p:spPr>
      </p:cxnSp>
      <p:graphicFrame>
        <p:nvGraphicFramePr>
          <p:cNvPr id="11" name="Chart 10"/>
          <p:cNvGraphicFramePr>
            <a:graphicFrameLocks/>
          </p:cNvGraphicFramePr>
          <p:nvPr>
            <p:extLst>
              <p:ext uri="{D42A27DB-BD31-4B8C-83A1-F6EECF244321}">
                <p14:modId xmlns:p14="http://schemas.microsoft.com/office/powerpoint/2010/main" val="2841848192"/>
              </p:ext>
            </p:extLst>
          </p:nvPr>
        </p:nvGraphicFramePr>
        <p:xfrm>
          <a:off x="3474670" y="4339408"/>
          <a:ext cx="2252005" cy="1351203"/>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2" name="Chart 11"/>
          <p:cNvGraphicFramePr>
            <a:graphicFrameLocks/>
          </p:cNvGraphicFramePr>
          <p:nvPr>
            <p:extLst>
              <p:ext uri="{D42A27DB-BD31-4B8C-83A1-F6EECF244321}">
                <p14:modId xmlns:p14="http://schemas.microsoft.com/office/powerpoint/2010/main" val="2447047540"/>
              </p:ext>
            </p:extLst>
          </p:nvPr>
        </p:nvGraphicFramePr>
        <p:xfrm>
          <a:off x="297453" y="4981664"/>
          <a:ext cx="2646967" cy="1588180"/>
        </p:xfrm>
        <a:graphic>
          <a:graphicData uri="http://schemas.openxmlformats.org/drawingml/2006/chart">
            <c:chart xmlns:c="http://schemas.openxmlformats.org/drawingml/2006/chart" xmlns:r="http://schemas.openxmlformats.org/officeDocument/2006/relationships" r:id="rId5"/>
          </a:graphicData>
        </a:graphic>
      </p:graphicFrame>
      <p:cxnSp>
        <p:nvCxnSpPr>
          <p:cNvPr id="13" name="Straight Connector 12"/>
          <p:cNvCxnSpPr/>
          <p:nvPr/>
        </p:nvCxnSpPr>
        <p:spPr bwMode="auto">
          <a:xfrm>
            <a:off x="1155533" y="4933847"/>
            <a:ext cx="1303633" cy="0"/>
          </a:xfrm>
          <a:prstGeom prst="line">
            <a:avLst/>
          </a:prstGeom>
          <a:solidFill>
            <a:schemeClr val="accent1"/>
          </a:solidFill>
          <a:ln w="38100" cap="flat" cmpd="sng" algn="ctr">
            <a:solidFill>
              <a:srgbClr val="FF0000"/>
            </a:solidFill>
            <a:prstDash val="solid"/>
            <a:round/>
            <a:headEnd type="none" w="med" len="med"/>
            <a:tailEnd type="none" w="med" len="med"/>
          </a:ln>
          <a:effectLst/>
        </p:spPr>
      </p:cxnSp>
      <p:cxnSp>
        <p:nvCxnSpPr>
          <p:cNvPr id="14" name="Straight Connector 13"/>
          <p:cNvCxnSpPr/>
          <p:nvPr/>
        </p:nvCxnSpPr>
        <p:spPr bwMode="auto">
          <a:xfrm>
            <a:off x="1084413" y="3517364"/>
            <a:ext cx="1650029" cy="0"/>
          </a:xfrm>
          <a:prstGeom prst="line">
            <a:avLst/>
          </a:prstGeom>
          <a:solidFill>
            <a:schemeClr val="accent1"/>
          </a:solidFill>
          <a:ln w="38100" cap="flat" cmpd="sng" algn="ctr">
            <a:solidFill>
              <a:schemeClr val="tx1"/>
            </a:solidFill>
            <a:prstDash val="solid"/>
            <a:round/>
            <a:headEnd type="none" w="med" len="med"/>
            <a:tailEnd type="none" w="med" len="med"/>
          </a:ln>
          <a:effectLst/>
        </p:spPr>
      </p:cxnSp>
      <p:cxnSp>
        <p:nvCxnSpPr>
          <p:cNvPr id="15" name="Straight Connector 14"/>
          <p:cNvCxnSpPr/>
          <p:nvPr/>
        </p:nvCxnSpPr>
        <p:spPr bwMode="auto">
          <a:xfrm>
            <a:off x="2712379" y="2900992"/>
            <a:ext cx="1303633" cy="0"/>
          </a:xfrm>
          <a:prstGeom prst="line">
            <a:avLst/>
          </a:prstGeom>
          <a:solidFill>
            <a:schemeClr val="accent1"/>
          </a:solidFill>
          <a:ln w="38100" cap="flat" cmpd="sng" algn="ctr">
            <a:solidFill>
              <a:schemeClr val="tx1"/>
            </a:solidFill>
            <a:prstDash val="solid"/>
            <a:round/>
            <a:headEnd type="none" w="med" len="med"/>
            <a:tailEnd type="none" w="med" len="med"/>
          </a:ln>
          <a:effectLst/>
        </p:spPr>
      </p:cxnSp>
      <p:cxnSp>
        <p:nvCxnSpPr>
          <p:cNvPr id="16" name="Straight Connector 15"/>
          <p:cNvCxnSpPr/>
          <p:nvPr/>
        </p:nvCxnSpPr>
        <p:spPr bwMode="auto">
          <a:xfrm>
            <a:off x="2730870" y="4168099"/>
            <a:ext cx="1303633" cy="0"/>
          </a:xfrm>
          <a:prstGeom prst="line">
            <a:avLst/>
          </a:prstGeom>
          <a:solidFill>
            <a:schemeClr val="accent1"/>
          </a:solidFill>
          <a:ln w="38100" cap="flat" cmpd="sng" algn="ctr">
            <a:solidFill>
              <a:srgbClr val="3366FF"/>
            </a:solidFill>
            <a:prstDash val="solid"/>
            <a:round/>
            <a:headEnd type="none" w="med" len="med"/>
            <a:tailEnd type="none" w="med" len="med"/>
          </a:ln>
          <a:effectLst/>
        </p:spPr>
      </p:cxnSp>
      <p:sp>
        <p:nvSpPr>
          <p:cNvPr id="17" name="Content Placeholder 2"/>
          <p:cNvSpPr txBox="1">
            <a:spLocks/>
          </p:cNvSpPr>
          <p:nvPr/>
        </p:nvSpPr>
        <p:spPr bwMode="auto">
          <a:xfrm>
            <a:off x="2805142" y="3882171"/>
            <a:ext cx="1970545" cy="289776"/>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230188" indent="-230188" algn="l" rtl="0" eaLnBrk="0" fontAlgn="base" hangingPunct="0">
              <a:lnSpc>
                <a:spcPct val="85000"/>
              </a:lnSpc>
              <a:spcBef>
                <a:spcPct val="40000"/>
              </a:spcBef>
              <a:spcAft>
                <a:spcPct val="0"/>
              </a:spcAft>
              <a:buClr>
                <a:srgbClr val="FF6600"/>
              </a:buClr>
              <a:buChar char="•"/>
              <a:defRPr sz="2000">
                <a:solidFill>
                  <a:schemeClr val="tx1"/>
                </a:solidFill>
                <a:latin typeface="+mn-lt"/>
                <a:ea typeface="ＭＳ Ｐゴシック" pitchFamily="34" charset="-128"/>
                <a:cs typeface="ＭＳ Ｐゴシック" charset="0"/>
              </a:defRPr>
            </a:lvl1pPr>
            <a:lvl2pPr marL="684213" indent="-227013"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2pPr>
            <a:lvl3pPr marL="11430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3pPr>
            <a:lvl4pPr marL="1600200" indent="-228600"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4pPr>
            <a:lvl5pPr marL="20574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5pPr>
            <a:lvl6pPr marL="25146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6pPr>
            <a:lvl7pPr marL="29718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7pPr>
            <a:lvl8pPr marL="34290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8pPr>
            <a:lvl9pPr marL="38862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9pPr>
          </a:lstStyle>
          <a:p>
            <a:pPr marL="0" indent="0">
              <a:buFontTx/>
              <a:buNone/>
            </a:pPr>
            <a:r>
              <a:rPr lang="en-US" sz="1600" i="1" dirty="0" smtClean="0"/>
              <a:t>Failure @66% CDF </a:t>
            </a:r>
            <a:endParaRPr lang="en-US" sz="1600" i="1" dirty="0"/>
          </a:p>
        </p:txBody>
      </p:sp>
      <p:sp>
        <p:nvSpPr>
          <p:cNvPr id="18" name="Content Placeholder 2"/>
          <p:cNvSpPr txBox="1">
            <a:spLocks/>
          </p:cNvSpPr>
          <p:nvPr/>
        </p:nvSpPr>
        <p:spPr bwMode="auto">
          <a:xfrm>
            <a:off x="1239965" y="4644071"/>
            <a:ext cx="1970545" cy="289776"/>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230188" indent="-230188" algn="l" rtl="0" eaLnBrk="0" fontAlgn="base" hangingPunct="0">
              <a:lnSpc>
                <a:spcPct val="85000"/>
              </a:lnSpc>
              <a:spcBef>
                <a:spcPct val="40000"/>
              </a:spcBef>
              <a:spcAft>
                <a:spcPct val="0"/>
              </a:spcAft>
              <a:buClr>
                <a:srgbClr val="FF6600"/>
              </a:buClr>
              <a:buChar char="•"/>
              <a:defRPr sz="2000">
                <a:solidFill>
                  <a:schemeClr val="tx1"/>
                </a:solidFill>
                <a:latin typeface="+mn-lt"/>
                <a:ea typeface="ＭＳ Ｐゴシック" pitchFamily="34" charset="-128"/>
                <a:cs typeface="ＭＳ Ｐゴシック" charset="0"/>
              </a:defRPr>
            </a:lvl1pPr>
            <a:lvl2pPr marL="684213" indent="-227013"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2pPr>
            <a:lvl3pPr marL="11430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3pPr>
            <a:lvl4pPr marL="1600200" indent="-228600"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4pPr>
            <a:lvl5pPr marL="20574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5pPr>
            <a:lvl6pPr marL="25146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6pPr>
            <a:lvl7pPr marL="29718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7pPr>
            <a:lvl8pPr marL="34290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8pPr>
            <a:lvl9pPr marL="38862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9pPr>
          </a:lstStyle>
          <a:p>
            <a:pPr marL="0" indent="0">
              <a:buFontTx/>
              <a:buNone/>
            </a:pPr>
            <a:r>
              <a:rPr lang="en-US" sz="1600" i="1" dirty="0" smtClean="0"/>
              <a:t>Failure @33% CDF </a:t>
            </a:r>
            <a:endParaRPr lang="en-US" sz="1600" i="1" dirty="0"/>
          </a:p>
        </p:txBody>
      </p:sp>
      <p:graphicFrame>
        <p:nvGraphicFramePr>
          <p:cNvPr id="19" name="Chart 18"/>
          <p:cNvGraphicFramePr>
            <a:graphicFrameLocks/>
          </p:cNvGraphicFramePr>
          <p:nvPr>
            <p:extLst>
              <p:ext uri="{D42A27DB-BD31-4B8C-83A1-F6EECF244321}">
                <p14:modId xmlns:p14="http://schemas.microsoft.com/office/powerpoint/2010/main" val="2528782183"/>
              </p:ext>
            </p:extLst>
          </p:nvPr>
        </p:nvGraphicFramePr>
        <p:xfrm>
          <a:off x="3993607" y="1532052"/>
          <a:ext cx="2031855" cy="1537884"/>
        </p:xfrm>
        <a:graphic>
          <a:graphicData uri="http://schemas.openxmlformats.org/drawingml/2006/chart">
            <c:chart xmlns:c="http://schemas.openxmlformats.org/drawingml/2006/chart" xmlns:r="http://schemas.openxmlformats.org/officeDocument/2006/relationships" r:id="rId6"/>
          </a:graphicData>
        </a:graphic>
      </p:graphicFrame>
      <p:cxnSp>
        <p:nvCxnSpPr>
          <p:cNvPr id="20" name="Straight Connector 19"/>
          <p:cNvCxnSpPr/>
          <p:nvPr/>
        </p:nvCxnSpPr>
        <p:spPr bwMode="auto">
          <a:xfrm>
            <a:off x="1105294" y="3517364"/>
            <a:ext cx="0" cy="692943"/>
          </a:xfrm>
          <a:prstGeom prst="line">
            <a:avLst/>
          </a:prstGeom>
          <a:solidFill>
            <a:schemeClr val="accent1"/>
          </a:solidFill>
          <a:ln w="38100" cap="flat" cmpd="sng" algn="ctr">
            <a:solidFill>
              <a:schemeClr val="tx1"/>
            </a:solidFill>
            <a:prstDash val="solid"/>
            <a:round/>
            <a:headEnd type="none" w="med" len="med"/>
            <a:tailEnd type="none" w="med" len="med"/>
          </a:ln>
          <a:effectLst/>
        </p:spPr>
      </p:cxnSp>
      <p:cxnSp>
        <p:nvCxnSpPr>
          <p:cNvPr id="21" name="Straight Connector 20"/>
          <p:cNvCxnSpPr/>
          <p:nvPr/>
        </p:nvCxnSpPr>
        <p:spPr bwMode="auto">
          <a:xfrm>
            <a:off x="42021" y="4261107"/>
            <a:ext cx="1123672" cy="0"/>
          </a:xfrm>
          <a:prstGeom prst="line">
            <a:avLst/>
          </a:prstGeom>
          <a:solidFill>
            <a:schemeClr val="accent1"/>
          </a:solidFill>
          <a:ln w="38100" cap="flat" cmpd="sng" algn="ctr">
            <a:solidFill>
              <a:srgbClr val="3366FF"/>
            </a:solidFill>
            <a:prstDash val="solid"/>
            <a:round/>
            <a:headEnd type="none" w="med" len="med"/>
            <a:tailEnd type="none" w="med" len="med"/>
          </a:ln>
          <a:effectLst/>
        </p:spPr>
      </p:cxnSp>
      <p:cxnSp>
        <p:nvCxnSpPr>
          <p:cNvPr id="22" name="Straight Connector 21"/>
          <p:cNvCxnSpPr/>
          <p:nvPr/>
        </p:nvCxnSpPr>
        <p:spPr bwMode="auto">
          <a:xfrm>
            <a:off x="1158307" y="3568164"/>
            <a:ext cx="0" cy="692943"/>
          </a:xfrm>
          <a:prstGeom prst="line">
            <a:avLst/>
          </a:prstGeom>
          <a:solidFill>
            <a:schemeClr val="accent1"/>
          </a:solidFill>
          <a:ln w="38100" cap="flat" cmpd="sng" algn="ctr">
            <a:solidFill>
              <a:srgbClr val="3366FF"/>
            </a:solidFill>
            <a:prstDash val="solid"/>
            <a:round/>
            <a:headEnd type="none" w="med" len="med"/>
            <a:tailEnd type="none" w="med" len="med"/>
          </a:ln>
          <a:effectLst/>
        </p:spPr>
      </p:cxnSp>
      <p:cxnSp>
        <p:nvCxnSpPr>
          <p:cNvPr id="23" name="Straight Connector 22"/>
          <p:cNvCxnSpPr/>
          <p:nvPr/>
        </p:nvCxnSpPr>
        <p:spPr bwMode="auto">
          <a:xfrm>
            <a:off x="1158307" y="3578324"/>
            <a:ext cx="1565975" cy="0"/>
          </a:xfrm>
          <a:prstGeom prst="line">
            <a:avLst/>
          </a:prstGeom>
          <a:solidFill>
            <a:schemeClr val="accent1"/>
          </a:solidFill>
          <a:ln w="38100" cap="flat" cmpd="sng" algn="ctr">
            <a:solidFill>
              <a:srgbClr val="3366FF"/>
            </a:solidFill>
            <a:prstDash val="solid"/>
            <a:round/>
            <a:headEnd type="none" w="med" len="med"/>
            <a:tailEnd type="none" w="med" len="med"/>
          </a:ln>
          <a:effectLst/>
        </p:spPr>
      </p:cxnSp>
      <p:cxnSp>
        <p:nvCxnSpPr>
          <p:cNvPr id="24" name="Straight Connector 23"/>
          <p:cNvCxnSpPr/>
          <p:nvPr/>
        </p:nvCxnSpPr>
        <p:spPr bwMode="auto">
          <a:xfrm>
            <a:off x="2723484" y="2900992"/>
            <a:ext cx="0" cy="616372"/>
          </a:xfrm>
          <a:prstGeom prst="line">
            <a:avLst/>
          </a:prstGeom>
          <a:solidFill>
            <a:schemeClr val="accent1"/>
          </a:solidFill>
          <a:ln w="38100" cap="flat" cmpd="sng" algn="ctr">
            <a:solidFill>
              <a:schemeClr val="tx1"/>
            </a:solidFill>
            <a:prstDash val="solid"/>
            <a:round/>
            <a:headEnd type="none" w="med" len="med"/>
            <a:tailEnd type="none" w="med" len="med"/>
          </a:ln>
          <a:effectLst/>
        </p:spPr>
      </p:cxnSp>
      <p:cxnSp>
        <p:nvCxnSpPr>
          <p:cNvPr id="25" name="Straight Connector 24"/>
          <p:cNvCxnSpPr/>
          <p:nvPr/>
        </p:nvCxnSpPr>
        <p:spPr bwMode="auto">
          <a:xfrm>
            <a:off x="2734442" y="3558004"/>
            <a:ext cx="0" cy="616372"/>
          </a:xfrm>
          <a:prstGeom prst="line">
            <a:avLst/>
          </a:prstGeom>
          <a:solidFill>
            <a:schemeClr val="accent1"/>
          </a:solidFill>
          <a:ln w="38100" cap="flat" cmpd="sng" algn="ctr">
            <a:solidFill>
              <a:srgbClr val="3366FF"/>
            </a:solidFill>
            <a:prstDash val="solid"/>
            <a:round/>
            <a:headEnd type="none" w="med" len="med"/>
            <a:tailEnd type="none" w="med" len="med"/>
          </a:ln>
          <a:effectLst/>
        </p:spPr>
      </p:cxnSp>
      <p:cxnSp>
        <p:nvCxnSpPr>
          <p:cNvPr id="26" name="Straight Connector 25"/>
          <p:cNvCxnSpPr/>
          <p:nvPr/>
        </p:nvCxnSpPr>
        <p:spPr bwMode="auto">
          <a:xfrm>
            <a:off x="42021" y="4322067"/>
            <a:ext cx="1123672" cy="0"/>
          </a:xfrm>
          <a:prstGeom prst="line">
            <a:avLst/>
          </a:prstGeom>
          <a:solidFill>
            <a:schemeClr val="accent1"/>
          </a:solidFill>
          <a:ln w="38100" cap="flat" cmpd="sng" algn="ctr">
            <a:solidFill>
              <a:srgbClr val="FF0000"/>
            </a:solidFill>
            <a:prstDash val="solid"/>
            <a:round/>
            <a:headEnd type="none" w="med" len="med"/>
            <a:tailEnd type="none" w="med" len="med"/>
          </a:ln>
          <a:effectLst/>
        </p:spPr>
      </p:cxnSp>
      <p:cxnSp>
        <p:nvCxnSpPr>
          <p:cNvPr id="27" name="Straight Connector 26"/>
          <p:cNvCxnSpPr/>
          <p:nvPr/>
        </p:nvCxnSpPr>
        <p:spPr bwMode="auto">
          <a:xfrm>
            <a:off x="1151695" y="4319088"/>
            <a:ext cx="0" cy="616372"/>
          </a:xfrm>
          <a:prstGeom prst="line">
            <a:avLst/>
          </a:prstGeom>
          <a:solidFill>
            <a:schemeClr val="accent1"/>
          </a:solidFill>
          <a:ln w="38100" cap="flat" cmpd="sng" algn="ctr">
            <a:solidFill>
              <a:srgbClr val="FF0000"/>
            </a:solidFill>
            <a:prstDash val="solid"/>
            <a:round/>
            <a:headEnd type="none" w="med" len="med"/>
            <a:tailEnd type="none" w="med" len="med"/>
          </a:ln>
          <a:effectLst/>
        </p:spPr>
      </p:cxnSp>
      <p:cxnSp>
        <p:nvCxnSpPr>
          <p:cNvPr id="28" name="Straight Arrow Connector 27"/>
          <p:cNvCxnSpPr/>
          <p:nvPr/>
        </p:nvCxnSpPr>
        <p:spPr bwMode="auto">
          <a:xfrm>
            <a:off x="1168467" y="4933847"/>
            <a:ext cx="614773" cy="75676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29" name="Straight Arrow Connector 28"/>
          <p:cNvCxnSpPr/>
          <p:nvPr/>
        </p:nvCxnSpPr>
        <p:spPr bwMode="auto">
          <a:xfrm>
            <a:off x="2732699" y="4168099"/>
            <a:ext cx="2291581" cy="393741"/>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30" name="Content Placeholder 2"/>
          <p:cNvSpPr txBox="1">
            <a:spLocks/>
          </p:cNvSpPr>
          <p:nvPr/>
        </p:nvSpPr>
        <p:spPr bwMode="auto">
          <a:xfrm>
            <a:off x="6803738" y="1506203"/>
            <a:ext cx="1970545" cy="289776"/>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230188" indent="-230188" algn="l" rtl="0" eaLnBrk="0" fontAlgn="base" hangingPunct="0">
              <a:lnSpc>
                <a:spcPct val="85000"/>
              </a:lnSpc>
              <a:spcBef>
                <a:spcPct val="40000"/>
              </a:spcBef>
              <a:spcAft>
                <a:spcPct val="0"/>
              </a:spcAft>
              <a:buClr>
                <a:srgbClr val="FF6600"/>
              </a:buClr>
              <a:buChar char="•"/>
              <a:defRPr sz="2000">
                <a:solidFill>
                  <a:schemeClr val="tx1"/>
                </a:solidFill>
                <a:latin typeface="+mn-lt"/>
                <a:ea typeface="ＭＳ Ｐゴシック" pitchFamily="34" charset="-128"/>
                <a:cs typeface="ＭＳ Ｐゴシック" charset="0"/>
              </a:defRPr>
            </a:lvl1pPr>
            <a:lvl2pPr marL="684213" indent="-227013"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2pPr>
            <a:lvl3pPr marL="11430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3pPr>
            <a:lvl4pPr marL="1600200" indent="-228600"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4pPr>
            <a:lvl5pPr marL="20574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5pPr>
            <a:lvl6pPr marL="25146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6pPr>
            <a:lvl7pPr marL="29718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7pPr>
            <a:lvl8pPr marL="34290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8pPr>
            <a:lvl9pPr marL="38862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9pPr>
          </a:lstStyle>
          <a:p>
            <a:pPr marL="0" indent="0" algn="ctr">
              <a:buFontTx/>
              <a:buNone/>
            </a:pPr>
            <a:r>
              <a:rPr lang="en-US" sz="1600" dirty="0" smtClean="0"/>
              <a:t>Probability </a:t>
            </a:r>
            <a:endParaRPr lang="en-US" sz="1600" dirty="0"/>
          </a:p>
        </p:txBody>
      </p:sp>
      <p:sp>
        <p:nvSpPr>
          <p:cNvPr id="31" name="Content Placeholder 2"/>
          <p:cNvSpPr txBox="1">
            <a:spLocks/>
          </p:cNvSpPr>
          <p:nvPr/>
        </p:nvSpPr>
        <p:spPr bwMode="auto">
          <a:xfrm>
            <a:off x="6803738" y="3936416"/>
            <a:ext cx="2122945" cy="289776"/>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230188" indent="-230188" algn="l" rtl="0" eaLnBrk="0" fontAlgn="base" hangingPunct="0">
              <a:lnSpc>
                <a:spcPct val="85000"/>
              </a:lnSpc>
              <a:spcBef>
                <a:spcPct val="40000"/>
              </a:spcBef>
              <a:spcAft>
                <a:spcPct val="0"/>
              </a:spcAft>
              <a:buClr>
                <a:srgbClr val="FF6600"/>
              </a:buClr>
              <a:buChar char="•"/>
              <a:defRPr sz="2000">
                <a:solidFill>
                  <a:schemeClr val="tx1"/>
                </a:solidFill>
                <a:latin typeface="+mn-lt"/>
                <a:ea typeface="ＭＳ Ｐゴシック" pitchFamily="34" charset="-128"/>
                <a:cs typeface="ＭＳ Ｐゴシック" charset="0"/>
              </a:defRPr>
            </a:lvl1pPr>
            <a:lvl2pPr marL="684213" indent="-227013"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2pPr>
            <a:lvl3pPr marL="11430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3pPr>
            <a:lvl4pPr marL="1600200" indent="-228600"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4pPr>
            <a:lvl5pPr marL="20574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5pPr>
            <a:lvl6pPr marL="25146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6pPr>
            <a:lvl7pPr marL="29718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7pPr>
            <a:lvl8pPr marL="34290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8pPr>
            <a:lvl9pPr marL="38862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9pPr>
          </a:lstStyle>
          <a:p>
            <a:pPr marL="0" indent="0" algn="ctr">
              <a:buFontTx/>
              <a:buNone/>
            </a:pPr>
            <a:r>
              <a:rPr lang="en-US" sz="1600" dirty="0" smtClean="0"/>
              <a:t>Cumulative Distribution Function (CDF)</a:t>
            </a:r>
            <a:endParaRPr lang="en-US" sz="1600" dirty="0"/>
          </a:p>
        </p:txBody>
      </p:sp>
      <p:sp>
        <p:nvSpPr>
          <p:cNvPr id="32" name="Content Placeholder 2"/>
          <p:cNvSpPr txBox="1">
            <a:spLocks/>
          </p:cNvSpPr>
          <p:nvPr/>
        </p:nvSpPr>
        <p:spPr bwMode="auto">
          <a:xfrm>
            <a:off x="4775687" y="2988185"/>
            <a:ext cx="546790" cy="289776"/>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230188" indent="-230188" algn="l" rtl="0" eaLnBrk="0" fontAlgn="base" hangingPunct="0">
              <a:lnSpc>
                <a:spcPct val="85000"/>
              </a:lnSpc>
              <a:spcBef>
                <a:spcPct val="40000"/>
              </a:spcBef>
              <a:spcAft>
                <a:spcPct val="0"/>
              </a:spcAft>
              <a:buClr>
                <a:srgbClr val="FF6600"/>
              </a:buClr>
              <a:buChar char="•"/>
              <a:defRPr sz="2000">
                <a:solidFill>
                  <a:schemeClr val="tx1"/>
                </a:solidFill>
                <a:latin typeface="+mn-lt"/>
                <a:ea typeface="ＭＳ Ｐゴシック" pitchFamily="34" charset="-128"/>
                <a:cs typeface="ＭＳ Ｐゴシック" charset="0"/>
              </a:defRPr>
            </a:lvl1pPr>
            <a:lvl2pPr marL="684213" indent="-227013"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2pPr>
            <a:lvl3pPr marL="11430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3pPr>
            <a:lvl4pPr marL="1600200" indent="-228600"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4pPr>
            <a:lvl5pPr marL="20574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5pPr>
            <a:lvl6pPr marL="25146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6pPr>
            <a:lvl7pPr marL="29718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7pPr>
            <a:lvl8pPr marL="34290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8pPr>
            <a:lvl9pPr marL="38862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9pPr>
          </a:lstStyle>
          <a:p>
            <a:pPr marL="0" indent="0">
              <a:buFontTx/>
              <a:buNone/>
            </a:pPr>
            <a:r>
              <a:rPr lang="en-US" sz="1600" i="1" dirty="0" smtClean="0"/>
              <a:t>Time</a:t>
            </a:r>
            <a:endParaRPr lang="en-US" sz="1600" i="1" dirty="0"/>
          </a:p>
        </p:txBody>
      </p:sp>
      <p:sp>
        <p:nvSpPr>
          <p:cNvPr id="33" name="Content Placeholder 2"/>
          <p:cNvSpPr txBox="1">
            <a:spLocks/>
          </p:cNvSpPr>
          <p:nvPr/>
        </p:nvSpPr>
        <p:spPr bwMode="auto">
          <a:xfrm>
            <a:off x="1317731" y="6479692"/>
            <a:ext cx="546790" cy="289776"/>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230188" indent="-230188" algn="l" rtl="0" eaLnBrk="0" fontAlgn="base" hangingPunct="0">
              <a:lnSpc>
                <a:spcPct val="85000"/>
              </a:lnSpc>
              <a:spcBef>
                <a:spcPct val="40000"/>
              </a:spcBef>
              <a:spcAft>
                <a:spcPct val="0"/>
              </a:spcAft>
              <a:buClr>
                <a:srgbClr val="FF6600"/>
              </a:buClr>
              <a:buChar char="•"/>
              <a:defRPr sz="2000">
                <a:solidFill>
                  <a:schemeClr val="tx1"/>
                </a:solidFill>
                <a:latin typeface="+mn-lt"/>
                <a:ea typeface="ＭＳ Ｐゴシック" pitchFamily="34" charset="-128"/>
                <a:cs typeface="ＭＳ Ｐゴシック" charset="0"/>
              </a:defRPr>
            </a:lvl1pPr>
            <a:lvl2pPr marL="684213" indent="-227013"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2pPr>
            <a:lvl3pPr marL="11430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3pPr>
            <a:lvl4pPr marL="1600200" indent="-228600"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4pPr>
            <a:lvl5pPr marL="20574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5pPr>
            <a:lvl6pPr marL="25146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6pPr>
            <a:lvl7pPr marL="29718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7pPr>
            <a:lvl8pPr marL="34290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8pPr>
            <a:lvl9pPr marL="38862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9pPr>
          </a:lstStyle>
          <a:p>
            <a:pPr marL="0" indent="0">
              <a:buFontTx/>
              <a:buNone/>
            </a:pPr>
            <a:r>
              <a:rPr lang="en-US" sz="1600" i="1" dirty="0" smtClean="0"/>
              <a:t>Time</a:t>
            </a:r>
            <a:endParaRPr lang="en-US" sz="1600" i="1" dirty="0"/>
          </a:p>
        </p:txBody>
      </p:sp>
      <p:sp>
        <p:nvSpPr>
          <p:cNvPr id="34" name="Content Placeholder 2"/>
          <p:cNvSpPr txBox="1">
            <a:spLocks/>
          </p:cNvSpPr>
          <p:nvPr/>
        </p:nvSpPr>
        <p:spPr bwMode="auto">
          <a:xfrm>
            <a:off x="4334326" y="5647763"/>
            <a:ext cx="546790" cy="289776"/>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230188" indent="-230188" algn="l" rtl="0" eaLnBrk="0" fontAlgn="base" hangingPunct="0">
              <a:lnSpc>
                <a:spcPct val="85000"/>
              </a:lnSpc>
              <a:spcBef>
                <a:spcPct val="40000"/>
              </a:spcBef>
              <a:spcAft>
                <a:spcPct val="0"/>
              </a:spcAft>
              <a:buClr>
                <a:srgbClr val="FF6600"/>
              </a:buClr>
              <a:buChar char="•"/>
              <a:defRPr sz="2000">
                <a:solidFill>
                  <a:schemeClr val="tx1"/>
                </a:solidFill>
                <a:latin typeface="+mn-lt"/>
                <a:ea typeface="ＭＳ Ｐゴシック" pitchFamily="34" charset="-128"/>
                <a:cs typeface="ＭＳ Ｐゴシック" charset="0"/>
              </a:defRPr>
            </a:lvl1pPr>
            <a:lvl2pPr marL="684213" indent="-227013"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2pPr>
            <a:lvl3pPr marL="11430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3pPr>
            <a:lvl4pPr marL="1600200" indent="-228600"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4pPr>
            <a:lvl5pPr marL="20574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5pPr>
            <a:lvl6pPr marL="25146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6pPr>
            <a:lvl7pPr marL="29718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7pPr>
            <a:lvl8pPr marL="34290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8pPr>
            <a:lvl9pPr marL="38862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9pPr>
          </a:lstStyle>
          <a:p>
            <a:pPr marL="0" indent="0">
              <a:buFontTx/>
              <a:buNone/>
            </a:pPr>
            <a:r>
              <a:rPr lang="en-US" sz="1600" i="1" dirty="0" smtClean="0"/>
              <a:t>Time</a:t>
            </a:r>
            <a:endParaRPr lang="en-US" sz="1600" i="1" dirty="0"/>
          </a:p>
        </p:txBody>
      </p:sp>
      <p:sp>
        <p:nvSpPr>
          <p:cNvPr id="35" name="Content Placeholder 2"/>
          <p:cNvSpPr txBox="1">
            <a:spLocks/>
          </p:cNvSpPr>
          <p:nvPr/>
        </p:nvSpPr>
        <p:spPr bwMode="auto">
          <a:xfrm rot="16200000">
            <a:off x="-156309" y="5696410"/>
            <a:ext cx="919690" cy="289776"/>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230188" indent="-230188" algn="l" rtl="0" eaLnBrk="0" fontAlgn="base" hangingPunct="0">
              <a:lnSpc>
                <a:spcPct val="85000"/>
              </a:lnSpc>
              <a:spcBef>
                <a:spcPct val="40000"/>
              </a:spcBef>
              <a:spcAft>
                <a:spcPct val="0"/>
              </a:spcAft>
              <a:buClr>
                <a:srgbClr val="FF6600"/>
              </a:buClr>
              <a:buChar char="•"/>
              <a:defRPr sz="2000">
                <a:solidFill>
                  <a:schemeClr val="tx1"/>
                </a:solidFill>
                <a:latin typeface="+mn-lt"/>
                <a:ea typeface="ＭＳ Ｐゴシック" pitchFamily="34" charset="-128"/>
                <a:cs typeface="ＭＳ Ｐゴシック" charset="0"/>
              </a:defRPr>
            </a:lvl1pPr>
            <a:lvl2pPr marL="684213" indent="-227013"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2pPr>
            <a:lvl3pPr marL="11430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3pPr>
            <a:lvl4pPr marL="1600200" indent="-228600"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4pPr>
            <a:lvl5pPr marL="20574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5pPr>
            <a:lvl6pPr marL="25146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6pPr>
            <a:lvl7pPr marL="29718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7pPr>
            <a:lvl8pPr marL="34290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8pPr>
            <a:lvl9pPr marL="38862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9pPr>
          </a:lstStyle>
          <a:p>
            <a:pPr marL="0" indent="0">
              <a:buFontTx/>
              <a:buNone/>
            </a:pPr>
            <a:r>
              <a:rPr lang="en-US" sz="1600" i="1" dirty="0" smtClean="0"/>
              <a:t>Pressure</a:t>
            </a:r>
            <a:endParaRPr lang="en-US" sz="1600" i="1" dirty="0"/>
          </a:p>
        </p:txBody>
      </p:sp>
      <p:sp>
        <p:nvSpPr>
          <p:cNvPr id="36" name="Content Placeholder 2"/>
          <p:cNvSpPr txBox="1">
            <a:spLocks/>
          </p:cNvSpPr>
          <p:nvPr/>
        </p:nvSpPr>
        <p:spPr bwMode="auto">
          <a:xfrm rot="16200000">
            <a:off x="3007313" y="4876797"/>
            <a:ext cx="919690" cy="289776"/>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230188" indent="-230188" algn="l" rtl="0" eaLnBrk="0" fontAlgn="base" hangingPunct="0">
              <a:lnSpc>
                <a:spcPct val="85000"/>
              </a:lnSpc>
              <a:spcBef>
                <a:spcPct val="40000"/>
              </a:spcBef>
              <a:spcAft>
                <a:spcPct val="0"/>
              </a:spcAft>
              <a:buClr>
                <a:srgbClr val="FF6600"/>
              </a:buClr>
              <a:buChar char="•"/>
              <a:defRPr sz="2000">
                <a:solidFill>
                  <a:schemeClr val="tx1"/>
                </a:solidFill>
                <a:latin typeface="+mn-lt"/>
                <a:ea typeface="ＭＳ Ｐゴシック" pitchFamily="34" charset="-128"/>
                <a:cs typeface="ＭＳ Ｐゴシック" charset="0"/>
              </a:defRPr>
            </a:lvl1pPr>
            <a:lvl2pPr marL="684213" indent="-227013"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2pPr>
            <a:lvl3pPr marL="11430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3pPr>
            <a:lvl4pPr marL="1600200" indent="-228600"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4pPr>
            <a:lvl5pPr marL="20574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5pPr>
            <a:lvl6pPr marL="25146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6pPr>
            <a:lvl7pPr marL="29718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7pPr>
            <a:lvl8pPr marL="34290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8pPr>
            <a:lvl9pPr marL="38862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9pPr>
          </a:lstStyle>
          <a:p>
            <a:pPr marL="0" indent="0">
              <a:buFontTx/>
              <a:buNone/>
            </a:pPr>
            <a:r>
              <a:rPr lang="en-US" sz="1600" i="1" dirty="0" smtClean="0"/>
              <a:t>Pressure</a:t>
            </a:r>
            <a:endParaRPr lang="en-US" sz="1600" i="1" dirty="0"/>
          </a:p>
        </p:txBody>
      </p:sp>
      <p:sp>
        <p:nvSpPr>
          <p:cNvPr id="37" name="Content Placeholder 2"/>
          <p:cNvSpPr txBox="1">
            <a:spLocks/>
          </p:cNvSpPr>
          <p:nvPr/>
        </p:nvSpPr>
        <p:spPr bwMode="auto">
          <a:xfrm rot="16200000">
            <a:off x="3541530" y="2151238"/>
            <a:ext cx="919690" cy="289776"/>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230188" indent="-230188" algn="l" rtl="0" eaLnBrk="0" fontAlgn="base" hangingPunct="0">
              <a:lnSpc>
                <a:spcPct val="85000"/>
              </a:lnSpc>
              <a:spcBef>
                <a:spcPct val="40000"/>
              </a:spcBef>
              <a:spcAft>
                <a:spcPct val="0"/>
              </a:spcAft>
              <a:buClr>
                <a:srgbClr val="FF6600"/>
              </a:buClr>
              <a:buChar char="•"/>
              <a:defRPr sz="2000">
                <a:solidFill>
                  <a:schemeClr val="tx1"/>
                </a:solidFill>
                <a:latin typeface="+mn-lt"/>
                <a:ea typeface="ＭＳ Ｐゴシック" pitchFamily="34" charset="-128"/>
                <a:cs typeface="ＭＳ Ｐゴシック" charset="0"/>
              </a:defRPr>
            </a:lvl1pPr>
            <a:lvl2pPr marL="684213" indent="-227013"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2pPr>
            <a:lvl3pPr marL="11430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3pPr>
            <a:lvl4pPr marL="1600200" indent="-228600"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4pPr>
            <a:lvl5pPr marL="20574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5pPr>
            <a:lvl6pPr marL="25146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6pPr>
            <a:lvl7pPr marL="29718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7pPr>
            <a:lvl8pPr marL="34290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8pPr>
            <a:lvl9pPr marL="38862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9pPr>
          </a:lstStyle>
          <a:p>
            <a:pPr marL="0" indent="0">
              <a:buFontTx/>
              <a:buNone/>
            </a:pPr>
            <a:r>
              <a:rPr lang="en-US" sz="1600" i="1" dirty="0" smtClean="0"/>
              <a:t>Pressure</a:t>
            </a:r>
            <a:endParaRPr lang="en-US" sz="1600" i="1" dirty="0"/>
          </a:p>
        </p:txBody>
      </p:sp>
      <p:sp>
        <p:nvSpPr>
          <p:cNvPr id="38" name="TextBox 37"/>
          <p:cNvSpPr txBox="1"/>
          <p:nvPr/>
        </p:nvSpPr>
        <p:spPr>
          <a:xfrm>
            <a:off x="248404" y="2017133"/>
            <a:ext cx="3069671" cy="830997"/>
          </a:xfrm>
          <a:prstGeom prst="rect">
            <a:avLst/>
          </a:prstGeom>
          <a:noFill/>
        </p:spPr>
        <p:txBody>
          <a:bodyPr wrap="square" rtlCol="0">
            <a:spAutoFit/>
          </a:bodyPr>
          <a:lstStyle/>
          <a:p>
            <a:pPr algn="ctr"/>
            <a:r>
              <a:rPr lang="en-US" sz="1600" i="1" dirty="0" smtClean="0">
                <a:solidFill>
                  <a:schemeClr val="accent6"/>
                </a:solidFill>
                <a:latin typeface="Arial"/>
                <a:cs typeface="Arial"/>
              </a:rPr>
              <a:t>Intrinsically-stochastic systems cannot </a:t>
            </a:r>
            <a:r>
              <a:rPr lang="en-US" sz="1600" i="1" dirty="0">
                <a:solidFill>
                  <a:schemeClr val="accent6"/>
                </a:solidFill>
                <a:latin typeface="Arial"/>
                <a:cs typeface="Arial"/>
              </a:rPr>
              <a:t>be controlled by the initial condition</a:t>
            </a:r>
            <a:endParaRPr lang="en-US" sz="1600" i="1" dirty="0" smtClean="0">
              <a:solidFill>
                <a:schemeClr val="accent6"/>
              </a:solidFill>
              <a:latin typeface="Arial"/>
              <a:cs typeface="Arial"/>
            </a:endParaRPr>
          </a:p>
        </p:txBody>
      </p:sp>
    </p:spTree>
    <p:extLst>
      <p:ext uri="{BB962C8B-B14F-4D97-AF65-F5344CB8AC3E}">
        <p14:creationId xmlns:p14="http://schemas.microsoft.com/office/powerpoint/2010/main" val="307500523"/>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613" y="1004888"/>
            <a:ext cx="8231187" cy="377026"/>
          </a:xfrm>
        </p:spPr>
        <p:txBody>
          <a:bodyPr/>
          <a:lstStyle/>
          <a:p>
            <a:r>
              <a:rPr lang="en-US" dirty="0"/>
              <a:t>Dynamic Event Tree (DET) </a:t>
            </a:r>
            <a:r>
              <a:rPr lang="en-US" dirty="0" smtClean="0"/>
              <a:t>Example</a:t>
            </a:r>
            <a:endParaRPr lang="en-US" dirty="0"/>
          </a:p>
        </p:txBody>
      </p:sp>
      <p:grpSp>
        <p:nvGrpSpPr>
          <p:cNvPr id="3" name="Group 2"/>
          <p:cNvGrpSpPr/>
          <p:nvPr/>
        </p:nvGrpSpPr>
        <p:grpSpPr>
          <a:xfrm>
            <a:off x="304800" y="1719148"/>
            <a:ext cx="6118147" cy="4681652"/>
            <a:chOff x="304800" y="1719148"/>
            <a:chExt cx="6118147" cy="4681652"/>
          </a:xfrm>
        </p:grpSpPr>
        <p:pic>
          <p:nvPicPr>
            <p:cNvPr id="4" name="Picture 3" descr="DETpbCla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1000" y="1719148"/>
              <a:ext cx="6041947" cy="4531461"/>
            </a:xfrm>
            <a:prstGeom prst="rect">
              <a:avLst/>
            </a:prstGeom>
          </p:spPr>
        </p:pic>
        <p:pic>
          <p:nvPicPr>
            <p:cNvPr id="5" name="Picture 4"/>
            <p:cNvPicPr/>
            <p:nvPr/>
          </p:nvPicPr>
          <p:blipFill rotWithShape="1">
            <a:blip r:embed="rId3" cstate="print">
              <a:extLst>
                <a:ext uri="{28A0092B-C50C-407E-A947-70E740481C1C}">
                  <a14:useLocalDpi xmlns:a14="http://schemas.microsoft.com/office/drawing/2010/main" val="0"/>
                </a:ext>
              </a:extLst>
            </a:blip>
            <a:srcRect l="5047" r="7211"/>
            <a:stretch/>
          </p:blipFill>
          <p:spPr>
            <a:xfrm>
              <a:off x="1741577" y="2570843"/>
              <a:ext cx="1554600" cy="868838"/>
            </a:xfrm>
            <a:prstGeom prst="rect">
              <a:avLst/>
            </a:prstGeom>
          </p:spPr>
        </p:pic>
        <p:sp>
          <p:nvSpPr>
            <p:cNvPr id="6" name="TextBox 15"/>
            <p:cNvSpPr txBox="1">
              <a:spLocks noChangeArrowheads="1"/>
            </p:cNvSpPr>
            <p:nvPr/>
          </p:nvSpPr>
          <p:spPr bwMode="auto">
            <a:xfrm>
              <a:off x="304800" y="2348014"/>
              <a:ext cx="492443" cy="2594820"/>
            </a:xfrm>
            <a:prstGeom prst="rect">
              <a:avLst/>
            </a:prstGeom>
            <a:solidFill>
              <a:schemeClr val="bg1"/>
            </a:solidFill>
            <a:ln>
              <a:noFill/>
            </a:ln>
            <a:extLst/>
          </p:spPr>
          <p:txBody>
            <a:bodyPr vert="vert270" wrap="square">
              <a:spAutoFit/>
            </a:bodyPr>
            <a:lstStyle>
              <a:lvl1pPr>
                <a:defRPr sz="2400">
                  <a:solidFill>
                    <a:schemeClr val="tx1"/>
                  </a:solidFill>
                  <a:latin typeface="Times New Roman" charset="0"/>
                  <a:ea typeface="ＭＳ Ｐゴシック" charset="0"/>
                  <a:cs typeface="ＭＳ Ｐゴシック" charset="0"/>
                </a:defRPr>
              </a:lvl1pPr>
              <a:lvl2pPr marL="742950" indent="-285750">
                <a:defRPr sz="2400">
                  <a:solidFill>
                    <a:schemeClr val="tx1"/>
                  </a:solidFill>
                  <a:latin typeface="Times New Roman" charset="0"/>
                  <a:ea typeface="ＭＳ Ｐゴシック" charset="0"/>
                </a:defRPr>
              </a:lvl2pPr>
              <a:lvl3pPr marL="1143000" indent="-228600">
                <a:defRPr sz="2400">
                  <a:solidFill>
                    <a:schemeClr val="tx1"/>
                  </a:solidFill>
                  <a:latin typeface="Times New Roman" charset="0"/>
                  <a:ea typeface="ＭＳ Ｐゴシック" charset="0"/>
                </a:defRPr>
              </a:lvl3pPr>
              <a:lvl4pPr marL="1600200" indent="-228600">
                <a:defRPr sz="2400">
                  <a:solidFill>
                    <a:schemeClr val="tx1"/>
                  </a:solidFill>
                  <a:latin typeface="Times New Roman" charset="0"/>
                  <a:ea typeface="ＭＳ Ｐゴシック" charset="0"/>
                </a:defRPr>
              </a:lvl4pPr>
              <a:lvl5pPr marL="2057400" indent="-22860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r>
                <a:rPr lang="en-US" sz="2000" i="1" dirty="0" smtClean="0">
                  <a:latin typeface="Arial" charset="0"/>
                  <a:cs typeface="Arial" charset="0"/>
                </a:rPr>
                <a:t>Clad Temperature [K]</a:t>
              </a:r>
            </a:p>
          </p:txBody>
        </p:sp>
        <p:sp>
          <p:nvSpPr>
            <p:cNvPr id="7" name="TextBox 15"/>
            <p:cNvSpPr txBox="1">
              <a:spLocks noChangeArrowheads="1"/>
            </p:cNvSpPr>
            <p:nvPr/>
          </p:nvSpPr>
          <p:spPr bwMode="auto">
            <a:xfrm>
              <a:off x="3092125" y="6000690"/>
              <a:ext cx="1251841" cy="400110"/>
            </a:xfrm>
            <a:prstGeom prst="rect">
              <a:avLst/>
            </a:prstGeom>
            <a:solidFill>
              <a:schemeClr val="bg1"/>
            </a:solidFill>
            <a:ln>
              <a:noFill/>
            </a:ln>
            <a:extLst/>
          </p:spPr>
          <p:txBody>
            <a:bodyPr wrap="square">
              <a:spAutoFit/>
            </a:bodyPr>
            <a:lstStyle>
              <a:lvl1pPr>
                <a:defRPr sz="2400">
                  <a:solidFill>
                    <a:schemeClr val="tx1"/>
                  </a:solidFill>
                  <a:latin typeface="Times New Roman" charset="0"/>
                  <a:ea typeface="ＭＳ Ｐゴシック" charset="0"/>
                  <a:cs typeface="ＭＳ Ｐゴシック" charset="0"/>
                </a:defRPr>
              </a:lvl1pPr>
              <a:lvl2pPr marL="742950" indent="-285750">
                <a:defRPr sz="2400">
                  <a:solidFill>
                    <a:schemeClr val="tx1"/>
                  </a:solidFill>
                  <a:latin typeface="Times New Roman" charset="0"/>
                  <a:ea typeface="ＭＳ Ｐゴシック" charset="0"/>
                </a:defRPr>
              </a:lvl2pPr>
              <a:lvl3pPr marL="1143000" indent="-228600">
                <a:defRPr sz="2400">
                  <a:solidFill>
                    <a:schemeClr val="tx1"/>
                  </a:solidFill>
                  <a:latin typeface="Times New Roman" charset="0"/>
                  <a:ea typeface="ＭＳ Ｐゴシック" charset="0"/>
                </a:defRPr>
              </a:lvl3pPr>
              <a:lvl4pPr marL="1600200" indent="-228600">
                <a:defRPr sz="2400">
                  <a:solidFill>
                    <a:schemeClr val="tx1"/>
                  </a:solidFill>
                  <a:latin typeface="Times New Roman" charset="0"/>
                  <a:ea typeface="ＭＳ Ｐゴシック" charset="0"/>
                </a:defRPr>
              </a:lvl4pPr>
              <a:lvl5pPr marL="2057400" indent="-22860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r>
                <a:rPr lang="en-US" sz="2000" i="1" dirty="0" smtClean="0">
                  <a:latin typeface="Arial" charset="0"/>
                  <a:cs typeface="Arial" charset="0"/>
                </a:rPr>
                <a:t>Time [s</a:t>
              </a:r>
              <a:r>
                <a:rPr lang="en-US" sz="2000" i="1" dirty="0">
                  <a:latin typeface="Arial" charset="0"/>
                  <a:cs typeface="Arial" charset="0"/>
                </a:rPr>
                <a:t>]</a:t>
              </a:r>
              <a:endParaRPr lang="en-US" sz="2000" i="1" dirty="0">
                <a:solidFill>
                  <a:srgbClr val="1A4DB2"/>
                </a:solidFill>
                <a:latin typeface="Arial" charset="0"/>
                <a:cs typeface="Arial" charset="0"/>
              </a:endParaRPr>
            </a:p>
          </p:txBody>
        </p:sp>
      </p:grpSp>
      <p:sp>
        <p:nvSpPr>
          <p:cNvPr id="8" name="TextBox 7"/>
          <p:cNvSpPr txBox="1"/>
          <p:nvPr/>
        </p:nvSpPr>
        <p:spPr>
          <a:xfrm>
            <a:off x="6781800" y="3851067"/>
            <a:ext cx="2090914" cy="1077218"/>
          </a:xfrm>
          <a:prstGeom prst="rect">
            <a:avLst/>
          </a:prstGeom>
          <a:noFill/>
        </p:spPr>
        <p:txBody>
          <a:bodyPr wrap="square" rtlCol="0">
            <a:spAutoFit/>
          </a:bodyPr>
          <a:lstStyle/>
          <a:p>
            <a:pPr algn="ctr"/>
            <a:r>
              <a:rPr lang="en-US" sz="1600" i="1" dirty="0" smtClean="0">
                <a:solidFill>
                  <a:schemeClr val="accent6"/>
                </a:solidFill>
                <a:latin typeface="Arial"/>
                <a:cs typeface="Arial"/>
              </a:rPr>
              <a:t>All the tree branches are assembled to reproduce the full evolution</a:t>
            </a:r>
          </a:p>
        </p:txBody>
      </p:sp>
      <p:sp>
        <p:nvSpPr>
          <p:cNvPr id="9" name="TextBox 8"/>
          <p:cNvSpPr txBox="1"/>
          <p:nvPr/>
        </p:nvSpPr>
        <p:spPr>
          <a:xfrm>
            <a:off x="6143878" y="2216900"/>
            <a:ext cx="2404886" cy="707886"/>
          </a:xfrm>
          <a:prstGeom prst="rect">
            <a:avLst/>
          </a:prstGeom>
          <a:noFill/>
          <a:ln>
            <a:noFill/>
          </a:ln>
        </p:spPr>
        <p:txBody>
          <a:bodyPr wrap="square" rtlCol="0">
            <a:spAutoFit/>
          </a:bodyPr>
          <a:lstStyle/>
          <a:p>
            <a:r>
              <a:rPr lang="en-US" sz="2000" i="1" dirty="0" smtClean="0">
                <a:solidFill>
                  <a:srgbClr val="00E300"/>
                </a:solidFill>
                <a:latin typeface="+mn-lt"/>
                <a:cs typeface="Times New Roman"/>
              </a:rPr>
              <a:t>*</a:t>
            </a:r>
            <a:r>
              <a:rPr lang="en-US" sz="2000" i="1" dirty="0" smtClean="0">
                <a:latin typeface="+mn-lt"/>
                <a:cs typeface="Times New Roman"/>
              </a:rPr>
              <a:t> = system success</a:t>
            </a:r>
          </a:p>
          <a:p>
            <a:r>
              <a:rPr lang="en-US" sz="2000" i="1" dirty="0" smtClean="0">
                <a:solidFill>
                  <a:srgbClr val="FF0000"/>
                </a:solidFill>
                <a:latin typeface="+mn-lt"/>
                <a:cs typeface="Times New Roman"/>
              </a:rPr>
              <a:t>*</a:t>
            </a:r>
            <a:r>
              <a:rPr lang="en-US" sz="2000" i="1" dirty="0" smtClean="0">
                <a:latin typeface="+mn-lt"/>
                <a:cs typeface="Times New Roman"/>
              </a:rPr>
              <a:t> = system failure</a:t>
            </a:r>
          </a:p>
        </p:txBody>
      </p:sp>
    </p:spTree>
    <p:extLst>
      <p:ext uri="{BB962C8B-B14F-4D97-AF65-F5344CB8AC3E}">
        <p14:creationId xmlns:p14="http://schemas.microsoft.com/office/powerpoint/2010/main" val="2303431368"/>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613" y="1004888"/>
            <a:ext cx="8231187" cy="377026"/>
          </a:xfrm>
        </p:spPr>
        <p:txBody>
          <a:bodyPr/>
          <a:lstStyle/>
          <a:p>
            <a:r>
              <a:rPr lang="en-US" dirty="0"/>
              <a:t>DET Follows Failure </a:t>
            </a:r>
            <a:r>
              <a:rPr lang="en-US" dirty="0" smtClean="0"/>
              <a:t>Patterns</a:t>
            </a:r>
            <a:endParaRPr lang="en-US" dirty="0"/>
          </a:p>
        </p:txBody>
      </p:sp>
      <p:sp>
        <p:nvSpPr>
          <p:cNvPr id="3" name="Content Placeholder 2"/>
          <p:cNvSpPr>
            <a:spLocks noGrp="1"/>
          </p:cNvSpPr>
          <p:nvPr>
            <p:ph idx="1"/>
          </p:nvPr>
        </p:nvSpPr>
        <p:spPr/>
        <p:txBody>
          <a:bodyPr/>
          <a:lstStyle/>
          <a:p>
            <a:endParaRPr lang="en-US"/>
          </a:p>
        </p:txBody>
      </p:sp>
      <p:pic>
        <p:nvPicPr>
          <p:cNvPr id="4" name="Picture 3" descr="DET_LS_pb.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321" y="1593533"/>
            <a:ext cx="6685279" cy="5013961"/>
          </a:xfrm>
          <a:prstGeom prst="rect">
            <a:avLst/>
          </a:prstGeom>
        </p:spPr>
      </p:pic>
      <p:sp>
        <p:nvSpPr>
          <p:cNvPr id="5" name="TextBox 15"/>
          <p:cNvSpPr txBox="1">
            <a:spLocks noChangeArrowheads="1"/>
          </p:cNvSpPr>
          <p:nvPr/>
        </p:nvSpPr>
        <p:spPr bwMode="auto">
          <a:xfrm>
            <a:off x="2491540" y="6293571"/>
            <a:ext cx="2683646" cy="400110"/>
          </a:xfrm>
          <a:prstGeom prst="rect">
            <a:avLst/>
          </a:prstGeom>
          <a:solidFill>
            <a:schemeClr val="bg1"/>
          </a:solidFill>
          <a:ln>
            <a:noFill/>
          </a:ln>
          <a:extLst/>
        </p:spPr>
        <p:txBody>
          <a:bodyPr wrap="square">
            <a:spAutoFit/>
          </a:bodyPr>
          <a:lstStyle>
            <a:lvl1pPr>
              <a:defRPr sz="2400">
                <a:solidFill>
                  <a:schemeClr val="tx1"/>
                </a:solidFill>
                <a:latin typeface="Times New Roman" charset="0"/>
                <a:ea typeface="ＭＳ Ｐゴシック" charset="0"/>
                <a:cs typeface="ＭＳ Ｐゴシック" charset="0"/>
              </a:defRPr>
            </a:lvl1pPr>
            <a:lvl2pPr marL="742950" indent="-285750">
              <a:defRPr sz="2400">
                <a:solidFill>
                  <a:schemeClr val="tx1"/>
                </a:solidFill>
                <a:latin typeface="Times New Roman" charset="0"/>
                <a:ea typeface="ＭＳ Ｐゴシック" charset="0"/>
              </a:defRPr>
            </a:lvl2pPr>
            <a:lvl3pPr marL="1143000" indent="-228600">
              <a:defRPr sz="2400">
                <a:solidFill>
                  <a:schemeClr val="tx1"/>
                </a:solidFill>
                <a:latin typeface="Times New Roman" charset="0"/>
                <a:ea typeface="ＭＳ Ｐゴシック" charset="0"/>
              </a:defRPr>
            </a:lvl3pPr>
            <a:lvl4pPr marL="1600200" indent="-228600">
              <a:defRPr sz="2400">
                <a:solidFill>
                  <a:schemeClr val="tx1"/>
                </a:solidFill>
                <a:latin typeface="Times New Roman" charset="0"/>
                <a:ea typeface="ＭＳ Ｐゴシック" charset="0"/>
              </a:defRPr>
            </a:lvl4pPr>
            <a:lvl5pPr marL="2057400" indent="-22860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r>
              <a:rPr lang="en-US" sz="2000" i="1" dirty="0" smtClean="0">
                <a:latin typeface="Arial" charset="0"/>
                <a:cs typeface="Arial" charset="0"/>
              </a:rPr>
              <a:t>DG Recovery Time [s]</a:t>
            </a:r>
            <a:endParaRPr lang="en-US" sz="2000" i="1" dirty="0">
              <a:solidFill>
                <a:srgbClr val="1A4DB2"/>
              </a:solidFill>
              <a:latin typeface="Arial" charset="0"/>
              <a:cs typeface="Arial" charset="0"/>
            </a:endParaRPr>
          </a:p>
        </p:txBody>
      </p:sp>
      <p:sp>
        <p:nvSpPr>
          <p:cNvPr id="6" name="TextBox 15"/>
          <p:cNvSpPr txBox="1">
            <a:spLocks noChangeArrowheads="1"/>
          </p:cNvSpPr>
          <p:nvPr/>
        </p:nvSpPr>
        <p:spPr bwMode="auto">
          <a:xfrm>
            <a:off x="19198" y="2360516"/>
            <a:ext cx="492443" cy="3350294"/>
          </a:xfrm>
          <a:prstGeom prst="rect">
            <a:avLst/>
          </a:prstGeom>
          <a:solidFill>
            <a:schemeClr val="bg1"/>
          </a:solidFill>
          <a:ln>
            <a:noFill/>
          </a:ln>
          <a:extLst/>
        </p:spPr>
        <p:txBody>
          <a:bodyPr vert="vert270" wrap="square">
            <a:spAutoFit/>
          </a:bodyPr>
          <a:lstStyle>
            <a:lvl1pPr>
              <a:defRPr sz="2400">
                <a:solidFill>
                  <a:schemeClr val="tx1"/>
                </a:solidFill>
                <a:latin typeface="Times New Roman" charset="0"/>
                <a:ea typeface="ＭＳ Ｐゴシック" charset="0"/>
                <a:cs typeface="ＭＳ Ｐゴシック" charset="0"/>
              </a:defRPr>
            </a:lvl1pPr>
            <a:lvl2pPr marL="742950" indent="-285750">
              <a:defRPr sz="2400">
                <a:solidFill>
                  <a:schemeClr val="tx1"/>
                </a:solidFill>
                <a:latin typeface="Times New Roman" charset="0"/>
                <a:ea typeface="ＭＳ Ｐゴシック" charset="0"/>
              </a:defRPr>
            </a:lvl2pPr>
            <a:lvl3pPr marL="1143000" indent="-228600">
              <a:defRPr sz="2400">
                <a:solidFill>
                  <a:schemeClr val="tx1"/>
                </a:solidFill>
                <a:latin typeface="Times New Roman" charset="0"/>
                <a:ea typeface="ＭＳ Ｐゴシック" charset="0"/>
              </a:defRPr>
            </a:lvl3pPr>
            <a:lvl4pPr marL="1600200" indent="-228600">
              <a:defRPr sz="2400">
                <a:solidFill>
                  <a:schemeClr val="tx1"/>
                </a:solidFill>
                <a:latin typeface="Times New Roman" charset="0"/>
                <a:ea typeface="ＭＳ Ｐゴシック" charset="0"/>
              </a:defRPr>
            </a:lvl4pPr>
            <a:lvl5pPr marL="2057400" indent="-22860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r>
              <a:rPr lang="en-US" sz="2000" i="1" dirty="0" smtClean="0">
                <a:latin typeface="Arial" charset="0"/>
                <a:cs typeface="Arial" charset="0"/>
              </a:rPr>
              <a:t>Clad Failure Temperature [K]</a:t>
            </a:r>
          </a:p>
        </p:txBody>
      </p:sp>
      <p:sp>
        <p:nvSpPr>
          <p:cNvPr id="7" name="Content Placeholder 2"/>
          <p:cNvSpPr txBox="1">
            <a:spLocks/>
          </p:cNvSpPr>
          <p:nvPr/>
        </p:nvSpPr>
        <p:spPr bwMode="auto">
          <a:xfrm>
            <a:off x="1031277" y="4106542"/>
            <a:ext cx="2484083" cy="485778"/>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230188" indent="-230188" algn="l" rtl="0" eaLnBrk="0" fontAlgn="base" hangingPunct="0">
              <a:lnSpc>
                <a:spcPct val="85000"/>
              </a:lnSpc>
              <a:spcBef>
                <a:spcPct val="40000"/>
              </a:spcBef>
              <a:spcAft>
                <a:spcPct val="0"/>
              </a:spcAft>
              <a:buClr>
                <a:srgbClr val="FF6600"/>
              </a:buClr>
              <a:buChar char="•"/>
              <a:defRPr sz="2000">
                <a:solidFill>
                  <a:schemeClr val="tx1"/>
                </a:solidFill>
                <a:latin typeface="+mn-lt"/>
                <a:ea typeface="ＭＳ Ｐゴシック" pitchFamily="34" charset="-128"/>
                <a:cs typeface="ＭＳ Ｐゴシック" charset="0"/>
              </a:defRPr>
            </a:lvl1pPr>
            <a:lvl2pPr marL="684213" indent="-227013"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2pPr>
            <a:lvl3pPr marL="11430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3pPr>
            <a:lvl4pPr marL="1600200" indent="-228600"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4pPr>
            <a:lvl5pPr marL="20574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5pPr>
            <a:lvl6pPr marL="25146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6pPr>
            <a:lvl7pPr marL="29718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7pPr>
            <a:lvl8pPr marL="34290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8pPr>
            <a:lvl9pPr marL="38862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9pPr>
          </a:lstStyle>
          <a:p>
            <a:pPr marL="0" indent="0">
              <a:buFontTx/>
              <a:buNone/>
            </a:pPr>
            <a:r>
              <a:rPr lang="en-US" sz="1600" i="1" dirty="0" smtClean="0"/>
              <a:t>Increase the delay in the recovery of the DG until… </a:t>
            </a:r>
            <a:endParaRPr lang="en-US" sz="1600" i="1" dirty="0"/>
          </a:p>
        </p:txBody>
      </p:sp>
      <p:cxnSp>
        <p:nvCxnSpPr>
          <p:cNvPr id="8" name="Straight Arrow Connector 7"/>
          <p:cNvCxnSpPr/>
          <p:nvPr/>
        </p:nvCxnSpPr>
        <p:spPr bwMode="auto">
          <a:xfrm>
            <a:off x="1574800" y="4815840"/>
            <a:ext cx="1854200" cy="0"/>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9" name="Content Placeholder 2"/>
          <p:cNvSpPr txBox="1">
            <a:spLocks/>
          </p:cNvSpPr>
          <p:nvPr/>
        </p:nvSpPr>
        <p:spPr bwMode="auto">
          <a:xfrm>
            <a:off x="4292637" y="5039360"/>
            <a:ext cx="2067523" cy="894080"/>
          </a:xfrm>
          <a:prstGeom prst="rect">
            <a:avLst/>
          </a:prstGeom>
          <a:solidFill>
            <a:schemeClr val="bg1"/>
          </a:solidFill>
          <a:ln w="9525">
            <a:noFill/>
            <a:miter lim="800000"/>
            <a:headEnd/>
            <a:tailEnd/>
          </a:ln>
        </p:spPr>
        <p:txBody>
          <a:bodyPr vert="horz" wrap="square" lIns="0" tIns="0" rIns="0" bIns="0" numCol="1" anchor="t" anchorCtr="0" compatLnSpc="1">
            <a:prstTxWarp prst="textNoShape">
              <a:avLst/>
            </a:prstTxWarp>
          </a:bodyPr>
          <a:lstStyle>
            <a:lvl1pPr marL="230188" indent="-230188" algn="l" rtl="0" eaLnBrk="0" fontAlgn="base" hangingPunct="0">
              <a:lnSpc>
                <a:spcPct val="85000"/>
              </a:lnSpc>
              <a:spcBef>
                <a:spcPct val="40000"/>
              </a:spcBef>
              <a:spcAft>
                <a:spcPct val="0"/>
              </a:spcAft>
              <a:buClr>
                <a:srgbClr val="FF6600"/>
              </a:buClr>
              <a:buChar char="•"/>
              <a:defRPr sz="2000">
                <a:solidFill>
                  <a:schemeClr val="tx1"/>
                </a:solidFill>
                <a:latin typeface="+mn-lt"/>
                <a:ea typeface="ＭＳ Ｐゴシック" pitchFamily="34" charset="-128"/>
                <a:cs typeface="ＭＳ Ｐゴシック" charset="0"/>
              </a:defRPr>
            </a:lvl1pPr>
            <a:lvl2pPr marL="684213" indent="-227013"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2pPr>
            <a:lvl3pPr marL="11430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3pPr>
            <a:lvl4pPr marL="1600200" indent="-228600"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4pPr>
            <a:lvl5pPr marL="20574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5pPr>
            <a:lvl6pPr marL="25146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6pPr>
            <a:lvl7pPr marL="29718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7pPr>
            <a:lvl8pPr marL="34290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8pPr>
            <a:lvl9pPr marL="38862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9pPr>
          </a:lstStyle>
          <a:p>
            <a:pPr marL="0" indent="0">
              <a:buFontTx/>
              <a:buNone/>
            </a:pPr>
            <a:r>
              <a:rPr lang="en-US" sz="1600" i="1" dirty="0" smtClean="0"/>
              <a:t>The first clad failure threshold is reached </a:t>
            </a:r>
            <a:endParaRPr lang="en-US" sz="1600" i="1" dirty="0"/>
          </a:p>
        </p:txBody>
      </p:sp>
      <p:cxnSp>
        <p:nvCxnSpPr>
          <p:cNvPr id="10" name="Straight Arrow Connector 9"/>
          <p:cNvCxnSpPr/>
          <p:nvPr/>
        </p:nvCxnSpPr>
        <p:spPr bwMode="auto">
          <a:xfrm flipH="1" flipV="1">
            <a:off x="3677921" y="4754880"/>
            <a:ext cx="548639" cy="274320"/>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11" name="Straight Arrow Connector 10"/>
          <p:cNvCxnSpPr/>
          <p:nvPr/>
        </p:nvCxnSpPr>
        <p:spPr bwMode="auto">
          <a:xfrm flipV="1">
            <a:off x="3581400" y="4516120"/>
            <a:ext cx="0" cy="284480"/>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12" name="Straight Arrow Connector 11"/>
          <p:cNvCxnSpPr/>
          <p:nvPr/>
        </p:nvCxnSpPr>
        <p:spPr bwMode="auto">
          <a:xfrm>
            <a:off x="3505200" y="4368800"/>
            <a:ext cx="264159" cy="0"/>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13" name="Straight Arrow Connector 12"/>
          <p:cNvCxnSpPr/>
          <p:nvPr/>
        </p:nvCxnSpPr>
        <p:spPr bwMode="auto">
          <a:xfrm flipV="1">
            <a:off x="3962400" y="4236720"/>
            <a:ext cx="0" cy="182880"/>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14" name="Straight Arrow Connector 13"/>
          <p:cNvCxnSpPr/>
          <p:nvPr/>
        </p:nvCxnSpPr>
        <p:spPr bwMode="auto">
          <a:xfrm flipV="1">
            <a:off x="3962400" y="4008120"/>
            <a:ext cx="0" cy="182880"/>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15" name="Straight Arrow Connector 14"/>
          <p:cNvCxnSpPr/>
          <p:nvPr/>
        </p:nvCxnSpPr>
        <p:spPr bwMode="auto">
          <a:xfrm>
            <a:off x="3962400" y="3962400"/>
            <a:ext cx="396240" cy="0"/>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16" name="Straight Arrow Connector 15"/>
          <p:cNvCxnSpPr/>
          <p:nvPr/>
        </p:nvCxnSpPr>
        <p:spPr bwMode="auto">
          <a:xfrm flipV="1">
            <a:off x="4495800" y="3088640"/>
            <a:ext cx="0" cy="873760"/>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17" name="Straight Arrow Connector 16"/>
          <p:cNvCxnSpPr/>
          <p:nvPr/>
        </p:nvCxnSpPr>
        <p:spPr bwMode="auto">
          <a:xfrm>
            <a:off x="4495800" y="3124200"/>
            <a:ext cx="1584960" cy="0"/>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18" name="Straight Arrow Connector 17"/>
          <p:cNvCxnSpPr/>
          <p:nvPr/>
        </p:nvCxnSpPr>
        <p:spPr bwMode="auto">
          <a:xfrm flipV="1">
            <a:off x="6172200" y="2722880"/>
            <a:ext cx="0" cy="401320"/>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19" name="TextBox 18"/>
          <p:cNvSpPr txBox="1"/>
          <p:nvPr/>
        </p:nvSpPr>
        <p:spPr>
          <a:xfrm>
            <a:off x="1212075" y="1828711"/>
            <a:ext cx="2404886" cy="707886"/>
          </a:xfrm>
          <a:prstGeom prst="rect">
            <a:avLst/>
          </a:prstGeom>
          <a:noFill/>
          <a:ln>
            <a:noFill/>
          </a:ln>
        </p:spPr>
        <p:txBody>
          <a:bodyPr wrap="square" rtlCol="0">
            <a:spAutoFit/>
          </a:bodyPr>
          <a:lstStyle/>
          <a:p>
            <a:r>
              <a:rPr lang="en-US" sz="2000" i="1" dirty="0" smtClean="0">
                <a:solidFill>
                  <a:srgbClr val="4EFF61"/>
                </a:solidFill>
                <a:latin typeface="+mn-lt"/>
                <a:cs typeface="Times New Roman"/>
              </a:rPr>
              <a:t>*</a:t>
            </a:r>
            <a:r>
              <a:rPr lang="en-US" sz="2000" i="1" dirty="0" smtClean="0">
                <a:latin typeface="+mn-lt"/>
                <a:cs typeface="Times New Roman"/>
              </a:rPr>
              <a:t> = system success</a:t>
            </a:r>
          </a:p>
          <a:p>
            <a:r>
              <a:rPr lang="en-US" sz="2000" i="1" dirty="0" smtClean="0">
                <a:solidFill>
                  <a:srgbClr val="FF0000"/>
                </a:solidFill>
                <a:latin typeface="+mn-lt"/>
                <a:cs typeface="Times New Roman"/>
              </a:rPr>
              <a:t>* </a:t>
            </a:r>
            <a:r>
              <a:rPr lang="en-US" sz="2000" i="1" dirty="0" smtClean="0">
                <a:latin typeface="+mn-lt"/>
                <a:cs typeface="Times New Roman"/>
              </a:rPr>
              <a:t>= system failure</a:t>
            </a:r>
          </a:p>
        </p:txBody>
      </p:sp>
      <p:sp>
        <p:nvSpPr>
          <p:cNvPr id="20" name="Content Placeholder 14"/>
          <p:cNvSpPr txBox="1">
            <a:spLocks/>
          </p:cNvSpPr>
          <p:nvPr/>
        </p:nvSpPr>
        <p:spPr bwMode="auto">
          <a:xfrm>
            <a:off x="5181600" y="3322231"/>
            <a:ext cx="3461163" cy="1767930"/>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230188" indent="-230188" algn="l" rtl="0" eaLnBrk="0" fontAlgn="base" hangingPunct="0">
              <a:lnSpc>
                <a:spcPct val="85000"/>
              </a:lnSpc>
              <a:spcBef>
                <a:spcPct val="40000"/>
              </a:spcBef>
              <a:spcAft>
                <a:spcPct val="0"/>
              </a:spcAft>
              <a:buClr>
                <a:srgbClr val="FF6600"/>
              </a:buClr>
              <a:buChar char="•"/>
              <a:defRPr sz="2000">
                <a:solidFill>
                  <a:schemeClr val="tx1"/>
                </a:solidFill>
                <a:latin typeface="+mn-lt"/>
                <a:ea typeface="ＭＳ Ｐゴシック" pitchFamily="34" charset="-128"/>
                <a:cs typeface="ＭＳ Ｐゴシック" charset="0"/>
              </a:defRPr>
            </a:lvl1pPr>
            <a:lvl2pPr marL="684213" indent="-227013"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2pPr>
            <a:lvl3pPr marL="11430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3pPr>
            <a:lvl4pPr marL="1600200" indent="-228600"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4pPr>
            <a:lvl5pPr marL="20574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5pPr>
            <a:lvl6pPr marL="25146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6pPr>
            <a:lvl7pPr marL="29718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7pPr>
            <a:lvl8pPr marL="34290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8pPr>
            <a:lvl9pPr marL="38862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9pPr>
          </a:lstStyle>
          <a:p>
            <a:pPr marL="0" indent="0" algn="ctr">
              <a:buNone/>
            </a:pPr>
            <a:r>
              <a:rPr lang="en-US" i="1" dirty="0" smtClean="0">
                <a:solidFill>
                  <a:srgbClr val="1A4DB2"/>
                </a:solidFill>
              </a:rPr>
              <a:t>The consideration of uncertainty on clad failure temperature leads to a natural refinement of the analysis around the failure prone input space</a:t>
            </a:r>
          </a:p>
        </p:txBody>
      </p:sp>
      <p:sp>
        <p:nvSpPr>
          <p:cNvPr id="21" name="TextBox 20"/>
          <p:cNvSpPr txBox="1"/>
          <p:nvPr/>
        </p:nvSpPr>
        <p:spPr>
          <a:xfrm>
            <a:off x="5882639" y="1733868"/>
            <a:ext cx="2113281" cy="707886"/>
          </a:xfrm>
          <a:prstGeom prst="rect">
            <a:avLst/>
          </a:prstGeom>
          <a:noFill/>
          <a:ln>
            <a:noFill/>
          </a:ln>
        </p:spPr>
        <p:txBody>
          <a:bodyPr wrap="square" rtlCol="0">
            <a:spAutoFit/>
          </a:bodyPr>
          <a:lstStyle/>
          <a:p>
            <a:r>
              <a:rPr lang="en-US" sz="2000" i="1" dirty="0" smtClean="0">
                <a:latin typeface="+mn-lt"/>
                <a:cs typeface="Times New Roman"/>
              </a:rPr>
              <a:t>Clad branching:</a:t>
            </a:r>
            <a:endParaRPr lang="en-US" sz="2000" i="1" dirty="0">
              <a:latin typeface="+mn-lt"/>
              <a:cs typeface="Times New Roman"/>
            </a:endParaRPr>
          </a:p>
          <a:p>
            <a:r>
              <a:rPr lang="en-US" sz="2000" i="1" dirty="0" smtClean="0">
                <a:latin typeface="+mn-lt"/>
                <a:cs typeface="Times New Roman"/>
              </a:rPr>
              <a:t>DG branching: </a:t>
            </a:r>
          </a:p>
        </p:txBody>
      </p:sp>
      <p:cxnSp>
        <p:nvCxnSpPr>
          <p:cNvPr id="22" name="Straight Arrow Connector 21"/>
          <p:cNvCxnSpPr/>
          <p:nvPr/>
        </p:nvCxnSpPr>
        <p:spPr bwMode="auto">
          <a:xfrm flipV="1">
            <a:off x="7894319" y="1815149"/>
            <a:ext cx="0" cy="272662"/>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23" name="Straight Arrow Connector 22"/>
          <p:cNvCxnSpPr/>
          <p:nvPr/>
        </p:nvCxnSpPr>
        <p:spPr bwMode="auto">
          <a:xfrm>
            <a:off x="7741920" y="2296160"/>
            <a:ext cx="264159" cy="0"/>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Tree>
    <p:extLst>
      <p:ext uri="{BB962C8B-B14F-4D97-AF65-F5344CB8AC3E}">
        <p14:creationId xmlns:p14="http://schemas.microsoft.com/office/powerpoint/2010/main" val="1015872777"/>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613" y="1004888"/>
            <a:ext cx="8231187" cy="377026"/>
          </a:xfrm>
        </p:spPr>
        <p:txBody>
          <a:bodyPr/>
          <a:lstStyle/>
          <a:p>
            <a:r>
              <a:rPr lang="en-US" dirty="0" smtClean="0"/>
              <a:t>Models</a:t>
            </a:r>
            <a:endParaRPr lang="en-US" dirty="0"/>
          </a:p>
        </p:txBody>
      </p:sp>
      <p:sp>
        <p:nvSpPr>
          <p:cNvPr id="3" name="Content Placeholder 2"/>
          <p:cNvSpPr>
            <a:spLocks noGrp="1"/>
          </p:cNvSpPr>
          <p:nvPr>
            <p:ph idx="1"/>
          </p:nvPr>
        </p:nvSpPr>
        <p:spPr/>
        <p:txBody>
          <a:bodyPr/>
          <a:lstStyle/>
          <a:p>
            <a:r>
              <a:rPr lang="en-US" dirty="0"/>
              <a:t>At the </a:t>
            </a:r>
            <a:r>
              <a:rPr lang="en-US" dirty="0" smtClean="0"/>
              <a:t>software level, models relate input to output</a:t>
            </a:r>
          </a:p>
          <a:p>
            <a:endParaRPr lang="en-US" dirty="0" smtClean="0"/>
          </a:p>
          <a:p>
            <a:r>
              <a:rPr lang="en-US" dirty="0"/>
              <a:t>I</a:t>
            </a:r>
            <a:r>
              <a:rPr lang="en-US" dirty="0" smtClean="0"/>
              <a:t>t might be more convenient to think about a model as software simulating a physical system</a:t>
            </a:r>
          </a:p>
          <a:p>
            <a:endParaRPr lang="en-US" dirty="0" smtClean="0"/>
          </a:p>
          <a:p>
            <a:r>
              <a:rPr lang="en-US" dirty="0" smtClean="0"/>
              <a:t>Within this context the following models are available:</a:t>
            </a:r>
          </a:p>
          <a:p>
            <a:pPr lvl="1"/>
            <a:r>
              <a:rPr lang="en-US" b="1" dirty="0"/>
              <a:t>C</a:t>
            </a:r>
            <a:r>
              <a:rPr lang="en-US" b="1" dirty="0" smtClean="0"/>
              <a:t>ode</a:t>
            </a:r>
            <a:r>
              <a:rPr lang="en-US" dirty="0" smtClean="0"/>
              <a:t>: an external code that RAVEN can inquire via properly-built interfaces to manage input and output</a:t>
            </a:r>
          </a:p>
          <a:p>
            <a:pPr lvl="1"/>
            <a:r>
              <a:rPr lang="en-US" b="1" dirty="0" smtClean="0"/>
              <a:t>External model</a:t>
            </a:r>
            <a:r>
              <a:rPr lang="en-US" dirty="0" smtClean="0"/>
              <a:t>: a numerical implementation of a physical model that is interfaced to RAVEN directly (no file exchange) using RAVEN’s API</a:t>
            </a:r>
          </a:p>
          <a:p>
            <a:pPr lvl="1"/>
            <a:r>
              <a:rPr lang="en-US" dirty="0" smtClean="0"/>
              <a:t>An internally generated surrogate models (</a:t>
            </a:r>
            <a:r>
              <a:rPr lang="en-US" b="1" dirty="0" smtClean="0"/>
              <a:t>ROM</a:t>
            </a:r>
            <a:r>
              <a:rPr lang="en-US" dirty="0" smtClean="0"/>
              <a:t>)</a:t>
            </a:r>
            <a:endParaRPr lang="en-US" dirty="0"/>
          </a:p>
        </p:txBody>
      </p:sp>
    </p:spTree>
    <p:extLst>
      <p:ext uri="{BB962C8B-B14F-4D97-AF65-F5344CB8AC3E}">
        <p14:creationId xmlns:p14="http://schemas.microsoft.com/office/powerpoint/2010/main" val="608031191"/>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613" y="1004888"/>
            <a:ext cx="8231187" cy="377026"/>
          </a:xfrm>
        </p:spPr>
        <p:txBody>
          <a:bodyPr/>
          <a:lstStyle/>
          <a:p>
            <a:r>
              <a:rPr lang="en-US" dirty="0" smtClean="0"/>
              <a:t>Data</a:t>
            </a:r>
            <a:endParaRPr lang="en-US" dirty="0"/>
          </a:p>
        </p:txBody>
      </p:sp>
      <p:sp>
        <p:nvSpPr>
          <p:cNvPr id="3" name="Content Placeholder 2"/>
          <p:cNvSpPr>
            <a:spLocks noGrp="1"/>
          </p:cNvSpPr>
          <p:nvPr>
            <p:ph idx="1"/>
          </p:nvPr>
        </p:nvSpPr>
        <p:spPr/>
        <p:txBody>
          <a:bodyPr/>
          <a:lstStyle/>
          <a:p>
            <a:r>
              <a:rPr lang="en-US" dirty="0" smtClean="0"/>
              <a:t>RAVEN posses four main data type</a:t>
            </a:r>
            <a:endParaRPr lang="en-US" dirty="0"/>
          </a:p>
        </p:txBody>
      </p:sp>
      <p:graphicFrame>
        <p:nvGraphicFramePr>
          <p:cNvPr id="7" name="Diagram 6"/>
          <p:cNvGraphicFramePr/>
          <p:nvPr>
            <p:extLst>
              <p:ext uri="{D42A27DB-BD31-4B8C-83A1-F6EECF244321}">
                <p14:modId xmlns:p14="http://schemas.microsoft.com/office/powerpoint/2010/main" val="1978591455"/>
              </p:ext>
            </p:extLst>
          </p:nvPr>
        </p:nvGraphicFramePr>
        <p:xfrm>
          <a:off x="455613" y="1966738"/>
          <a:ext cx="3755440" cy="383541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8" name="Diagram 7"/>
          <p:cNvGraphicFramePr/>
          <p:nvPr>
            <p:extLst>
              <p:ext uri="{D42A27DB-BD31-4B8C-83A1-F6EECF244321}">
                <p14:modId xmlns:p14="http://schemas.microsoft.com/office/powerpoint/2010/main" val="3281676767"/>
              </p:ext>
            </p:extLst>
          </p:nvPr>
        </p:nvGraphicFramePr>
        <p:xfrm>
          <a:off x="4819065" y="1960289"/>
          <a:ext cx="3755440" cy="3835417"/>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9" name="Up-Down Arrow 8"/>
          <p:cNvSpPr/>
          <p:nvPr/>
        </p:nvSpPr>
        <p:spPr bwMode="auto">
          <a:xfrm>
            <a:off x="2098836" y="3021276"/>
            <a:ext cx="521369" cy="655052"/>
          </a:xfrm>
          <a:prstGeom prst="upDownArrow">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10" name="Up-Down Arrow 9"/>
          <p:cNvSpPr/>
          <p:nvPr/>
        </p:nvSpPr>
        <p:spPr bwMode="auto">
          <a:xfrm>
            <a:off x="6435552" y="3021276"/>
            <a:ext cx="521369" cy="655052"/>
          </a:xfrm>
          <a:prstGeom prst="upDownArrow">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11" name="TextBox 10"/>
          <p:cNvSpPr txBox="1"/>
          <p:nvPr/>
        </p:nvSpPr>
        <p:spPr>
          <a:xfrm>
            <a:off x="2620205" y="3113719"/>
            <a:ext cx="937276" cy="461665"/>
          </a:xfrm>
          <a:prstGeom prst="rect">
            <a:avLst/>
          </a:prstGeom>
          <a:noFill/>
        </p:spPr>
        <p:txBody>
          <a:bodyPr wrap="none" rtlCol="0">
            <a:spAutoFit/>
          </a:bodyPr>
          <a:lstStyle/>
          <a:p>
            <a:r>
              <a:rPr lang="en-US" dirty="0" smtClean="0">
                <a:latin typeface="Arial"/>
                <a:cs typeface="Arial"/>
              </a:rPr>
              <a:t>Many</a:t>
            </a:r>
          </a:p>
        </p:txBody>
      </p:sp>
      <p:sp>
        <p:nvSpPr>
          <p:cNvPr id="12" name="TextBox 11"/>
          <p:cNvSpPr txBox="1"/>
          <p:nvPr/>
        </p:nvSpPr>
        <p:spPr>
          <a:xfrm>
            <a:off x="6956921" y="3117933"/>
            <a:ext cx="937276" cy="461665"/>
          </a:xfrm>
          <a:prstGeom prst="rect">
            <a:avLst/>
          </a:prstGeom>
          <a:noFill/>
        </p:spPr>
        <p:txBody>
          <a:bodyPr wrap="none" rtlCol="0">
            <a:spAutoFit/>
          </a:bodyPr>
          <a:lstStyle/>
          <a:p>
            <a:r>
              <a:rPr lang="en-US" dirty="0" smtClean="0">
                <a:latin typeface="Arial"/>
                <a:cs typeface="Arial"/>
              </a:rPr>
              <a:t>Many</a:t>
            </a:r>
          </a:p>
        </p:txBody>
      </p:sp>
      <p:sp>
        <p:nvSpPr>
          <p:cNvPr id="13" name="TextBox 12"/>
          <p:cNvSpPr txBox="1"/>
          <p:nvPr/>
        </p:nvSpPr>
        <p:spPr>
          <a:xfrm>
            <a:off x="846630" y="6299747"/>
            <a:ext cx="7228549" cy="369332"/>
          </a:xfrm>
          <a:prstGeom prst="rect">
            <a:avLst/>
          </a:prstGeom>
          <a:noFill/>
        </p:spPr>
        <p:txBody>
          <a:bodyPr wrap="none" rtlCol="0">
            <a:spAutoFit/>
          </a:bodyPr>
          <a:lstStyle/>
          <a:p>
            <a:r>
              <a:rPr lang="en-US" sz="1800" dirty="0" smtClean="0">
                <a:latin typeface="Arial"/>
                <a:cs typeface="Arial"/>
              </a:rPr>
              <a:t>For a set of the input parameters ... the corresponding figures of merit</a:t>
            </a:r>
          </a:p>
        </p:txBody>
      </p:sp>
      <p:cxnSp>
        <p:nvCxnSpPr>
          <p:cNvPr id="14" name="Straight Arrow Connector 13"/>
          <p:cNvCxnSpPr/>
          <p:nvPr/>
        </p:nvCxnSpPr>
        <p:spPr bwMode="auto">
          <a:xfrm flipH="1" flipV="1">
            <a:off x="1447473" y="5802155"/>
            <a:ext cx="983189" cy="601831"/>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15" name="Straight Arrow Connector 14"/>
          <p:cNvCxnSpPr/>
          <p:nvPr/>
        </p:nvCxnSpPr>
        <p:spPr bwMode="auto">
          <a:xfrm flipV="1">
            <a:off x="2430662" y="5802155"/>
            <a:ext cx="3249986" cy="601831"/>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16" name="Straight Arrow Connector 15"/>
          <p:cNvCxnSpPr/>
          <p:nvPr/>
        </p:nvCxnSpPr>
        <p:spPr bwMode="auto">
          <a:xfrm flipH="1" flipV="1">
            <a:off x="3557482" y="5795706"/>
            <a:ext cx="2980478" cy="504041"/>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17" name="Straight Arrow Connector 16"/>
          <p:cNvCxnSpPr/>
          <p:nvPr/>
        </p:nvCxnSpPr>
        <p:spPr bwMode="auto">
          <a:xfrm flipV="1">
            <a:off x="6537960" y="5795706"/>
            <a:ext cx="1013478" cy="504041"/>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Tree>
    <p:extLst>
      <p:ext uri="{BB962C8B-B14F-4D97-AF65-F5344CB8AC3E}">
        <p14:creationId xmlns:p14="http://schemas.microsoft.com/office/powerpoint/2010/main" val="3510653853"/>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613" y="1004888"/>
            <a:ext cx="8258175" cy="377026"/>
          </a:xfrm>
        </p:spPr>
        <p:txBody>
          <a:bodyPr/>
          <a:lstStyle/>
          <a:p>
            <a:r>
              <a:rPr lang="en-US" dirty="0" smtClean="0"/>
              <a:t>Statistical Post Processing</a:t>
            </a:r>
            <a:endParaRPr lang="en-US" dirty="0"/>
          </a:p>
        </p:txBody>
      </p:sp>
      <p:sp>
        <p:nvSpPr>
          <p:cNvPr id="3" name="Content Placeholder 2"/>
          <p:cNvSpPr>
            <a:spLocks noGrp="1"/>
          </p:cNvSpPr>
          <p:nvPr>
            <p:ph idx="1"/>
          </p:nvPr>
        </p:nvSpPr>
        <p:spPr/>
        <p:txBody>
          <a:bodyPr/>
          <a:lstStyle/>
          <a:p>
            <a:pPr marL="0" indent="0">
              <a:buNone/>
            </a:pPr>
            <a:r>
              <a:rPr lang="en-US" dirty="0" smtClean="0"/>
              <a:t>Statistical characterization of the output (</a:t>
            </a:r>
            <a:r>
              <a:rPr lang="en-US" b="1" i="1" dirty="0" smtClean="0">
                <a:solidFill>
                  <a:srgbClr val="22228B"/>
                </a:solidFill>
              </a:rPr>
              <a:t>uncertainty propagation</a:t>
            </a:r>
            <a:r>
              <a:rPr lang="en-US" dirty="0" smtClean="0"/>
              <a:t>)</a:t>
            </a:r>
          </a:p>
          <a:p>
            <a:r>
              <a:rPr lang="en-US" dirty="0" smtClean="0"/>
              <a:t>Mean</a:t>
            </a:r>
          </a:p>
          <a:p>
            <a:r>
              <a:rPr lang="en-US" dirty="0" smtClean="0"/>
              <a:t>Sigma</a:t>
            </a:r>
          </a:p>
          <a:p>
            <a:r>
              <a:rPr lang="en-US" dirty="0" err="1" smtClean="0"/>
              <a:t>Skewness</a:t>
            </a:r>
            <a:r>
              <a:rPr lang="en-US" dirty="0" smtClean="0"/>
              <a:t> (asymmetry)</a:t>
            </a:r>
          </a:p>
          <a:p>
            <a:r>
              <a:rPr lang="en-US" dirty="0" smtClean="0"/>
              <a:t>Kurtosis (more/less peaked than a standard normal)</a:t>
            </a:r>
          </a:p>
          <a:p>
            <a:pPr marL="0" indent="0">
              <a:buNone/>
            </a:pPr>
            <a:endParaRPr lang="en-US" dirty="0" smtClean="0"/>
          </a:p>
          <a:p>
            <a:pPr marL="0" indent="0">
              <a:buNone/>
            </a:pPr>
            <a:r>
              <a:rPr lang="en-US" dirty="0" smtClean="0"/>
              <a:t>Input/output </a:t>
            </a:r>
            <a:r>
              <a:rPr lang="en-US" dirty="0"/>
              <a:t>relationship </a:t>
            </a:r>
            <a:r>
              <a:rPr lang="en-US" dirty="0" smtClean="0"/>
              <a:t>(</a:t>
            </a:r>
            <a:r>
              <a:rPr lang="en-US" b="1" i="1" dirty="0" smtClean="0">
                <a:solidFill>
                  <a:srgbClr val="22228B"/>
                </a:solidFill>
              </a:rPr>
              <a:t>ranking/sensitivity</a:t>
            </a:r>
            <a:r>
              <a:rPr lang="en-US" dirty="0" smtClean="0"/>
              <a:t>)</a:t>
            </a:r>
          </a:p>
          <a:p>
            <a:r>
              <a:rPr lang="en-US" dirty="0" smtClean="0"/>
              <a:t>Correlation matrix</a:t>
            </a:r>
          </a:p>
          <a:p>
            <a:r>
              <a:rPr lang="en-US" dirty="0" smtClean="0"/>
              <a:t>Covariance matrix</a:t>
            </a:r>
          </a:p>
          <a:p>
            <a:r>
              <a:rPr lang="en-US" dirty="0" smtClean="0"/>
              <a:t>Sensitivity matrix (multidimensional linear regression)</a:t>
            </a:r>
          </a:p>
          <a:p>
            <a:r>
              <a:rPr lang="en-US" dirty="0" smtClean="0"/>
              <a:t>Normalized sensitivity matrix (% change of the response / % change in the answer)</a:t>
            </a:r>
          </a:p>
          <a:p>
            <a:pPr marL="0" indent="0">
              <a:buNone/>
            </a:pPr>
            <a:endParaRPr lang="en-US" dirty="0"/>
          </a:p>
          <a:p>
            <a:endParaRPr lang="en-US" dirty="0" smtClean="0"/>
          </a:p>
          <a:p>
            <a:endParaRPr lang="en-US" dirty="0"/>
          </a:p>
        </p:txBody>
      </p:sp>
    </p:spTree>
    <p:extLst>
      <p:ext uri="{BB962C8B-B14F-4D97-AF65-F5344CB8AC3E}">
        <p14:creationId xmlns:p14="http://schemas.microsoft.com/office/powerpoint/2010/main" val="1902727409"/>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endParaRPr lang="en-US" dirty="0" smtClean="0"/>
          </a:p>
          <a:p>
            <a:endParaRPr lang="en-US" dirty="0"/>
          </a:p>
          <a:p>
            <a:endParaRPr lang="en-US" dirty="0" smtClean="0"/>
          </a:p>
          <a:p>
            <a:pPr marL="0" indent="0" algn="ctr">
              <a:buNone/>
            </a:pPr>
            <a:r>
              <a:rPr lang="en-US" sz="2400" b="1" i="1" dirty="0" smtClean="0"/>
              <a:t>RAVEN</a:t>
            </a:r>
          </a:p>
          <a:p>
            <a:pPr marL="0" indent="0" algn="ctr">
              <a:buNone/>
            </a:pPr>
            <a:endParaRPr lang="en-US" sz="2400" b="1" i="1" dirty="0" smtClean="0"/>
          </a:p>
          <a:p>
            <a:pPr marL="0" indent="0" algn="ctr">
              <a:buNone/>
            </a:pPr>
            <a:r>
              <a:rPr lang="en-US" sz="2400" b="1" i="1" dirty="0" smtClean="0"/>
              <a:t>Risk Analysis Virtual </a:t>
            </a:r>
            <a:r>
              <a:rPr lang="en-US" sz="2400" b="1" i="1" dirty="0" err="1" smtClean="0"/>
              <a:t>ENvironment</a:t>
            </a:r>
            <a:endParaRPr lang="en-US" sz="2400" b="1" i="1" dirty="0"/>
          </a:p>
        </p:txBody>
      </p:sp>
    </p:spTree>
    <p:extLst>
      <p:ext uri="{BB962C8B-B14F-4D97-AF65-F5344CB8AC3E}">
        <p14:creationId xmlns:p14="http://schemas.microsoft.com/office/powerpoint/2010/main" val="316226111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613" y="1004888"/>
            <a:ext cx="8231187" cy="377026"/>
          </a:xfrm>
        </p:spPr>
        <p:txBody>
          <a:bodyPr/>
          <a:lstStyle/>
          <a:p>
            <a:r>
              <a:rPr lang="en-US" dirty="0" err="1"/>
              <a:t>Input</a:t>
            </a:r>
            <a:r>
              <a:rPr lang="en-US" dirty="0" err="1" smtClean="0"/>
              <a:t>/Output</a:t>
            </a:r>
            <a:r>
              <a:rPr lang="en-US" dirty="0" smtClean="0"/>
              <a:t> Relationship </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2927379814"/>
              </p:ext>
            </p:extLst>
          </p:nvPr>
        </p:nvGraphicFramePr>
        <p:xfrm>
          <a:off x="901254" y="3278180"/>
          <a:ext cx="5527946" cy="1854200"/>
        </p:xfrm>
        <a:graphic>
          <a:graphicData uri="http://schemas.openxmlformats.org/drawingml/2006/table">
            <a:tbl>
              <a:tblPr firstRow="1" bandRow="1">
                <a:tableStyleId>{2D5ABB26-0587-4C30-8999-92F81FD0307C}</a:tableStyleId>
              </a:tblPr>
              <a:tblGrid>
                <a:gridCol w="1638651"/>
                <a:gridCol w="955878"/>
                <a:gridCol w="980458"/>
                <a:gridCol w="944954"/>
                <a:gridCol w="1008005"/>
              </a:tblGrid>
              <a:tr h="370840">
                <a:tc>
                  <a:txBody>
                    <a:bodyPr/>
                    <a:lstStyle/>
                    <a:p>
                      <a:endParaRPr lang="en-US" dirty="0"/>
                    </a:p>
                  </a:txBody>
                  <a:tcPr/>
                </a:tc>
                <a:tc gridSpan="2">
                  <a:txBody>
                    <a:bodyPr/>
                    <a:lstStyle/>
                    <a:p>
                      <a:r>
                        <a:rPr lang="en-US" dirty="0" smtClean="0"/>
                        <a:t>Input Parameters</a:t>
                      </a:r>
                      <a:endParaRPr lang="en-US" dirty="0"/>
                    </a:p>
                  </a:txBody>
                  <a:tcPr>
                    <a:lnB w="12700" cap="flat" cmpd="sng" algn="ctr">
                      <a:solidFill>
                        <a:scrgbClr r="0" g="0" b="0"/>
                      </a:solidFill>
                      <a:prstDash val="solid"/>
                      <a:round/>
                      <a:headEnd type="none" w="med" len="med"/>
                      <a:tailEnd type="none" w="med" len="med"/>
                    </a:lnB>
                  </a:tcPr>
                </a:tc>
                <a:tc hMerge="1">
                  <a:txBody>
                    <a:bodyPr/>
                    <a:lstStyle/>
                    <a:p>
                      <a:endParaRPr lang="en-US" dirty="0"/>
                    </a:p>
                  </a:txBody>
                  <a:tcPr/>
                </a:tc>
                <a:tc gridSpan="2">
                  <a:txBody>
                    <a:bodyPr/>
                    <a:lstStyle/>
                    <a:p>
                      <a:r>
                        <a:rPr lang="en-US" dirty="0" smtClean="0"/>
                        <a:t>Output FOM</a:t>
                      </a:r>
                      <a:endParaRPr lang="en-US" dirty="0"/>
                    </a:p>
                  </a:txBody>
                  <a:tcPr>
                    <a:lnB w="12700" cap="flat" cmpd="sng" algn="ctr">
                      <a:solidFill>
                        <a:scrgbClr r="0" g="0" b="0"/>
                      </a:solidFill>
                      <a:prstDash val="solid"/>
                      <a:round/>
                      <a:headEnd type="none" w="med" len="med"/>
                      <a:tailEnd type="none" w="med" len="med"/>
                    </a:lnB>
                  </a:tcPr>
                </a:tc>
                <a:tc hMerge="1">
                  <a:txBody>
                    <a:bodyPr/>
                    <a:lstStyle/>
                    <a:p>
                      <a:endParaRPr lang="en-US" dirty="0"/>
                    </a:p>
                  </a:txBody>
                  <a:tcPr/>
                </a:tc>
              </a:tr>
              <a:tr h="370840">
                <a:tc row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Input Parameters</a:t>
                      </a:r>
                    </a:p>
                  </a:txBody>
                  <a:tcPr>
                    <a:lnR w="12700" cap="flat" cmpd="sng" algn="ctr">
                      <a:solidFill>
                        <a:scrgbClr r="0" g="0" b="0"/>
                      </a:solidFill>
                      <a:prstDash val="solid"/>
                      <a:round/>
                      <a:headEnd type="none" w="med" len="med"/>
                      <a:tailEnd type="none" w="med" len="med"/>
                    </a:lnR>
                  </a:tcPr>
                </a:tc>
                <a:tc>
                  <a:txBody>
                    <a:bodyPr/>
                    <a:lstStyle/>
                    <a:p>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tx1"/>
                    </a:solidFill>
                  </a:tcPr>
                </a:tc>
                <a:tc>
                  <a:txBody>
                    <a:bodyPr/>
                    <a:lstStyle/>
                    <a:p>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1">
                        <a:lumMod val="40000"/>
                        <a:lumOff val="60000"/>
                      </a:schemeClr>
                    </a:solidFill>
                  </a:tcPr>
                </a:tc>
                <a:tc>
                  <a:txBody>
                    <a:bodyPr/>
                    <a:lstStyle/>
                    <a:p>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6600"/>
                    </a:solidFill>
                  </a:tcPr>
                </a:tc>
                <a:tc>
                  <a:txBody>
                    <a:bodyPr/>
                    <a:lstStyle/>
                    <a:p>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6600"/>
                    </a:solidFill>
                  </a:tcPr>
                </a:tc>
              </a:tr>
              <a:tr h="370840">
                <a:tc vMerge="1">
                  <a:txBody>
                    <a:bodyPr/>
                    <a:lstStyle/>
                    <a:p>
                      <a:endParaRPr lang="en-US" dirty="0"/>
                    </a:p>
                  </a:txBody>
                  <a:tcPr/>
                </a:tc>
                <a:tc>
                  <a:txBody>
                    <a:bodyPr/>
                    <a:lstStyle/>
                    <a:p>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85FFE0"/>
                    </a:solidFill>
                  </a:tcPr>
                </a:tc>
                <a:tc>
                  <a:txBody>
                    <a:bodyPr/>
                    <a:lstStyle/>
                    <a:p>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000000"/>
                    </a:solidFill>
                  </a:tcPr>
                </a:tc>
                <a:tc>
                  <a:txBody>
                    <a:bodyPr/>
                    <a:lstStyle/>
                    <a:p>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6600"/>
                    </a:solidFill>
                  </a:tcPr>
                </a:tc>
                <a:tc>
                  <a:txBody>
                    <a:bodyPr/>
                    <a:lstStyle/>
                    <a:p>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6600"/>
                    </a:solidFill>
                  </a:tcPr>
                </a:tc>
              </a:tr>
              <a:tr h="370840">
                <a:tc row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Output FOM</a:t>
                      </a:r>
                    </a:p>
                    <a:p>
                      <a:endParaRPr lang="en-US" dirty="0"/>
                    </a:p>
                  </a:txBody>
                  <a:tcPr>
                    <a:lnR w="12700" cap="flat" cmpd="sng" algn="ctr">
                      <a:solidFill>
                        <a:scrgbClr r="0" g="0" b="0"/>
                      </a:solidFill>
                      <a:prstDash val="solid"/>
                      <a:round/>
                      <a:headEnd type="none" w="med" len="med"/>
                      <a:tailEnd type="none" w="med" len="med"/>
                    </a:lnR>
                  </a:tcPr>
                </a:tc>
                <a:tc>
                  <a:txBody>
                    <a:bodyPr/>
                    <a:lstStyle/>
                    <a:p>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6600"/>
                    </a:solidFill>
                  </a:tcPr>
                </a:tc>
                <a:tc>
                  <a:txBody>
                    <a:bodyPr/>
                    <a:lstStyle/>
                    <a:p>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6600"/>
                    </a:solidFill>
                  </a:tcPr>
                </a:tc>
                <a:tc>
                  <a:txBody>
                    <a:bodyPr/>
                    <a:lstStyle/>
                    <a:p>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000000"/>
                    </a:solidFill>
                  </a:tcPr>
                </a:tc>
                <a:tc>
                  <a:txBody>
                    <a:bodyPr/>
                    <a:lstStyle/>
                    <a:p>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6">
                        <a:lumMod val="60000"/>
                        <a:lumOff val="40000"/>
                      </a:schemeClr>
                    </a:solidFill>
                  </a:tcPr>
                </a:tc>
              </a:tr>
              <a:tr h="370840">
                <a:tc vMerge="1">
                  <a:txBody>
                    <a:bodyPr/>
                    <a:lstStyle/>
                    <a:p>
                      <a:endParaRPr lang="en-US"/>
                    </a:p>
                  </a:txBody>
                  <a:tcPr/>
                </a:tc>
                <a:tc>
                  <a:txBody>
                    <a:bodyPr/>
                    <a:lstStyle/>
                    <a:p>
                      <a:endParaRPr lang="en-US"/>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6600"/>
                    </a:solidFill>
                  </a:tcPr>
                </a:tc>
                <a:tc>
                  <a:txBody>
                    <a:bodyPr/>
                    <a:lstStyle/>
                    <a:p>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6600"/>
                    </a:solidFill>
                  </a:tcPr>
                </a:tc>
                <a:tc>
                  <a:txBody>
                    <a:bodyPr/>
                    <a:lstStyle/>
                    <a:p>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7878DE"/>
                    </a:solidFill>
                  </a:tcPr>
                </a:tc>
                <a:tc>
                  <a:txBody>
                    <a:bodyPr/>
                    <a:lstStyle/>
                    <a:p>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000000"/>
                    </a:solidFill>
                  </a:tcPr>
                </a:tc>
              </a:tr>
            </a:tbl>
          </a:graphicData>
        </a:graphic>
      </p:graphicFrame>
      <p:sp>
        <p:nvSpPr>
          <p:cNvPr id="5" name="Content Placeholder 14"/>
          <p:cNvSpPr txBox="1">
            <a:spLocks/>
          </p:cNvSpPr>
          <p:nvPr/>
        </p:nvSpPr>
        <p:spPr bwMode="auto">
          <a:xfrm>
            <a:off x="224689" y="5380919"/>
            <a:ext cx="2069420" cy="40546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230188" indent="-230188" algn="l" rtl="0" eaLnBrk="0" fontAlgn="base" hangingPunct="0">
              <a:lnSpc>
                <a:spcPct val="85000"/>
              </a:lnSpc>
              <a:spcBef>
                <a:spcPct val="40000"/>
              </a:spcBef>
              <a:spcAft>
                <a:spcPct val="0"/>
              </a:spcAft>
              <a:buClr>
                <a:srgbClr val="FF6600"/>
              </a:buClr>
              <a:buChar char="•"/>
              <a:defRPr sz="2000">
                <a:solidFill>
                  <a:schemeClr val="tx1"/>
                </a:solidFill>
                <a:latin typeface="+mn-lt"/>
                <a:ea typeface="ＭＳ Ｐゴシック" pitchFamily="34" charset="-128"/>
                <a:cs typeface="ＭＳ Ｐゴシック" charset="0"/>
              </a:defRPr>
            </a:lvl1pPr>
            <a:lvl2pPr marL="684213" indent="-227013"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2pPr>
            <a:lvl3pPr marL="11430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3pPr>
            <a:lvl4pPr marL="1600200" indent="-228600"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4pPr>
            <a:lvl5pPr marL="20574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5pPr>
            <a:lvl6pPr marL="25146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6pPr>
            <a:lvl7pPr marL="29718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7pPr>
            <a:lvl8pPr marL="34290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8pPr>
            <a:lvl9pPr marL="38862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9pPr>
          </a:lstStyle>
          <a:p>
            <a:pPr marL="0" indent="0" algn="ctr">
              <a:buNone/>
            </a:pPr>
            <a:r>
              <a:rPr lang="en-US" i="1" dirty="0" smtClean="0">
                <a:solidFill>
                  <a:srgbClr val="1A4DB2"/>
                </a:solidFill>
              </a:rPr>
              <a:t>Input Correlation</a:t>
            </a:r>
          </a:p>
        </p:txBody>
      </p:sp>
      <p:sp>
        <p:nvSpPr>
          <p:cNvPr id="6" name="Content Placeholder 14"/>
          <p:cNvSpPr txBox="1">
            <a:spLocks/>
          </p:cNvSpPr>
          <p:nvPr/>
        </p:nvSpPr>
        <p:spPr bwMode="auto">
          <a:xfrm>
            <a:off x="1100824" y="6229701"/>
            <a:ext cx="3446426" cy="40546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230188" indent="-230188" algn="l" rtl="0" eaLnBrk="0" fontAlgn="base" hangingPunct="0">
              <a:lnSpc>
                <a:spcPct val="85000"/>
              </a:lnSpc>
              <a:spcBef>
                <a:spcPct val="40000"/>
              </a:spcBef>
              <a:spcAft>
                <a:spcPct val="0"/>
              </a:spcAft>
              <a:buClr>
                <a:srgbClr val="FF6600"/>
              </a:buClr>
              <a:buChar char="•"/>
              <a:defRPr sz="2000">
                <a:solidFill>
                  <a:schemeClr val="tx1"/>
                </a:solidFill>
                <a:latin typeface="+mn-lt"/>
                <a:ea typeface="ＭＳ Ｐゴシック" pitchFamily="34" charset="-128"/>
                <a:cs typeface="ＭＳ Ｐゴシック" charset="0"/>
              </a:defRPr>
            </a:lvl1pPr>
            <a:lvl2pPr marL="684213" indent="-227013"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2pPr>
            <a:lvl3pPr marL="11430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3pPr>
            <a:lvl4pPr marL="1600200" indent="-228600"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4pPr>
            <a:lvl5pPr marL="20574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5pPr>
            <a:lvl6pPr marL="25146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6pPr>
            <a:lvl7pPr marL="29718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7pPr>
            <a:lvl8pPr marL="34290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8pPr>
            <a:lvl9pPr marL="38862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9pPr>
          </a:lstStyle>
          <a:p>
            <a:pPr marL="0" indent="0" algn="ctr">
              <a:buNone/>
            </a:pPr>
            <a:r>
              <a:rPr lang="en-US" i="1" dirty="0" smtClean="0">
                <a:solidFill>
                  <a:srgbClr val="1A4DB2"/>
                </a:solidFill>
              </a:rPr>
              <a:t>Input to Output Correlation</a:t>
            </a:r>
          </a:p>
        </p:txBody>
      </p:sp>
      <p:sp>
        <p:nvSpPr>
          <p:cNvPr id="7" name="Content Placeholder 14"/>
          <p:cNvSpPr txBox="1">
            <a:spLocks/>
          </p:cNvSpPr>
          <p:nvPr/>
        </p:nvSpPr>
        <p:spPr bwMode="auto">
          <a:xfrm>
            <a:off x="4699650" y="6427465"/>
            <a:ext cx="3446426" cy="40546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230188" indent="-230188" algn="l" rtl="0" eaLnBrk="0" fontAlgn="base" hangingPunct="0">
              <a:lnSpc>
                <a:spcPct val="85000"/>
              </a:lnSpc>
              <a:spcBef>
                <a:spcPct val="40000"/>
              </a:spcBef>
              <a:spcAft>
                <a:spcPct val="0"/>
              </a:spcAft>
              <a:buClr>
                <a:srgbClr val="FF6600"/>
              </a:buClr>
              <a:buChar char="•"/>
              <a:defRPr sz="2000">
                <a:solidFill>
                  <a:schemeClr val="tx1"/>
                </a:solidFill>
                <a:latin typeface="+mn-lt"/>
                <a:ea typeface="ＭＳ Ｐゴシック" pitchFamily="34" charset="-128"/>
                <a:cs typeface="ＭＳ Ｐゴシック" charset="0"/>
              </a:defRPr>
            </a:lvl1pPr>
            <a:lvl2pPr marL="684213" indent="-227013"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2pPr>
            <a:lvl3pPr marL="11430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3pPr>
            <a:lvl4pPr marL="1600200" indent="-228600"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4pPr>
            <a:lvl5pPr marL="20574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5pPr>
            <a:lvl6pPr marL="25146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6pPr>
            <a:lvl7pPr marL="29718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7pPr>
            <a:lvl8pPr marL="34290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8pPr>
            <a:lvl9pPr marL="38862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9pPr>
          </a:lstStyle>
          <a:p>
            <a:pPr marL="0" indent="0" algn="ctr">
              <a:buNone/>
            </a:pPr>
            <a:r>
              <a:rPr lang="en-US" i="1" dirty="0" smtClean="0">
                <a:solidFill>
                  <a:srgbClr val="1A4DB2"/>
                </a:solidFill>
              </a:rPr>
              <a:t>Output Correlation</a:t>
            </a:r>
          </a:p>
        </p:txBody>
      </p:sp>
      <p:cxnSp>
        <p:nvCxnSpPr>
          <p:cNvPr id="8" name="Straight Arrow Connector 7"/>
          <p:cNvCxnSpPr/>
          <p:nvPr/>
        </p:nvCxnSpPr>
        <p:spPr bwMode="auto">
          <a:xfrm flipV="1">
            <a:off x="3058811" y="4830563"/>
            <a:ext cx="368695" cy="1399139"/>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9" name="Straight Arrow Connector 8"/>
          <p:cNvCxnSpPr/>
          <p:nvPr/>
        </p:nvCxnSpPr>
        <p:spPr bwMode="auto">
          <a:xfrm flipV="1">
            <a:off x="3058811" y="4147835"/>
            <a:ext cx="2225830" cy="2081867"/>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10" name="Straight Arrow Connector 9"/>
          <p:cNvCxnSpPr>
            <a:stCxn id="7" idx="0"/>
          </p:cNvCxnSpPr>
          <p:nvPr/>
        </p:nvCxnSpPr>
        <p:spPr bwMode="auto">
          <a:xfrm flipH="1" flipV="1">
            <a:off x="5967412" y="4516508"/>
            <a:ext cx="455451" cy="1910957"/>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17" name="Straight Arrow Connector 16"/>
          <p:cNvCxnSpPr>
            <a:stCxn id="5" idx="0"/>
          </p:cNvCxnSpPr>
          <p:nvPr/>
        </p:nvCxnSpPr>
        <p:spPr bwMode="auto">
          <a:xfrm flipV="1">
            <a:off x="1259399" y="4147835"/>
            <a:ext cx="1649202" cy="123308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18" name="Straight Arrow Connector 17"/>
          <p:cNvCxnSpPr>
            <a:stCxn id="5" idx="0"/>
          </p:cNvCxnSpPr>
          <p:nvPr/>
        </p:nvCxnSpPr>
        <p:spPr bwMode="auto">
          <a:xfrm flipV="1">
            <a:off x="1259399" y="3847435"/>
            <a:ext cx="2864533" cy="153348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24" name="Straight Arrow Connector 23"/>
          <p:cNvCxnSpPr>
            <a:stCxn id="7" idx="0"/>
          </p:cNvCxnSpPr>
          <p:nvPr/>
        </p:nvCxnSpPr>
        <p:spPr bwMode="auto">
          <a:xfrm flipH="1" flipV="1">
            <a:off x="4956912" y="4939799"/>
            <a:ext cx="1465951" cy="1487666"/>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27" name="Content Placeholder 2"/>
          <p:cNvSpPr>
            <a:spLocks noGrp="1"/>
          </p:cNvSpPr>
          <p:nvPr>
            <p:ph idx="1"/>
          </p:nvPr>
        </p:nvSpPr>
        <p:spPr>
          <a:xfrm>
            <a:off x="455613" y="1598613"/>
            <a:ext cx="8231187" cy="1054607"/>
          </a:xfrm>
        </p:spPr>
        <p:txBody>
          <a:bodyPr/>
          <a:lstStyle/>
          <a:p>
            <a:r>
              <a:rPr lang="en-US" dirty="0"/>
              <a:t>Correlation matrix</a:t>
            </a:r>
          </a:p>
          <a:p>
            <a:r>
              <a:rPr lang="en-US" dirty="0"/>
              <a:t>Covariance matrix</a:t>
            </a:r>
          </a:p>
          <a:p>
            <a:r>
              <a:rPr lang="en-US" dirty="0"/>
              <a:t>Sensitivity matrix </a:t>
            </a:r>
            <a:endParaRPr lang="en-US" dirty="0" smtClean="0"/>
          </a:p>
          <a:p>
            <a:r>
              <a:rPr lang="en-US" dirty="0" smtClean="0"/>
              <a:t>Normalized </a:t>
            </a:r>
            <a:r>
              <a:rPr lang="en-US" dirty="0"/>
              <a:t>sensitivity matrix </a:t>
            </a:r>
            <a:endParaRPr lang="en-US" dirty="0" smtClean="0"/>
          </a:p>
          <a:p>
            <a:endParaRPr lang="en-US" dirty="0"/>
          </a:p>
        </p:txBody>
      </p:sp>
    </p:spTree>
    <p:extLst>
      <p:ext uri="{BB962C8B-B14F-4D97-AF65-F5344CB8AC3E}">
        <p14:creationId xmlns:p14="http://schemas.microsoft.com/office/powerpoint/2010/main" val="1711548857"/>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613" y="1004888"/>
            <a:ext cx="8258175" cy="377026"/>
          </a:xfrm>
        </p:spPr>
        <p:txBody>
          <a:bodyPr/>
          <a:lstStyle/>
          <a:p>
            <a:r>
              <a:rPr lang="en-US" dirty="0"/>
              <a:t>Advanced Post Processing</a:t>
            </a:r>
          </a:p>
        </p:txBody>
      </p:sp>
      <p:sp>
        <p:nvSpPr>
          <p:cNvPr id="3" name="Content Placeholder 2"/>
          <p:cNvSpPr>
            <a:spLocks noGrp="1"/>
          </p:cNvSpPr>
          <p:nvPr>
            <p:ph idx="1"/>
          </p:nvPr>
        </p:nvSpPr>
        <p:spPr/>
        <p:txBody>
          <a:bodyPr/>
          <a:lstStyle/>
          <a:p>
            <a:r>
              <a:rPr lang="en-US" dirty="0"/>
              <a:t>RAVEN gives access to several data mining algorithms for data </a:t>
            </a:r>
            <a:r>
              <a:rPr lang="en-US" dirty="0" smtClean="0"/>
              <a:t>post-processing </a:t>
            </a:r>
            <a:r>
              <a:rPr lang="en-US" dirty="0"/>
              <a:t>via implementation of APIs between RAVEN and </a:t>
            </a:r>
            <a:r>
              <a:rPr lang="en-US" dirty="0" err="1" smtClean="0"/>
              <a:t>Scikit</a:t>
            </a:r>
            <a:r>
              <a:rPr lang="en-US" dirty="0"/>
              <a:t>-</a:t>
            </a:r>
            <a:r>
              <a:rPr lang="en-US" dirty="0" smtClean="0"/>
              <a:t>learn</a:t>
            </a:r>
            <a:r>
              <a:rPr lang="en-US" baseline="30000" dirty="0" smtClean="0"/>
              <a:t>*</a:t>
            </a:r>
          </a:p>
          <a:p>
            <a:endParaRPr lang="en-US" dirty="0" smtClean="0"/>
          </a:p>
          <a:p>
            <a:r>
              <a:rPr lang="en-US" dirty="0" smtClean="0"/>
              <a:t>Cardinality Reduction algorithms aim </a:t>
            </a:r>
            <a:r>
              <a:rPr lang="en-US" dirty="0"/>
              <a:t>to recognize commonalities among the </a:t>
            </a:r>
            <a:r>
              <a:rPr lang="en-US" dirty="0" smtClean="0"/>
              <a:t>data -  Clustering, Gaussian Mixture Models, etc</a:t>
            </a:r>
            <a:r>
              <a:rPr lang="en-US" dirty="0"/>
              <a:t>.</a:t>
            </a:r>
            <a:endParaRPr lang="en-US" dirty="0" smtClean="0"/>
          </a:p>
          <a:p>
            <a:pPr lvl="1"/>
            <a:endParaRPr lang="en-US" dirty="0" smtClean="0"/>
          </a:p>
          <a:p>
            <a:r>
              <a:rPr lang="en-US" dirty="0" smtClean="0"/>
              <a:t>Dimensionality Reduction algorithms are used to reduce the number </a:t>
            </a:r>
            <a:r>
              <a:rPr lang="en-US" dirty="0"/>
              <a:t>of </a:t>
            </a:r>
            <a:r>
              <a:rPr lang="en-US" dirty="0" smtClean="0"/>
              <a:t>degrees </a:t>
            </a:r>
            <a:r>
              <a:rPr lang="en-US" dirty="0"/>
              <a:t>of </a:t>
            </a:r>
            <a:r>
              <a:rPr lang="en-US" dirty="0" smtClean="0"/>
              <a:t>freedom in the data under consideration – Manifold Learning, Decomposing Signals in Components, etc.</a:t>
            </a:r>
          </a:p>
          <a:p>
            <a:endParaRPr lang="en-US" dirty="0" smtClean="0"/>
          </a:p>
          <a:p>
            <a:r>
              <a:rPr lang="en-US" dirty="0" smtClean="0"/>
              <a:t>In </a:t>
            </a:r>
            <a:r>
              <a:rPr lang="en-US" dirty="0"/>
              <a:t>principle data mining makes no distinction between input and </a:t>
            </a:r>
            <a:r>
              <a:rPr lang="en-US" dirty="0" smtClean="0"/>
              <a:t>output</a:t>
            </a:r>
            <a:endParaRPr lang="en-US" dirty="0"/>
          </a:p>
        </p:txBody>
      </p:sp>
      <p:grpSp>
        <p:nvGrpSpPr>
          <p:cNvPr id="7" name="Group 6"/>
          <p:cNvGrpSpPr/>
          <p:nvPr/>
        </p:nvGrpSpPr>
        <p:grpSpPr>
          <a:xfrm>
            <a:off x="5279192" y="5831754"/>
            <a:ext cx="3864811" cy="1025280"/>
            <a:chOff x="5279192" y="5831754"/>
            <a:chExt cx="3864811" cy="1025280"/>
          </a:xfrm>
        </p:grpSpPr>
        <p:pic>
          <p:nvPicPr>
            <p:cNvPr id="5" name="Picture 4"/>
            <p:cNvPicPr>
              <a:picLocks noChangeAspect="1"/>
            </p:cNvPicPr>
            <p:nvPr/>
          </p:nvPicPr>
          <p:blipFill>
            <a:blip r:embed="rId2"/>
            <a:stretch>
              <a:fillRect/>
            </a:stretch>
          </p:blipFill>
          <p:spPr>
            <a:xfrm>
              <a:off x="7266502" y="5831754"/>
              <a:ext cx="1877501" cy="1016698"/>
            </a:xfrm>
            <a:prstGeom prst="rect">
              <a:avLst/>
            </a:prstGeom>
          </p:spPr>
        </p:pic>
        <p:sp>
          <p:nvSpPr>
            <p:cNvPr id="6" name="TextBox 5"/>
            <p:cNvSpPr txBox="1"/>
            <p:nvPr/>
          </p:nvSpPr>
          <p:spPr>
            <a:xfrm>
              <a:off x="5279192" y="6518480"/>
              <a:ext cx="1987310" cy="338554"/>
            </a:xfrm>
            <a:prstGeom prst="rect">
              <a:avLst/>
            </a:prstGeom>
            <a:noFill/>
          </p:spPr>
          <p:txBody>
            <a:bodyPr wrap="none" rtlCol="0">
              <a:spAutoFit/>
            </a:bodyPr>
            <a:lstStyle/>
            <a:p>
              <a:r>
                <a:rPr lang="en-US" sz="1600" baseline="30000" dirty="0"/>
                <a:t>*</a:t>
              </a:r>
              <a:r>
                <a:rPr lang="en-US" sz="1600" dirty="0"/>
                <a:t>http://</a:t>
              </a:r>
              <a:r>
                <a:rPr lang="en-US" sz="1600" dirty="0" err="1"/>
                <a:t>scikit-</a:t>
              </a:r>
              <a:r>
                <a:rPr lang="en-US" sz="1600" dirty="0" err="1" smtClean="0"/>
                <a:t>learn.org</a:t>
              </a:r>
              <a:endParaRPr lang="en-US" sz="1600" dirty="0"/>
            </a:p>
          </p:txBody>
        </p:sp>
      </p:grpSp>
    </p:spTree>
    <p:extLst>
      <p:ext uri="{BB962C8B-B14F-4D97-AF65-F5344CB8AC3E}">
        <p14:creationId xmlns:p14="http://schemas.microsoft.com/office/powerpoint/2010/main" val="3180170568"/>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Group 17"/>
          <p:cNvGrpSpPr/>
          <p:nvPr/>
        </p:nvGrpSpPr>
        <p:grpSpPr>
          <a:xfrm>
            <a:off x="5555036" y="3132625"/>
            <a:ext cx="3588964" cy="3448059"/>
            <a:chOff x="3583870" y="2610809"/>
            <a:chExt cx="3090216" cy="3448059"/>
          </a:xfrm>
        </p:grpSpPr>
        <p:pic>
          <p:nvPicPr>
            <p:cNvPr id="13" name="Picture 12" descr="KMeans11.png"/>
            <p:cNvPicPr>
              <a:picLocks noChangeAspect="1"/>
            </p:cNvPicPr>
            <p:nvPr/>
          </p:nvPicPr>
          <p:blipFill rotWithShape="1">
            <a:blip r:embed="rId3">
              <a:extLst>
                <a:ext uri="{28A0092B-C50C-407E-A947-70E740481C1C}">
                  <a14:useLocalDpi xmlns:a14="http://schemas.microsoft.com/office/drawing/2010/main" val="0"/>
                </a:ext>
              </a:extLst>
            </a:blip>
            <a:srcRect l="17934" t="14652" r="10596" b="9328"/>
            <a:stretch/>
          </p:blipFill>
          <p:spPr>
            <a:xfrm>
              <a:off x="3583870" y="2610809"/>
              <a:ext cx="2971238" cy="3160349"/>
            </a:xfrm>
            <a:prstGeom prst="rect">
              <a:avLst/>
            </a:prstGeom>
          </p:spPr>
        </p:pic>
        <p:sp>
          <p:nvSpPr>
            <p:cNvPr id="14" name="TextBox 13"/>
            <p:cNvSpPr txBox="1"/>
            <p:nvPr/>
          </p:nvSpPr>
          <p:spPr>
            <a:xfrm rot="1188032">
              <a:off x="3852062" y="5486610"/>
              <a:ext cx="992579" cy="215444"/>
            </a:xfrm>
            <a:prstGeom prst="rect">
              <a:avLst/>
            </a:prstGeom>
            <a:noFill/>
          </p:spPr>
          <p:txBody>
            <a:bodyPr wrap="none" rtlCol="0">
              <a:spAutoFit/>
            </a:bodyPr>
            <a:lstStyle/>
            <a:p>
              <a:r>
                <a:rPr lang="en-US" sz="800" dirty="0" smtClean="0"/>
                <a:t>Power Scale Factor</a:t>
              </a:r>
              <a:endParaRPr lang="en-US" sz="800" dirty="0"/>
            </a:p>
          </p:txBody>
        </p:sp>
        <p:sp>
          <p:nvSpPr>
            <p:cNvPr id="15" name="TextBox 14"/>
            <p:cNvSpPr txBox="1"/>
            <p:nvPr/>
          </p:nvSpPr>
          <p:spPr>
            <a:xfrm rot="18714034">
              <a:off x="5460068" y="5313792"/>
              <a:ext cx="1274708" cy="215444"/>
            </a:xfrm>
            <a:prstGeom prst="rect">
              <a:avLst/>
            </a:prstGeom>
            <a:noFill/>
          </p:spPr>
          <p:txBody>
            <a:bodyPr wrap="none" rtlCol="0">
              <a:spAutoFit/>
            </a:bodyPr>
            <a:lstStyle/>
            <a:p>
              <a:r>
                <a:rPr lang="en-US" sz="800" dirty="0" smtClean="0"/>
                <a:t>Grain Radius Scale Factor</a:t>
              </a:r>
              <a:endParaRPr lang="en-US" sz="800" dirty="0"/>
            </a:p>
          </p:txBody>
        </p:sp>
        <p:sp>
          <p:nvSpPr>
            <p:cNvPr id="16" name="TextBox 15"/>
            <p:cNvSpPr txBox="1"/>
            <p:nvPr/>
          </p:nvSpPr>
          <p:spPr>
            <a:xfrm rot="16200000">
              <a:off x="5894545" y="3846799"/>
              <a:ext cx="1343637" cy="215444"/>
            </a:xfrm>
            <a:prstGeom prst="rect">
              <a:avLst/>
            </a:prstGeom>
            <a:noFill/>
          </p:spPr>
          <p:txBody>
            <a:bodyPr wrap="none" rtlCol="0">
              <a:spAutoFit/>
            </a:bodyPr>
            <a:lstStyle/>
            <a:p>
              <a:r>
                <a:rPr lang="en-US" sz="800" dirty="0" smtClean="0"/>
                <a:t>Mid-</a:t>
              </a:r>
              <a:r>
                <a:rPr lang="en-US" sz="800" dirty="0" err="1" smtClean="0"/>
                <a:t>PLane</a:t>
              </a:r>
              <a:r>
                <a:rPr lang="en-US" sz="800" dirty="0" smtClean="0"/>
                <a:t> </a:t>
              </a:r>
              <a:r>
                <a:rPr lang="en-US" sz="800" dirty="0" err="1" smtClean="0"/>
                <a:t>Vonmises</a:t>
              </a:r>
              <a:r>
                <a:rPr lang="en-US" sz="800" dirty="0" smtClean="0"/>
                <a:t> Stress</a:t>
              </a:r>
              <a:endParaRPr lang="en-US" sz="800" dirty="0"/>
            </a:p>
          </p:txBody>
        </p:sp>
      </p:grpSp>
      <p:sp>
        <p:nvSpPr>
          <p:cNvPr id="2" name="Title 1"/>
          <p:cNvSpPr>
            <a:spLocks noGrp="1"/>
          </p:cNvSpPr>
          <p:nvPr>
            <p:ph type="title"/>
          </p:nvPr>
        </p:nvSpPr>
        <p:spPr>
          <a:xfrm>
            <a:off x="455613" y="1004888"/>
            <a:ext cx="8258175" cy="377026"/>
          </a:xfrm>
        </p:spPr>
        <p:txBody>
          <a:bodyPr/>
          <a:lstStyle/>
          <a:p>
            <a:r>
              <a:rPr lang="en-US" dirty="0"/>
              <a:t>Application to BISON Fuel Analysis</a:t>
            </a:r>
          </a:p>
        </p:txBody>
      </p:sp>
      <p:sp>
        <p:nvSpPr>
          <p:cNvPr id="3" name="Content Placeholder 2"/>
          <p:cNvSpPr>
            <a:spLocks noGrp="1"/>
          </p:cNvSpPr>
          <p:nvPr>
            <p:ph idx="1"/>
          </p:nvPr>
        </p:nvSpPr>
        <p:spPr>
          <a:xfrm>
            <a:off x="455613" y="1598613"/>
            <a:ext cx="8258175" cy="319369"/>
          </a:xfrm>
        </p:spPr>
        <p:txBody>
          <a:bodyPr/>
          <a:lstStyle/>
          <a:p>
            <a:r>
              <a:rPr lang="en-US" dirty="0" smtClean="0"/>
              <a:t>~17,000 simulations, 3 input parameters</a:t>
            </a:r>
          </a:p>
        </p:txBody>
      </p:sp>
      <p:graphicFrame>
        <p:nvGraphicFramePr>
          <p:cNvPr id="4" name="Table 3"/>
          <p:cNvGraphicFramePr>
            <a:graphicFrameLocks noGrp="1"/>
          </p:cNvGraphicFramePr>
          <p:nvPr>
            <p:extLst>
              <p:ext uri="{D42A27DB-BD31-4B8C-83A1-F6EECF244321}">
                <p14:modId xmlns:p14="http://schemas.microsoft.com/office/powerpoint/2010/main" val="1517215504"/>
              </p:ext>
            </p:extLst>
          </p:nvPr>
        </p:nvGraphicFramePr>
        <p:xfrm>
          <a:off x="924275" y="1917982"/>
          <a:ext cx="7493002" cy="1214643"/>
        </p:xfrm>
        <a:graphic>
          <a:graphicData uri="http://schemas.openxmlformats.org/drawingml/2006/table">
            <a:tbl>
              <a:tblPr firstRow="1" bandRow="1">
                <a:tableStyleId>{5C22544A-7EE6-4342-B048-85BDC9FD1C3A}</a:tableStyleId>
              </a:tblPr>
              <a:tblGrid>
                <a:gridCol w="1961447"/>
                <a:gridCol w="5531555"/>
              </a:tblGrid>
              <a:tr h="292968">
                <a:tc>
                  <a:txBody>
                    <a:bodyPr/>
                    <a:lstStyle/>
                    <a:p>
                      <a:r>
                        <a:rPr lang="en-US" sz="1600" b="0" i="0" dirty="0" err="1" smtClean="0">
                          <a:solidFill>
                            <a:schemeClr val="tx1"/>
                          </a:solidFill>
                        </a:rPr>
                        <a:t>power_scalef</a:t>
                      </a:r>
                      <a:endParaRPr lang="en-US" sz="1600" b="0" i="0" dirty="0">
                        <a:solidFill>
                          <a:schemeClr val="tx1"/>
                        </a:solidFill>
                      </a:endParaRPr>
                    </a:p>
                  </a:txBody>
                  <a:tcPr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r>
                        <a:rPr lang="en-US" sz="1600" b="0" i="0" dirty="0" smtClean="0">
                          <a:solidFill>
                            <a:schemeClr val="tx1"/>
                          </a:solidFill>
                        </a:rPr>
                        <a:t>Power scaling factor of the core</a:t>
                      </a:r>
                      <a:endParaRPr lang="en-US" sz="1600" b="0" i="0" dirty="0">
                        <a:solidFill>
                          <a:schemeClr val="tx1"/>
                        </a:solidFill>
                      </a:endParaRPr>
                    </a:p>
                  </a:txBody>
                  <a:tcPr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r>
              <a:tr h="544083">
                <a:tc>
                  <a:txBody>
                    <a:bodyPr/>
                    <a:lstStyle/>
                    <a:p>
                      <a:r>
                        <a:rPr lang="en-US" sz="1600" dirty="0" err="1" smtClean="0"/>
                        <a:t>grainradius_rscalef</a:t>
                      </a:r>
                      <a:endParaRPr lang="en-US" sz="1600" dirty="0"/>
                    </a:p>
                  </a:txBody>
                  <a:tcPr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sz="1600" dirty="0" smtClean="0"/>
                        <a:t>Scaling factor of the grain size in the fuel microstructure</a:t>
                      </a:r>
                    </a:p>
                  </a:txBody>
                  <a:tcPr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r>
              <a:tr h="292968">
                <a:tc>
                  <a:txBody>
                    <a:bodyPr/>
                    <a:lstStyle/>
                    <a:p>
                      <a:r>
                        <a:rPr lang="en-US" sz="1600" dirty="0" err="1" smtClean="0"/>
                        <a:t>thermal_expansion</a:t>
                      </a:r>
                      <a:endParaRPr lang="en-US" sz="1600" dirty="0"/>
                    </a:p>
                  </a:txBody>
                  <a:tcPr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r>
                        <a:rPr lang="en-US" sz="1600" dirty="0" smtClean="0"/>
                        <a:t>Thermal expansion coefficient of the fuel</a:t>
                      </a:r>
                      <a:endParaRPr lang="en-US" sz="1600" dirty="0"/>
                    </a:p>
                  </a:txBody>
                  <a:tcPr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r>
            </a:tbl>
          </a:graphicData>
        </a:graphic>
      </p:graphicFrame>
      <p:grpSp>
        <p:nvGrpSpPr>
          <p:cNvPr id="17" name="Group 16"/>
          <p:cNvGrpSpPr/>
          <p:nvPr/>
        </p:nvGrpSpPr>
        <p:grpSpPr>
          <a:xfrm>
            <a:off x="4479" y="3132625"/>
            <a:ext cx="3024659" cy="3444936"/>
            <a:chOff x="67982" y="2678052"/>
            <a:chExt cx="3024659" cy="3444936"/>
          </a:xfrm>
        </p:grpSpPr>
        <p:pic>
          <p:nvPicPr>
            <p:cNvPr id="11" name="Picture 10" descr="KMeans5_2.png"/>
            <p:cNvPicPr>
              <a:picLocks noChangeAspect="1"/>
            </p:cNvPicPr>
            <p:nvPr/>
          </p:nvPicPr>
          <p:blipFill rotWithShape="1">
            <a:blip r:embed="rId4">
              <a:extLst>
                <a:ext uri="{28A0092B-C50C-407E-A947-70E740481C1C}">
                  <a14:useLocalDpi xmlns:a14="http://schemas.microsoft.com/office/drawing/2010/main" val="0"/>
                </a:ext>
              </a:extLst>
            </a:blip>
            <a:srcRect l="17851" t="14662" r="11986" b="9436"/>
            <a:stretch/>
          </p:blipFill>
          <p:spPr>
            <a:xfrm>
              <a:off x="67982" y="2678052"/>
              <a:ext cx="2916936" cy="3155644"/>
            </a:xfrm>
            <a:prstGeom prst="rect">
              <a:avLst/>
            </a:prstGeom>
          </p:spPr>
        </p:pic>
        <p:sp>
          <p:nvSpPr>
            <p:cNvPr id="6" name="TextBox 5"/>
            <p:cNvSpPr txBox="1"/>
            <p:nvPr/>
          </p:nvSpPr>
          <p:spPr>
            <a:xfrm rot="1188032">
              <a:off x="134394" y="5486610"/>
              <a:ext cx="1287532" cy="215444"/>
            </a:xfrm>
            <a:prstGeom prst="rect">
              <a:avLst/>
            </a:prstGeom>
            <a:noFill/>
          </p:spPr>
          <p:txBody>
            <a:bodyPr wrap="none" rtlCol="0">
              <a:spAutoFit/>
            </a:bodyPr>
            <a:lstStyle/>
            <a:p>
              <a:r>
                <a:rPr lang="en-US" sz="800" dirty="0" smtClean="0"/>
                <a:t>Average Clad Temperature</a:t>
              </a:r>
              <a:endParaRPr lang="en-US" sz="800" dirty="0"/>
            </a:p>
          </p:txBody>
        </p:sp>
        <p:sp>
          <p:nvSpPr>
            <p:cNvPr id="7" name="TextBox 6"/>
            <p:cNvSpPr txBox="1"/>
            <p:nvPr/>
          </p:nvSpPr>
          <p:spPr>
            <a:xfrm rot="18714034">
              <a:off x="1825755" y="5313792"/>
              <a:ext cx="1402948" cy="215444"/>
            </a:xfrm>
            <a:prstGeom prst="rect">
              <a:avLst/>
            </a:prstGeom>
            <a:noFill/>
          </p:spPr>
          <p:txBody>
            <a:bodyPr wrap="none" rtlCol="0">
              <a:spAutoFit/>
            </a:bodyPr>
            <a:lstStyle/>
            <a:p>
              <a:r>
                <a:rPr lang="en-US" sz="800" dirty="0" smtClean="0"/>
                <a:t>Average Interior Temperature</a:t>
              </a:r>
              <a:endParaRPr lang="en-US" sz="800" dirty="0"/>
            </a:p>
          </p:txBody>
        </p:sp>
        <p:sp>
          <p:nvSpPr>
            <p:cNvPr id="9" name="TextBox 8"/>
            <p:cNvSpPr txBox="1"/>
            <p:nvPr/>
          </p:nvSpPr>
          <p:spPr>
            <a:xfrm rot="16200000">
              <a:off x="2453764" y="3846800"/>
              <a:ext cx="1062310" cy="215444"/>
            </a:xfrm>
            <a:prstGeom prst="rect">
              <a:avLst/>
            </a:prstGeom>
            <a:noFill/>
          </p:spPr>
          <p:txBody>
            <a:bodyPr wrap="none" rtlCol="0">
              <a:spAutoFit/>
            </a:bodyPr>
            <a:lstStyle/>
            <a:p>
              <a:r>
                <a:rPr lang="en-US" sz="800" dirty="0" smtClean="0"/>
                <a:t>Fission Gas Released</a:t>
              </a:r>
              <a:endParaRPr lang="en-US" sz="800" dirty="0"/>
            </a:p>
          </p:txBody>
        </p:sp>
      </p:grpSp>
      <p:sp>
        <p:nvSpPr>
          <p:cNvPr id="19" name="TextBox 18"/>
          <p:cNvSpPr txBox="1"/>
          <p:nvPr/>
        </p:nvSpPr>
        <p:spPr>
          <a:xfrm>
            <a:off x="-1444" y="6414417"/>
            <a:ext cx="1295847" cy="338554"/>
          </a:xfrm>
          <a:prstGeom prst="rect">
            <a:avLst/>
          </a:prstGeom>
          <a:noFill/>
        </p:spPr>
        <p:txBody>
          <a:bodyPr wrap="none" rtlCol="0">
            <a:spAutoFit/>
          </a:bodyPr>
          <a:lstStyle/>
          <a:p>
            <a:r>
              <a:rPr lang="en-US" sz="1600" dirty="0" smtClean="0"/>
              <a:t>Output Space </a:t>
            </a:r>
            <a:endParaRPr lang="en-US" sz="1600" dirty="0"/>
          </a:p>
        </p:txBody>
      </p:sp>
      <p:sp>
        <p:nvSpPr>
          <p:cNvPr id="20" name="TextBox 19"/>
          <p:cNvSpPr txBox="1"/>
          <p:nvPr/>
        </p:nvSpPr>
        <p:spPr>
          <a:xfrm>
            <a:off x="7244121" y="6470139"/>
            <a:ext cx="1899879" cy="338554"/>
          </a:xfrm>
          <a:prstGeom prst="rect">
            <a:avLst/>
          </a:prstGeom>
          <a:noFill/>
        </p:spPr>
        <p:txBody>
          <a:bodyPr wrap="none" rtlCol="0">
            <a:spAutoFit/>
          </a:bodyPr>
          <a:lstStyle/>
          <a:p>
            <a:r>
              <a:rPr lang="en-US" sz="1600" dirty="0" smtClean="0"/>
              <a:t>Input - Output Space </a:t>
            </a:r>
            <a:endParaRPr lang="en-US" sz="1600" dirty="0"/>
          </a:p>
        </p:txBody>
      </p:sp>
      <p:sp>
        <p:nvSpPr>
          <p:cNvPr id="22" name="Content Placeholder 2"/>
          <p:cNvSpPr txBox="1">
            <a:spLocks/>
          </p:cNvSpPr>
          <p:nvPr/>
        </p:nvSpPr>
        <p:spPr bwMode="auto">
          <a:xfrm>
            <a:off x="3433102" y="4310943"/>
            <a:ext cx="2281900" cy="1418535"/>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230188" indent="-230188" algn="l" rtl="0" eaLnBrk="1" fontAlgn="base" hangingPunct="1">
              <a:lnSpc>
                <a:spcPct val="85000"/>
              </a:lnSpc>
              <a:spcBef>
                <a:spcPct val="40000"/>
              </a:spcBef>
              <a:spcAft>
                <a:spcPct val="0"/>
              </a:spcAft>
              <a:buClr>
                <a:srgbClr val="FF6600"/>
              </a:buClr>
              <a:buChar char="•"/>
              <a:defRPr sz="2000">
                <a:solidFill>
                  <a:schemeClr val="tx1"/>
                </a:solidFill>
                <a:latin typeface="+mn-lt"/>
                <a:ea typeface="ＭＳ Ｐゴシック" charset="-128"/>
                <a:cs typeface="ＭＳ Ｐゴシック" charset="-128"/>
              </a:defRPr>
            </a:lvl1pPr>
            <a:lvl2pPr marL="684213" indent="-227013" algn="l" rtl="0" eaLnBrk="1" fontAlgn="base" hangingPunct="1">
              <a:lnSpc>
                <a:spcPct val="85000"/>
              </a:lnSpc>
              <a:spcBef>
                <a:spcPct val="20000"/>
              </a:spcBef>
              <a:spcAft>
                <a:spcPct val="0"/>
              </a:spcAft>
              <a:buClr>
                <a:srgbClr val="FF6600"/>
              </a:buClr>
              <a:buFont typeface="Times New Roman" pitchFamily="1" charset="0"/>
              <a:buChar char="–"/>
              <a:defRPr sz="2000">
                <a:solidFill>
                  <a:schemeClr val="tx1"/>
                </a:solidFill>
                <a:latin typeface="+mn-lt"/>
                <a:ea typeface="ＭＳ Ｐゴシック" charset="-128"/>
              </a:defRPr>
            </a:lvl2pPr>
            <a:lvl3pPr marL="1143000" indent="-228600" algn="l" rtl="0" eaLnBrk="1" fontAlgn="base" hangingPunct="1">
              <a:lnSpc>
                <a:spcPct val="85000"/>
              </a:lnSpc>
              <a:spcBef>
                <a:spcPct val="20000"/>
              </a:spcBef>
              <a:spcAft>
                <a:spcPct val="0"/>
              </a:spcAft>
              <a:buClr>
                <a:srgbClr val="FF6600"/>
              </a:buClr>
              <a:buChar char="•"/>
              <a:defRPr sz="2000">
                <a:solidFill>
                  <a:schemeClr val="tx1"/>
                </a:solidFill>
                <a:latin typeface="+mn-lt"/>
                <a:ea typeface="ＭＳ Ｐゴシック" charset="-128"/>
              </a:defRPr>
            </a:lvl3pPr>
            <a:lvl4pPr marL="1600200" indent="-228600" algn="l" rtl="0" eaLnBrk="1" fontAlgn="base" hangingPunct="1">
              <a:lnSpc>
                <a:spcPct val="85000"/>
              </a:lnSpc>
              <a:spcBef>
                <a:spcPct val="20000"/>
              </a:spcBef>
              <a:spcAft>
                <a:spcPct val="0"/>
              </a:spcAft>
              <a:buClr>
                <a:srgbClr val="FF6600"/>
              </a:buClr>
              <a:buFont typeface="Times New Roman" pitchFamily="1" charset="0"/>
              <a:buChar char="–"/>
              <a:defRPr sz="2000">
                <a:solidFill>
                  <a:schemeClr val="tx1"/>
                </a:solidFill>
                <a:latin typeface="+mn-lt"/>
                <a:ea typeface="ＭＳ Ｐゴシック" charset="-128"/>
              </a:defRPr>
            </a:lvl4pPr>
            <a:lvl5pPr marL="2057400" indent="-228600" algn="l" rtl="0" eaLnBrk="1" fontAlgn="base" hangingPunct="1">
              <a:lnSpc>
                <a:spcPct val="85000"/>
              </a:lnSpc>
              <a:spcBef>
                <a:spcPct val="20000"/>
              </a:spcBef>
              <a:spcAft>
                <a:spcPct val="0"/>
              </a:spcAft>
              <a:buClr>
                <a:srgbClr val="FF6600"/>
              </a:buClr>
              <a:buChar char="•"/>
              <a:defRPr sz="2000">
                <a:solidFill>
                  <a:schemeClr val="tx1"/>
                </a:solidFill>
                <a:latin typeface="+mn-lt"/>
                <a:ea typeface="ＭＳ Ｐゴシック" charset="-128"/>
              </a:defRPr>
            </a:lvl5pPr>
            <a:lvl6pPr marL="2514600" indent="-228600" algn="l" rtl="0" eaLnBrk="1" fontAlgn="base" hangingPunct="1">
              <a:lnSpc>
                <a:spcPct val="85000"/>
              </a:lnSpc>
              <a:spcBef>
                <a:spcPct val="20000"/>
              </a:spcBef>
              <a:spcAft>
                <a:spcPct val="0"/>
              </a:spcAft>
              <a:buClr>
                <a:srgbClr val="FF6600"/>
              </a:buClr>
              <a:buChar char="•"/>
              <a:defRPr sz="2000">
                <a:solidFill>
                  <a:schemeClr val="tx1"/>
                </a:solidFill>
                <a:latin typeface="+mn-lt"/>
                <a:ea typeface="ＭＳ Ｐゴシック" charset="-128"/>
              </a:defRPr>
            </a:lvl6pPr>
            <a:lvl7pPr marL="2971800" indent="-228600" algn="l" rtl="0" eaLnBrk="1" fontAlgn="base" hangingPunct="1">
              <a:lnSpc>
                <a:spcPct val="85000"/>
              </a:lnSpc>
              <a:spcBef>
                <a:spcPct val="20000"/>
              </a:spcBef>
              <a:spcAft>
                <a:spcPct val="0"/>
              </a:spcAft>
              <a:buClr>
                <a:srgbClr val="FF6600"/>
              </a:buClr>
              <a:buChar char="•"/>
              <a:defRPr sz="2000">
                <a:solidFill>
                  <a:schemeClr val="tx1"/>
                </a:solidFill>
                <a:latin typeface="+mn-lt"/>
                <a:ea typeface="ＭＳ Ｐゴシック" charset="-128"/>
              </a:defRPr>
            </a:lvl7pPr>
            <a:lvl8pPr marL="3429000" indent="-228600" algn="l" rtl="0" eaLnBrk="1" fontAlgn="base" hangingPunct="1">
              <a:lnSpc>
                <a:spcPct val="85000"/>
              </a:lnSpc>
              <a:spcBef>
                <a:spcPct val="20000"/>
              </a:spcBef>
              <a:spcAft>
                <a:spcPct val="0"/>
              </a:spcAft>
              <a:buClr>
                <a:srgbClr val="FF6600"/>
              </a:buClr>
              <a:buChar char="•"/>
              <a:defRPr sz="2000">
                <a:solidFill>
                  <a:schemeClr val="tx1"/>
                </a:solidFill>
                <a:latin typeface="+mn-lt"/>
                <a:ea typeface="ＭＳ Ｐゴシック" charset="-128"/>
              </a:defRPr>
            </a:lvl8pPr>
            <a:lvl9pPr marL="3886200" indent="-228600" algn="l" rtl="0" eaLnBrk="1" fontAlgn="base" hangingPunct="1">
              <a:lnSpc>
                <a:spcPct val="85000"/>
              </a:lnSpc>
              <a:spcBef>
                <a:spcPct val="20000"/>
              </a:spcBef>
              <a:spcAft>
                <a:spcPct val="0"/>
              </a:spcAft>
              <a:buClr>
                <a:srgbClr val="FF6600"/>
              </a:buClr>
              <a:buChar char="•"/>
              <a:defRPr sz="2000">
                <a:solidFill>
                  <a:schemeClr val="tx1"/>
                </a:solidFill>
                <a:latin typeface="+mn-lt"/>
                <a:ea typeface="ＭＳ Ｐゴシック" charset="-128"/>
              </a:defRPr>
            </a:lvl9pPr>
          </a:lstStyle>
          <a:p>
            <a:r>
              <a:rPr lang="en-US" sz="1800" dirty="0" smtClean="0"/>
              <a:t>K-Means algorithm (Lloyd’s algorithm)</a:t>
            </a:r>
          </a:p>
          <a:p>
            <a:endParaRPr lang="en-US" sz="1800" dirty="0" smtClean="0"/>
          </a:p>
          <a:p>
            <a:r>
              <a:rPr lang="en-US" sz="1800" dirty="0" smtClean="0"/>
              <a:t>No. Clusters: 2</a:t>
            </a:r>
          </a:p>
          <a:p>
            <a:pPr marL="0" indent="0">
              <a:buNone/>
            </a:pPr>
            <a:endParaRPr lang="en-US" sz="1800" dirty="0"/>
          </a:p>
        </p:txBody>
      </p:sp>
    </p:spTree>
    <p:extLst>
      <p:ext uri="{BB962C8B-B14F-4D97-AF65-F5344CB8AC3E}">
        <p14:creationId xmlns:p14="http://schemas.microsoft.com/office/powerpoint/2010/main" val="2898141877"/>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613" y="1004888"/>
            <a:ext cx="8231187" cy="377026"/>
          </a:xfrm>
        </p:spPr>
        <p:txBody>
          <a:bodyPr/>
          <a:lstStyle/>
          <a:p>
            <a:r>
              <a:rPr lang="en-US" dirty="0" smtClean="0"/>
              <a:t>Simple Workflow</a:t>
            </a:r>
            <a:endParaRPr lang="en-US" dirty="0"/>
          </a:p>
        </p:txBody>
      </p:sp>
      <p:sp>
        <p:nvSpPr>
          <p:cNvPr id="3" name="Content Placeholder 2"/>
          <p:cNvSpPr>
            <a:spLocks noGrp="1"/>
          </p:cNvSpPr>
          <p:nvPr>
            <p:ph idx="1"/>
          </p:nvPr>
        </p:nvSpPr>
        <p:spPr/>
        <p:txBody>
          <a:bodyPr/>
          <a:lstStyle/>
          <a:p>
            <a:r>
              <a:rPr lang="en-US" dirty="0" smtClean="0"/>
              <a:t>Definition of the distributions to be used</a:t>
            </a:r>
          </a:p>
          <a:p>
            <a:r>
              <a:rPr lang="en-US" dirty="0" smtClean="0"/>
              <a:t>Definition of the sampler</a:t>
            </a:r>
          </a:p>
          <a:p>
            <a:pPr lvl="1"/>
            <a:r>
              <a:rPr lang="en-US" dirty="0" smtClean="0"/>
              <a:t>Association of variable name</a:t>
            </a:r>
            <a:r>
              <a:rPr lang="en-US" dirty="0"/>
              <a:t>(s)</a:t>
            </a:r>
            <a:r>
              <a:rPr lang="en-US" dirty="0" smtClean="0"/>
              <a:t> with distribution(s)</a:t>
            </a:r>
          </a:p>
          <a:p>
            <a:pPr lvl="1"/>
            <a:r>
              <a:rPr lang="en-US" dirty="0" smtClean="0"/>
              <a:t>Choice of a sampling strategy</a:t>
            </a:r>
          </a:p>
          <a:p>
            <a:r>
              <a:rPr lang="en-US" dirty="0" smtClean="0"/>
              <a:t>Definition of the data structure(s) for internal storage</a:t>
            </a:r>
          </a:p>
          <a:p>
            <a:r>
              <a:rPr lang="en-US" dirty="0" smtClean="0"/>
              <a:t>Evaluation step</a:t>
            </a:r>
          </a:p>
          <a:p>
            <a:pPr lvl="1"/>
            <a:r>
              <a:rPr lang="en-US" dirty="0" smtClean="0"/>
              <a:t>The distributions are sampled according to the sampler</a:t>
            </a:r>
          </a:p>
          <a:p>
            <a:pPr lvl="1"/>
            <a:r>
              <a:rPr lang="en-US" dirty="0" smtClean="0"/>
              <a:t>The variables are associated to the values</a:t>
            </a:r>
          </a:p>
          <a:p>
            <a:pPr lvl="1"/>
            <a:r>
              <a:rPr lang="en-US" dirty="0" smtClean="0"/>
              <a:t>The model is executed as many times as the sampler requires</a:t>
            </a:r>
          </a:p>
          <a:p>
            <a:pPr lvl="1"/>
            <a:r>
              <a:rPr lang="en-US" dirty="0" smtClean="0"/>
              <a:t>The inputs and corresponding outputs are stored in the data structure(s)</a:t>
            </a:r>
          </a:p>
          <a:p>
            <a:r>
              <a:rPr lang="en-US" dirty="0" smtClean="0"/>
              <a:t>Post-processing</a:t>
            </a:r>
          </a:p>
          <a:p>
            <a:pPr lvl="1"/>
            <a:r>
              <a:rPr lang="en-US" dirty="0" smtClean="0"/>
              <a:t>The data is analyzed according to requested type of post-processing</a:t>
            </a:r>
          </a:p>
          <a:p>
            <a:r>
              <a:rPr lang="en-US" dirty="0" smtClean="0"/>
              <a:t>I/O</a:t>
            </a:r>
          </a:p>
          <a:p>
            <a:pPr lvl="1"/>
            <a:r>
              <a:rPr lang="en-US" dirty="0" smtClean="0"/>
              <a:t>Data is saved for further analysis</a:t>
            </a:r>
          </a:p>
        </p:txBody>
      </p:sp>
    </p:spTree>
    <p:extLst>
      <p:ext uri="{BB962C8B-B14F-4D97-AF65-F5344CB8AC3E}">
        <p14:creationId xmlns:p14="http://schemas.microsoft.com/office/powerpoint/2010/main" val="1390582243"/>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613" y="1004888"/>
            <a:ext cx="8258175" cy="377026"/>
          </a:xfrm>
        </p:spPr>
        <p:txBody>
          <a:bodyPr/>
          <a:lstStyle/>
          <a:p>
            <a:r>
              <a:rPr lang="en-US" dirty="0" smtClean="0"/>
              <a:t>Reduced </a:t>
            </a:r>
            <a:r>
              <a:rPr lang="en-US" dirty="0"/>
              <a:t>Order </a:t>
            </a:r>
            <a:r>
              <a:rPr lang="en-US" dirty="0" smtClean="0"/>
              <a:t>Models (ROM</a:t>
            </a:r>
            <a:r>
              <a:rPr lang="en-US" dirty="0"/>
              <a:t>)/Surrogate Models</a:t>
            </a:r>
          </a:p>
        </p:txBody>
      </p:sp>
      <p:sp>
        <p:nvSpPr>
          <p:cNvPr id="3" name="Content Placeholder 2"/>
          <p:cNvSpPr>
            <a:spLocks noGrp="1"/>
          </p:cNvSpPr>
          <p:nvPr>
            <p:ph idx="1"/>
          </p:nvPr>
        </p:nvSpPr>
        <p:spPr/>
        <p:txBody>
          <a:bodyPr/>
          <a:lstStyle/>
          <a:p>
            <a:r>
              <a:rPr lang="en-US" dirty="0" smtClean="0"/>
              <a:t>Not for all possible inputs, but for a range of possibilities…</a:t>
            </a:r>
          </a:p>
          <a:p>
            <a:r>
              <a:rPr lang="en-US" dirty="0" smtClean="0"/>
              <a:t>Not for all possible geometries, but for a parametric range…</a:t>
            </a:r>
          </a:p>
          <a:p>
            <a:r>
              <a:rPr lang="en-US" dirty="0" smtClean="0"/>
              <a:t>Not to represent all outputs, but for some of the outputs…</a:t>
            </a:r>
          </a:p>
          <a:p>
            <a:pPr marL="0" indent="0" algn="ctr">
              <a:buNone/>
            </a:pPr>
            <a:endParaRPr lang="en-US" i="1" dirty="0" smtClean="0"/>
          </a:p>
          <a:p>
            <a:pPr marL="0" indent="0" algn="ctr">
              <a:buNone/>
            </a:pPr>
            <a:r>
              <a:rPr lang="en-US" i="1" dirty="0" smtClean="0">
                <a:solidFill>
                  <a:srgbClr val="22228B"/>
                </a:solidFill>
              </a:rPr>
              <a:t>It is possible to: </a:t>
            </a:r>
          </a:p>
          <a:p>
            <a:pPr marL="0" indent="0" algn="ctr">
              <a:buNone/>
            </a:pPr>
            <a:r>
              <a:rPr lang="en-US" i="1" dirty="0" smtClean="0">
                <a:solidFill>
                  <a:srgbClr val="22228B"/>
                </a:solidFill>
                <a:latin typeface="Arial" charset="0"/>
              </a:rPr>
              <a:t>-Build a </a:t>
            </a:r>
            <a:r>
              <a:rPr lang="en-US" i="1" dirty="0">
                <a:solidFill>
                  <a:srgbClr val="22228B"/>
                </a:solidFill>
                <a:latin typeface="Arial" charset="0"/>
              </a:rPr>
              <a:t>set of equations of faster solution with </a:t>
            </a:r>
            <a:r>
              <a:rPr lang="en-US" i="1" dirty="0" smtClean="0">
                <a:solidFill>
                  <a:srgbClr val="22228B"/>
                </a:solidFill>
                <a:latin typeface="Arial" charset="0"/>
              </a:rPr>
              <a:t>respect to </a:t>
            </a:r>
            <a:r>
              <a:rPr lang="en-US" i="1" dirty="0">
                <a:solidFill>
                  <a:srgbClr val="22228B"/>
                </a:solidFill>
                <a:latin typeface="Arial" charset="0"/>
              </a:rPr>
              <a:t>the original </a:t>
            </a:r>
            <a:r>
              <a:rPr lang="en-US" i="1" dirty="0" smtClean="0">
                <a:solidFill>
                  <a:srgbClr val="22228B"/>
                </a:solidFill>
                <a:latin typeface="Arial" charset="0"/>
              </a:rPr>
              <a:t>set</a:t>
            </a:r>
          </a:p>
          <a:p>
            <a:pPr marL="0" indent="0" algn="ctr">
              <a:buNone/>
            </a:pPr>
            <a:r>
              <a:rPr lang="en-US" i="1" dirty="0" smtClean="0">
                <a:solidFill>
                  <a:srgbClr val="22228B"/>
                </a:solidFill>
                <a:latin typeface="Arial" charset="0"/>
              </a:rPr>
              <a:t>-Increase the prediction capabilities by further training</a:t>
            </a:r>
            <a:endParaRPr lang="en-US" dirty="0">
              <a:solidFill>
                <a:srgbClr val="22228B"/>
              </a:solidFill>
            </a:endParaRPr>
          </a:p>
          <a:p>
            <a:endParaRPr lang="en-US" dirty="0" smtClean="0"/>
          </a:p>
          <a:p>
            <a:pPr marL="0" indent="0">
              <a:buNone/>
            </a:pPr>
            <a:endParaRPr lang="en-US" dirty="0"/>
          </a:p>
        </p:txBody>
      </p:sp>
    </p:spTree>
    <p:extLst>
      <p:ext uri="{BB962C8B-B14F-4D97-AF65-F5344CB8AC3E}">
        <p14:creationId xmlns:p14="http://schemas.microsoft.com/office/powerpoint/2010/main" val="3917130302"/>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ight Arrow 19"/>
          <p:cNvSpPr/>
          <p:nvPr/>
        </p:nvSpPr>
        <p:spPr bwMode="auto">
          <a:xfrm rot="5400000">
            <a:off x="5498863" y="3536030"/>
            <a:ext cx="2135587" cy="405891"/>
          </a:xfrm>
          <a:prstGeom prst="rightArrow">
            <a:avLst/>
          </a:prstGeom>
          <a:solidFill>
            <a:schemeClr val="accent6">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2" name="Title 1"/>
          <p:cNvSpPr>
            <a:spLocks noGrp="1"/>
          </p:cNvSpPr>
          <p:nvPr>
            <p:ph type="title"/>
          </p:nvPr>
        </p:nvSpPr>
        <p:spPr>
          <a:xfrm>
            <a:off x="455613" y="1004888"/>
            <a:ext cx="8231187" cy="377026"/>
          </a:xfrm>
        </p:spPr>
        <p:txBody>
          <a:bodyPr/>
          <a:lstStyle/>
          <a:p>
            <a:r>
              <a:rPr lang="en-US" dirty="0" smtClean="0"/>
              <a:t>Using Surrogate Models</a:t>
            </a:r>
            <a:endParaRPr lang="en-US" dirty="0"/>
          </a:p>
        </p:txBody>
      </p:sp>
      <p:sp>
        <p:nvSpPr>
          <p:cNvPr id="4" name="Right Arrow 3"/>
          <p:cNvSpPr/>
          <p:nvPr/>
        </p:nvSpPr>
        <p:spPr bwMode="auto">
          <a:xfrm rot="5400000">
            <a:off x="1079529" y="3340177"/>
            <a:ext cx="1127346" cy="405891"/>
          </a:xfrm>
          <a:prstGeom prst="rightArrow">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5" name="Rounded Rectangle 4"/>
          <p:cNvSpPr/>
          <p:nvPr/>
        </p:nvSpPr>
        <p:spPr bwMode="auto">
          <a:xfrm>
            <a:off x="455613" y="2671181"/>
            <a:ext cx="2254690" cy="1008240"/>
          </a:xfrm>
          <a:prstGeom prst="round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0" i="0" u="none" strike="noStrike" cap="none" normalizeH="0" baseline="0" dirty="0" smtClean="0">
                <a:ln>
                  <a:noFill/>
                </a:ln>
                <a:solidFill>
                  <a:schemeClr val="tx1"/>
                </a:solidFill>
                <a:effectLst/>
                <a:latin typeface="Arial"/>
                <a:cs typeface="Arial"/>
              </a:rPr>
              <a:t>Sampler</a:t>
            </a:r>
          </a:p>
          <a:p>
            <a:pPr marL="0" marR="0" indent="0" algn="ctr" defTabSz="914400" rtl="0" eaLnBrk="0" fontAlgn="base" latinLnBrk="0" hangingPunct="0">
              <a:lnSpc>
                <a:spcPct val="100000"/>
              </a:lnSpc>
              <a:spcBef>
                <a:spcPct val="0"/>
              </a:spcBef>
              <a:spcAft>
                <a:spcPct val="0"/>
              </a:spcAft>
              <a:buClrTx/>
              <a:buSzTx/>
              <a:buFontTx/>
              <a:buNone/>
              <a:tabLst/>
            </a:pPr>
            <a:r>
              <a:rPr kumimoji="0" lang="en-US" sz="2000" b="0" i="0" u="none" strike="noStrike" cap="none" normalizeH="0" baseline="0" dirty="0" smtClean="0">
                <a:ln>
                  <a:noFill/>
                </a:ln>
                <a:solidFill>
                  <a:schemeClr val="tx1"/>
                </a:solidFill>
                <a:effectLst/>
                <a:latin typeface="Arial"/>
                <a:cs typeface="Arial"/>
              </a:rPr>
              <a:t>+</a:t>
            </a:r>
            <a:endParaRPr lang="en-US" sz="2000" dirty="0">
              <a:latin typeface="Arial"/>
              <a:cs typeface="Arial"/>
            </a:endParaRPr>
          </a:p>
          <a:p>
            <a:pPr marL="0" marR="0" indent="0" algn="ctr" defTabSz="914400" rtl="0" eaLnBrk="0" fontAlgn="base" latinLnBrk="0" hangingPunct="0">
              <a:lnSpc>
                <a:spcPct val="100000"/>
              </a:lnSpc>
              <a:spcBef>
                <a:spcPct val="0"/>
              </a:spcBef>
              <a:spcAft>
                <a:spcPct val="0"/>
              </a:spcAft>
              <a:buClrTx/>
              <a:buSzTx/>
              <a:buFontTx/>
              <a:buNone/>
              <a:tabLst/>
            </a:pPr>
            <a:r>
              <a:rPr kumimoji="0" lang="en-US" sz="2000" b="0" i="0" u="none" strike="noStrike" cap="none" normalizeH="0" baseline="0" dirty="0" smtClean="0">
                <a:ln>
                  <a:noFill/>
                </a:ln>
                <a:solidFill>
                  <a:schemeClr val="tx1"/>
                </a:solidFill>
                <a:effectLst/>
                <a:latin typeface="Arial"/>
                <a:cs typeface="Arial"/>
              </a:rPr>
              <a:t>Distributions</a:t>
            </a:r>
          </a:p>
        </p:txBody>
      </p:sp>
      <p:sp>
        <p:nvSpPr>
          <p:cNvPr id="6" name="Rounded Rectangle 5"/>
          <p:cNvSpPr/>
          <p:nvPr/>
        </p:nvSpPr>
        <p:spPr bwMode="auto">
          <a:xfrm>
            <a:off x="455613" y="4106796"/>
            <a:ext cx="2254690" cy="476113"/>
          </a:xfrm>
          <a:prstGeom prst="round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0" i="0" u="none" strike="noStrike" cap="none" normalizeH="0" baseline="0" dirty="0" smtClean="0">
                <a:ln>
                  <a:noFill/>
                </a:ln>
                <a:solidFill>
                  <a:schemeClr val="tx1"/>
                </a:solidFill>
                <a:effectLst/>
                <a:latin typeface="Arial"/>
                <a:cs typeface="Arial"/>
              </a:rPr>
              <a:t>Model (Code)</a:t>
            </a:r>
          </a:p>
        </p:txBody>
      </p:sp>
      <p:sp>
        <p:nvSpPr>
          <p:cNvPr id="7" name="Rounded Rectangle 6"/>
          <p:cNvSpPr/>
          <p:nvPr/>
        </p:nvSpPr>
        <p:spPr bwMode="auto">
          <a:xfrm>
            <a:off x="456938" y="5738822"/>
            <a:ext cx="2254690" cy="476113"/>
          </a:xfrm>
          <a:prstGeom prst="round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0" i="0" u="none" strike="noStrike" cap="none" normalizeH="0" baseline="0" dirty="0" smtClean="0">
                <a:ln>
                  <a:noFill/>
                </a:ln>
                <a:solidFill>
                  <a:schemeClr val="tx1"/>
                </a:solidFill>
                <a:effectLst/>
                <a:latin typeface="Arial"/>
                <a:cs typeface="Arial"/>
              </a:rPr>
              <a:t>Post Processing</a:t>
            </a:r>
          </a:p>
        </p:txBody>
      </p:sp>
      <p:sp>
        <p:nvSpPr>
          <p:cNvPr id="8" name="Bent Arrow 7"/>
          <p:cNvSpPr/>
          <p:nvPr/>
        </p:nvSpPr>
        <p:spPr bwMode="auto">
          <a:xfrm rot="10800000" flipH="1">
            <a:off x="1584283" y="4713849"/>
            <a:ext cx="1531911" cy="667797"/>
          </a:xfrm>
          <a:prstGeom prst="bentArrow">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9" name="Right Arrow 8"/>
          <p:cNvSpPr/>
          <p:nvPr/>
        </p:nvSpPr>
        <p:spPr bwMode="auto">
          <a:xfrm rot="5400000">
            <a:off x="1105715" y="4943637"/>
            <a:ext cx="1127346" cy="405891"/>
          </a:xfrm>
          <a:prstGeom prst="rightArrow">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10" name="Rounded Rectangle 9"/>
          <p:cNvSpPr/>
          <p:nvPr/>
        </p:nvSpPr>
        <p:spPr bwMode="auto">
          <a:xfrm>
            <a:off x="3116194" y="4957910"/>
            <a:ext cx="1885428" cy="476113"/>
          </a:xfrm>
          <a:prstGeom prst="round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2000" dirty="0" smtClean="0">
                <a:latin typeface="Arial"/>
                <a:cs typeface="Arial"/>
              </a:rPr>
              <a:t>Data Base</a:t>
            </a:r>
            <a:endParaRPr kumimoji="0" lang="en-US" sz="2000" b="0" i="0" u="none" strike="noStrike" cap="none" normalizeH="0" baseline="0" dirty="0" smtClean="0">
              <a:ln>
                <a:noFill/>
              </a:ln>
              <a:solidFill>
                <a:schemeClr val="tx1"/>
              </a:solidFill>
              <a:effectLst/>
              <a:latin typeface="Arial"/>
              <a:cs typeface="Arial"/>
            </a:endParaRPr>
          </a:p>
        </p:txBody>
      </p:sp>
      <p:sp>
        <p:nvSpPr>
          <p:cNvPr id="11" name="Bent Arrow 10"/>
          <p:cNvSpPr/>
          <p:nvPr/>
        </p:nvSpPr>
        <p:spPr bwMode="auto">
          <a:xfrm>
            <a:off x="3888696" y="2508291"/>
            <a:ext cx="2094920" cy="2449619"/>
          </a:xfrm>
          <a:prstGeom prst="bentArrow">
            <a:avLst>
              <a:gd name="adj1" fmla="val 18265"/>
              <a:gd name="adj2" fmla="val 17542"/>
              <a:gd name="adj3" fmla="val 25000"/>
              <a:gd name="adj4" fmla="val 39901"/>
            </a:avLst>
          </a:prstGeom>
          <a:solidFill>
            <a:schemeClr val="accent6">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12" name="Rounded Rectangle 11"/>
          <p:cNvSpPr/>
          <p:nvPr/>
        </p:nvSpPr>
        <p:spPr bwMode="auto">
          <a:xfrm>
            <a:off x="5983615" y="4802300"/>
            <a:ext cx="2532977" cy="476113"/>
          </a:xfrm>
          <a:prstGeom prst="roundRect">
            <a:avLst/>
          </a:prstGeom>
          <a:solidFill>
            <a:schemeClr val="accent6">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0" i="0" u="none" strike="noStrike" cap="none" normalizeH="0" baseline="0" dirty="0" smtClean="0">
                <a:ln>
                  <a:noFill/>
                </a:ln>
                <a:solidFill>
                  <a:schemeClr val="tx1"/>
                </a:solidFill>
                <a:effectLst/>
                <a:latin typeface="Arial"/>
                <a:cs typeface="Arial"/>
              </a:rPr>
              <a:t>Model</a:t>
            </a:r>
          </a:p>
        </p:txBody>
      </p:sp>
      <p:sp>
        <p:nvSpPr>
          <p:cNvPr id="13" name="Rounded Rectangle 12"/>
          <p:cNvSpPr/>
          <p:nvPr/>
        </p:nvSpPr>
        <p:spPr bwMode="auto">
          <a:xfrm>
            <a:off x="5998034" y="2508291"/>
            <a:ext cx="2518559" cy="612275"/>
          </a:xfrm>
          <a:prstGeom prst="roundRect">
            <a:avLst/>
          </a:prstGeom>
          <a:solidFill>
            <a:schemeClr val="accent6">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0" i="0" u="none" strike="noStrike" cap="none" normalizeH="0" baseline="0" dirty="0" smtClean="0">
                <a:ln>
                  <a:noFill/>
                </a:ln>
                <a:solidFill>
                  <a:schemeClr val="tx1"/>
                </a:solidFill>
                <a:effectLst/>
                <a:latin typeface="Arial"/>
                <a:cs typeface="Arial"/>
              </a:rPr>
              <a:t>ROM Training</a:t>
            </a:r>
          </a:p>
        </p:txBody>
      </p:sp>
      <p:sp>
        <p:nvSpPr>
          <p:cNvPr id="14" name="Right Arrow 13"/>
          <p:cNvSpPr/>
          <p:nvPr/>
        </p:nvSpPr>
        <p:spPr bwMode="auto">
          <a:xfrm rot="5400000">
            <a:off x="7080199" y="4035682"/>
            <a:ext cx="1127346" cy="405891"/>
          </a:xfrm>
          <a:prstGeom prst="rightArrow">
            <a:avLst/>
          </a:prstGeom>
          <a:solidFill>
            <a:schemeClr val="accent6">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15" name="Rounded Rectangle 14"/>
          <p:cNvSpPr/>
          <p:nvPr/>
        </p:nvSpPr>
        <p:spPr bwMode="auto">
          <a:xfrm>
            <a:off x="6769602" y="3344776"/>
            <a:ext cx="1746992" cy="1008240"/>
          </a:xfrm>
          <a:prstGeom prst="roundRect">
            <a:avLst/>
          </a:prstGeom>
          <a:solidFill>
            <a:schemeClr val="accent6">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0" i="0" u="none" strike="noStrike" cap="none" normalizeH="0" baseline="0" dirty="0" smtClean="0">
                <a:ln>
                  <a:noFill/>
                </a:ln>
                <a:solidFill>
                  <a:schemeClr val="tx1"/>
                </a:solidFill>
                <a:effectLst/>
                <a:latin typeface="Arial"/>
                <a:cs typeface="Arial"/>
              </a:rPr>
              <a:t>Sampler</a:t>
            </a:r>
          </a:p>
          <a:p>
            <a:pPr marL="0" marR="0" indent="0" algn="ctr" defTabSz="914400" rtl="0" eaLnBrk="0" fontAlgn="base" latinLnBrk="0" hangingPunct="0">
              <a:lnSpc>
                <a:spcPct val="100000"/>
              </a:lnSpc>
              <a:spcBef>
                <a:spcPct val="0"/>
              </a:spcBef>
              <a:spcAft>
                <a:spcPct val="0"/>
              </a:spcAft>
              <a:buClrTx/>
              <a:buSzTx/>
              <a:buFontTx/>
              <a:buNone/>
              <a:tabLst/>
            </a:pPr>
            <a:r>
              <a:rPr kumimoji="0" lang="en-US" sz="2000" b="0" i="0" u="none" strike="noStrike" cap="none" normalizeH="0" baseline="0" dirty="0" smtClean="0">
                <a:ln>
                  <a:noFill/>
                </a:ln>
                <a:solidFill>
                  <a:schemeClr val="tx1"/>
                </a:solidFill>
                <a:effectLst/>
                <a:latin typeface="Arial"/>
                <a:cs typeface="Arial"/>
              </a:rPr>
              <a:t>+</a:t>
            </a:r>
            <a:endParaRPr lang="en-US" sz="2000" dirty="0">
              <a:latin typeface="Arial"/>
              <a:cs typeface="Arial"/>
            </a:endParaRPr>
          </a:p>
          <a:p>
            <a:pPr marL="0" marR="0" indent="0" algn="ctr" defTabSz="914400" rtl="0" eaLnBrk="0" fontAlgn="base" latinLnBrk="0" hangingPunct="0">
              <a:lnSpc>
                <a:spcPct val="100000"/>
              </a:lnSpc>
              <a:spcBef>
                <a:spcPct val="0"/>
              </a:spcBef>
              <a:spcAft>
                <a:spcPct val="0"/>
              </a:spcAft>
              <a:buClrTx/>
              <a:buSzTx/>
              <a:buFontTx/>
              <a:buNone/>
              <a:tabLst/>
            </a:pPr>
            <a:r>
              <a:rPr kumimoji="0" lang="en-US" sz="2000" b="0" i="0" u="none" strike="noStrike" cap="none" normalizeH="0" baseline="0" dirty="0" smtClean="0">
                <a:ln>
                  <a:noFill/>
                </a:ln>
                <a:solidFill>
                  <a:schemeClr val="tx1"/>
                </a:solidFill>
                <a:effectLst/>
                <a:latin typeface="Arial"/>
                <a:cs typeface="Arial"/>
              </a:rPr>
              <a:t>Distributions</a:t>
            </a:r>
          </a:p>
        </p:txBody>
      </p:sp>
      <p:sp>
        <p:nvSpPr>
          <p:cNvPr id="16" name="Rounded Rectangle 15"/>
          <p:cNvSpPr/>
          <p:nvPr/>
        </p:nvSpPr>
        <p:spPr bwMode="auto">
          <a:xfrm>
            <a:off x="5998034" y="5738822"/>
            <a:ext cx="2518557" cy="476113"/>
          </a:xfrm>
          <a:prstGeom prst="roundRect">
            <a:avLst/>
          </a:prstGeom>
          <a:solidFill>
            <a:schemeClr val="accent6">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0" i="0" u="none" strike="noStrike" cap="none" normalizeH="0" baseline="0" dirty="0" smtClean="0">
                <a:ln>
                  <a:noFill/>
                </a:ln>
                <a:solidFill>
                  <a:schemeClr val="tx1"/>
                </a:solidFill>
                <a:effectLst/>
                <a:latin typeface="Arial"/>
                <a:cs typeface="Arial"/>
              </a:rPr>
              <a:t>Post Processing</a:t>
            </a:r>
          </a:p>
        </p:txBody>
      </p:sp>
      <p:sp>
        <p:nvSpPr>
          <p:cNvPr id="17" name="Right Arrow 16"/>
          <p:cNvSpPr/>
          <p:nvPr/>
        </p:nvSpPr>
        <p:spPr bwMode="auto">
          <a:xfrm rot="5400000">
            <a:off x="7069554" y="5308475"/>
            <a:ext cx="466014" cy="405891"/>
          </a:xfrm>
          <a:prstGeom prst="rightArrow">
            <a:avLst/>
          </a:prstGeom>
          <a:solidFill>
            <a:schemeClr val="accent6">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18" name="Rounded Rectangle 17"/>
          <p:cNvSpPr/>
          <p:nvPr/>
        </p:nvSpPr>
        <p:spPr bwMode="auto">
          <a:xfrm>
            <a:off x="456938" y="1550023"/>
            <a:ext cx="2254690" cy="476113"/>
          </a:xfrm>
          <a:prstGeom prst="roundRect">
            <a:avLst/>
          </a:prstGeom>
          <a:solidFill>
            <a:schemeClr val="accent1"/>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0" i="0" u="none" strike="noStrike" cap="none" normalizeH="0" baseline="0" dirty="0" smtClean="0">
                <a:ln>
                  <a:noFill/>
                </a:ln>
                <a:solidFill>
                  <a:schemeClr val="tx1"/>
                </a:solidFill>
                <a:effectLst/>
                <a:latin typeface="Arial"/>
                <a:cs typeface="Arial"/>
              </a:rPr>
              <a:t>Simulation</a:t>
            </a:r>
            <a:r>
              <a:rPr kumimoji="0" lang="en-US" sz="2000" b="0" i="0" u="none" strike="noStrike" cap="none" normalizeH="0" dirty="0" smtClean="0">
                <a:ln>
                  <a:noFill/>
                </a:ln>
                <a:solidFill>
                  <a:schemeClr val="tx1"/>
                </a:solidFill>
                <a:effectLst/>
                <a:latin typeface="Arial"/>
                <a:cs typeface="Arial"/>
              </a:rPr>
              <a:t> 1</a:t>
            </a:r>
            <a:endParaRPr kumimoji="0" lang="en-US" sz="2000" b="0" i="0" u="none" strike="noStrike" cap="none" normalizeH="0" baseline="0" dirty="0" smtClean="0">
              <a:ln>
                <a:noFill/>
              </a:ln>
              <a:solidFill>
                <a:schemeClr val="tx1"/>
              </a:solidFill>
              <a:effectLst/>
              <a:latin typeface="Arial"/>
              <a:cs typeface="Arial"/>
            </a:endParaRPr>
          </a:p>
        </p:txBody>
      </p:sp>
      <p:sp>
        <p:nvSpPr>
          <p:cNvPr id="19" name="Rounded Rectangle 18"/>
          <p:cNvSpPr/>
          <p:nvPr/>
        </p:nvSpPr>
        <p:spPr bwMode="auto">
          <a:xfrm>
            <a:off x="5998034" y="1550023"/>
            <a:ext cx="2518559" cy="476113"/>
          </a:xfrm>
          <a:prstGeom prst="roundRect">
            <a:avLst/>
          </a:prstGeom>
          <a:solidFill>
            <a:srgbClr val="7878DE"/>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0" i="0" u="none" strike="noStrike" cap="none" normalizeH="0" baseline="0" dirty="0" smtClean="0">
                <a:ln>
                  <a:noFill/>
                </a:ln>
                <a:solidFill>
                  <a:schemeClr val="tx1"/>
                </a:solidFill>
                <a:effectLst/>
                <a:latin typeface="Arial"/>
                <a:cs typeface="Arial"/>
              </a:rPr>
              <a:t>Simulation</a:t>
            </a:r>
            <a:r>
              <a:rPr kumimoji="0" lang="en-US" sz="2000" b="0" i="0" u="none" strike="noStrike" cap="none" normalizeH="0" dirty="0" smtClean="0">
                <a:ln>
                  <a:noFill/>
                </a:ln>
                <a:solidFill>
                  <a:schemeClr val="tx1"/>
                </a:solidFill>
                <a:effectLst/>
                <a:latin typeface="Arial"/>
                <a:cs typeface="Arial"/>
              </a:rPr>
              <a:t> 2</a:t>
            </a:r>
            <a:endParaRPr kumimoji="0" lang="en-US" sz="2000" b="0" i="0" u="none" strike="noStrike" cap="none" normalizeH="0" baseline="0" dirty="0" smtClean="0">
              <a:ln>
                <a:noFill/>
              </a:ln>
              <a:solidFill>
                <a:schemeClr val="tx1"/>
              </a:solidFill>
              <a:effectLst/>
              <a:latin typeface="Arial"/>
              <a:cs typeface="Arial"/>
            </a:endParaRPr>
          </a:p>
        </p:txBody>
      </p:sp>
    </p:spTree>
    <p:extLst>
      <p:ext uri="{BB962C8B-B14F-4D97-AF65-F5344CB8AC3E}">
        <p14:creationId xmlns:p14="http://schemas.microsoft.com/office/powerpoint/2010/main" val="3420581601"/>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613" y="1004888"/>
            <a:ext cx="8231187" cy="377026"/>
          </a:xfrm>
        </p:spPr>
        <p:txBody>
          <a:bodyPr/>
          <a:lstStyle/>
          <a:p>
            <a:r>
              <a:rPr lang="en-US" dirty="0" smtClean="0"/>
              <a:t>Available Surrogate Models</a:t>
            </a:r>
            <a:endParaRPr lang="en-US" dirty="0"/>
          </a:p>
        </p:txBody>
      </p:sp>
      <p:sp>
        <p:nvSpPr>
          <p:cNvPr id="3" name="Content Placeholder 2"/>
          <p:cNvSpPr>
            <a:spLocks noGrp="1"/>
          </p:cNvSpPr>
          <p:nvPr>
            <p:ph idx="1"/>
          </p:nvPr>
        </p:nvSpPr>
        <p:spPr/>
        <p:txBody>
          <a:bodyPr/>
          <a:lstStyle/>
          <a:p>
            <a:r>
              <a:rPr lang="en-US" dirty="0" smtClean="0"/>
              <a:t>The surrogate models available are:</a:t>
            </a:r>
          </a:p>
          <a:p>
            <a:pPr lvl="1"/>
            <a:r>
              <a:rPr lang="en-US" dirty="0"/>
              <a:t>S</a:t>
            </a:r>
            <a:r>
              <a:rPr lang="en-US" dirty="0" smtClean="0"/>
              <a:t>upervised algorithms available from </a:t>
            </a:r>
            <a:r>
              <a:rPr lang="en-US" dirty="0" err="1" smtClean="0"/>
              <a:t>scikit</a:t>
            </a:r>
            <a:r>
              <a:rPr lang="en-US" dirty="0"/>
              <a:t>-</a:t>
            </a:r>
            <a:r>
              <a:rPr lang="en-US" dirty="0" smtClean="0"/>
              <a:t>learn</a:t>
            </a:r>
          </a:p>
          <a:p>
            <a:pPr lvl="2"/>
            <a:r>
              <a:rPr lang="en-US" dirty="0" smtClean="0"/>
              <a:t>SVMs</a:t>
            </a:r>
          </a:p>
          <a:p>
            <a:pPr lvl="2"/>
            <a:r>
              <a:rPr lang="en-US" dirty="0" smtClean="0"/>
              <a:t>Nearest neighbor </a:t>
            </a:r>
          </a:p>
          <a:p>
            <a:pPr lvl="2"/>
            <a:r>
              <a:rPr lang="en-US" dirty="0" smtClean="0"/>
              <a:t>Gaussian Process</a:t>
            </a:r>
          </a:p>
          <a:p>
            <a:pPr lvl="2"/>
            <a:r>
              <a:rPr lang="en-US" dirty="0" smtClean="0"/>
              <a:t>Etc…</a:t>
            </a:r>
          </a:p>
          <a:p>
            <a:pPr lvl="1"/>
            <a:r>
              <a:rPr lang="en-US" dirty="0" smtClean="0"/>
              <a:t>Inverse weight</a:t>
            </a:r>
          </a:p>
          <a:p>
            <a:pPr lvl="1"/>
            <a:r>
              <a:rPr lang="en-US" dirty="0" smtClean="0"/>
              <a:t>ND spline (only regular Cartesian grids)</a:t>
            </a:r>
          </a:p>
          <a:p>
            <a:pPr lvl="1"/>
            <a:r>
              <a:rPr lang="en-US" dirty="0" smtClean="0"/>
              <a:t>Generalized Polynomial Chaos Expansion</a:t>
            </a:r>
          </a:p>
          <a:p>
            <a:r>
              <a:rPr lang="en-US" dirty="0" smtClean="0"/>
              <a:t>RAVEN has an API to implement your own surrogate model</a:t>
            </a:r>
          </a:p>
          <a:p>
            <a:pPr lvl="1"/>
            <a:endParaRPr lang="en-US" dirty="0"/>
          </a:p>
        </p:txBody>
      </p:sp>
    </p:spTree>
    <p:extLst>
      <p:ext uri="{BB962C8B-B14F-4D97-AF65-F5344CB8AC3E}">
        <p14:creationId xmlns:p14="http://schemas.microsoft.com/office/powerpoint/2010/main" val="3099259488"/>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613" y="1004888"/>
            <a:ext cx="8231187" cy="377026"/>
          </a:xfrm>
        </p:spPr>
        <p:txBody>
          <a:bodyPr/>
          <a:lstStyle/>
          <a:p>
            <a:r>
              <a:rPr lang="en-US" dirty="0" smtClean="0"/>
              <a:t>Reliability Analysis (Limit Surface)</a:t>
            </a:r>
            <a:endParaRPr lang="en-US" dirty="0"/>
          </a:p>
        </p:txBody>
      </p:sp>
      <p:pic>
        <p:nvPicPr>
          <p:cNvPr id="4" name="Picture 3" descr="limitSurfPlot_scatter-scatter.pdf"/>
          <p:cNvPicPr>
            <a:picLocks noChangeAspect="1"/>
          </p:cNvPicPr>
          <p:nvPr/>
        </p:nvPicPr>
        <p:blipFill>
          <a:blip r:embed="rId2">
            <a:extLst>
              <a:ext uri="{28A0092B-C50C-407E-A947-70E740481C1C}">
                <a14:useLocalDpi xmlns:a14="http://schemas.microsoft.com/office/drawing/2010/main" val="0"/>
              </a:ext>
            </a:extLst>
          </a:blip>
          <a:srcRect l="4666" t="4884" r="7603" b="2464"/>
          <a:stretch>
            <a:fillRect/>
          </a:stretch>
        </p:blipFill>
        <p:spPr bwMode="auto">
          <a:xfrm>
            <a:off x="0" y="1966913"/>
            <a:ext cx="6172200" cy="48910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18"/>
          <p:cNvSpPr txBox="1">
            <a:spLocks noChangeArrowheads="1"/>
          </p:cNvSpPr>
          <p:nvPr/>
        </p:nvSpPr>
        <p:spPr bwMode="auto">
          <a:xfrm>
            <a:off x="2492375" y="4270375"/>
            <a:ext cx="2397125"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600" b="1" i="1">
                <a:solidFill>
                  <a:srgbClr val="800000"/>
                </a:solidFill>
              </a:rPr>
              <a:t>High Risk Direction</a:t>
            </a:r>
          </a:p>
        </p:txBody>
      </p:sp>
      <p:cxnSp>
        <p:nvCxnSpPr>
          <p:cNvPr id="6" name="Straight Arrow Connector 5"/>
          <p:cNvCxnSpPr>
            <a:cxnSpLocks noChangeShapeType="1"/>
          </p:cNvCxnSpPr>
          <p:nvPr/>
        </p:nvCxnSpPr>
        <p:spPr bwMode="auto">
          <a:xfrm flipV="1">
            <a:off x="2044700" y="4608513"/>
            <a:ext cx="996950" cy="508000"/>
          </a:xfrm>
          <a:prstGeom prst="straightConnector1">
            <a:avLst/>
          </a:prstGeom>
          <a:noFill/>
          <a:ln w="38100">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7" name="Straight Arrow Connector 6"/>
          <p:cNvCxnSpPr>
            <a:cxnSpLocks noChangeShapeType="1"/>
          </p:cNvCxnSpPr>
          <p:nvPr/>
        </p:nvCxnSpPr>
        <p:spPr bwMode="auto">
          <a:xfrm flipH="1" flipV="1">
            <a:off x="1454150" y="3890963"/>
            <a:ext cx="590550" cy="1250950"/>
          </a:xfrm>
          <a:prstGeom prst="straightConnector1">
            <a:avLst/>
          </a:prstGeom>
          <a:noFill/>
          <a:ln w="38100">
            <a:solidFill>
              <a:schemeClr val="tx1"/>
            </a:solidFill>
            <a:round/>
            <a:headEnd/>
            <a:tailEnd type="arrow" w="med" len="med"/>
          </a:ln>
          <a:extLst>
            <a:ext uri="{909E8E84-426E-40dd-AFC4-6F175D3DCCD1}">
              <a14:hiddenFill xmlns:a14="http://schemas.microsoft.com/office/drawing/2010/main">
                <a:noFill/>
              </a14:hiddenFill>
            </a:ext>
          </a:extLst>
        </p:spPr>
      </p:cxnSp>
      <p:sp>
        <p:nvSpPr>
          <p:cNvPr id="8" name="TextBox 7"/>
          <p:cNvSpPr txBox="1">
            <a:spLocks noChangeArrowheads="1"/>
          </p:cNvSpPr>
          <p:nvPr/>
        </p:nvSpPr>
        <p:spPr bwMode="auto">
          <a:xfrm>
            <a:off x="750888" y="5116513"/>
            <a:ext cx="1404937" cy="585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600" b="1" i="1">
                <a:solidFill>
                  <a:srgbClr val="800000"/>
                </a:solidFill>
              </a:rPr>
              <a:t>Risk Neutral Direction</a:t>
            </a:r>
          </a:p>
        </p:txBody>
      </p:sp>
      <p:sp>
        <p:nvSpPr>
          <p:cNvPr id="9" name="TextBox 8"/>
          <p:cNvSpPr txBox="1"/>
          <p:nvPr/>
        </p:nvSpPr>
        <p:spPr>
          <a:xfrm>
            <a:off x="2065338" y="3081338"/>
            <a:ext cx="2798762" cy="708025"/>
          </a:xfrm>
          <a:prstGeom prst="rect">
            <a:avLst/>
          </a:prstGeom>
          <a:noFill/>
        </p:spPr>
        <p:txBody>
          <a:bodyPr>
            <a:spAutoFit/>
          </a:bodyPr>
          <a:lstStyle/>
          <a:p>
            <a:pPr>
              <a:defRPr/>
            </a:pPr>
            <a:r>
              <a:rPr lang="en-US" sz="2000" b="1" i="1" dirty="0">
                <a:solidFill>
                  <a:srgbClr val="262699"/>
                </a:solidFill>
                <a:latin typeface="+mj-lt"/>
              </a:rPr>
              <a:t>Trying to avoid high temperature regions</a:t>
            </a:r>
          </a:p>
        </p:txBody>
      </p:sp>
      <p:sp>
        <p:nvSpPr>
          <p:cNvPr id="10" name="TextBox 9"/>
          <p:cNvSpPr txBox="1"/>
          <p:nvPr/>
        </p:nvSpPr>
        <p:spPr>
          <a:xfrm>
            <a:off x="5972175" y="1535113"/>
            <a:ext cx="3171825" cy="4955203"/>
          </a:xfrm>
          <a:prstGeom prst="rect">
            <a:avLst/>
          </a:prstGeom>
          <a:noFill/>
        </p:spPr>
        <p:txBody>
          <a:bodyPr>
            <a:spAutoFit/>
          </a:bodyPr>
          <a:lstStyle/>
          <a:p>
            <a:pPr algn="ctr">
              <a:defRPr/>
            </a:pPr>
            <a:r>
              <a:rPr lang="en-US" sz="2000" b="1" dirty="0">
                <a:latin typeface="+mj-lt"/>
              </a:rPr>
              <a:t>System response depends </a:t>
            </a:r>
            <a:r>
              <a:rPr lang="en-US" sz="2000" b="1" dirty="0" smtClean="0">
                <a:latin typeface="+mj-lt"/>
              </a:rPr>
              <a:t>on many </a:t>
            </a:r>
            <a:r>
              <a:rPr lang="en-US" sz="2000" b="1" dirty="0">
                <a:latin typeface="+mj-lt"/>
              </a:rPr>
              <a:t>variables but </a:t>
            </a:r>
            <a:r>
              <a:rPr lang="en-US" sz="2000" b="1" dirty="0" smtClean="0">
                <a:latin typeface="+mj-lt"/>
              </a:rPr>
              <a:t>often </a:t>
            </a:r>
            <a:r>
              <a:rPr lang="en-US" sz="2000" b="1" dirty="0">
                <a:latin typeface="+mj-lt"/>
              </a:rPr>
              <a:t>what </a:t>
            </a:r>
            <a:r>
              <a:rPr lang="en-US" sz="2000" b="1" dirty="0" smtClean="0">
                <a:latin typeface="+mj-lt"/>
              </a:rPr>
              <a:t>matters </a:t>
            </a:r>
            <a:r>
              <a:rPr lang="en-US" sz="2000" b="1" dirty="0">
                <a:latin typeface="+mj-lt"/>
              </a:rPr>
              <a:t>are </a:t>
            </a:r>
            <a:r>
              <a:rPr lang="en-US" sz="2000" b="1" dirty="0" smtClean="0">
                <a:latin typeface="+mj-lt"/>
              </a:rPr>
              <a:t>a few </a:t>
            </a:r>
            <a:r>
              <a:rPr lang="en-US" sz="2000" b="1" dirty="0">
                <a:latin typeface="+mj-lt"/>
              </a:rPr>
              <a:t>figures of </a:t>
            </a:r>
            <a:r>
              <a:rPr lang="en-US" sz="2000" b="1" dirty="0" smtClean="0">
                <a:latin typeface="+mj-lt"/>
              </a:rPr>
              <a:t>merit</a:t>
            </a:r>
            <a:endParaRPr lang="en-US" sz="2000" b="1" dirty="0">
              <a:latin typeface="+mj-lt"/>
            </a:endParaRPr>
          </a:p>
          <a:p>
            <a:pPr algn="ctr">
              <a:defRPr/>
            </a:pPr>
            <a:endParaRPr lang="en-US" sz="1200" b="1" i="1" dirty="0">
              <a:solidFill>
                <a:srgbClr val="262699"/>
              </a:solidFill>
              <a:latin typeface="+mj-lt"/>
            </a:endParaRPr>
          </a:p>
          <a:p>
            <a:pPr algn="ctr">
              <a:defRPr/>
            </a:pPr>
            <a:r>
              <a:rPr lang="en-US" sz="2000" b="1" i="1" dirty="0">
                <a:solidFill>
                  <a:srgbClr val="262699"/>
                </a:solidFill>
                <a:latin typeface="+mj-lt"/>
              </a:rPr>
              <a:t>What is </a:t>
            </a:r>
            <a:r>
              <a:rPr lang="en-US" sz="2000" b="1" i="1" dirty="0" smtClean="0">
                <a:solidFill>
                  <a:srgbClr val="262699"/>
                </a:solidFill>
                <a:latin typeface="+mj-lt"/>
              </a:rPr>
              <a:t>the probability </a:t>
            </a:r>
            <a:r>
              <a:rPr lang="en-US" sz="2000" b="1" i="1" dirty="0">
                <a:solidFill>
                  <a:srgbClr val="262699"/>
                </a:solidFill>
                <a:latin typeface="+mj-lt"/>
              </a:rPr>
              <a:t>of exceeding the threshold?</a:t>
            </a:r>
          </a:p>
          <a:p>
            <a:pPr algn="ctr">
              <a:defRPr/>
            </a:pPr>
            <a:endParaRPr lang="en-US" sz="1200" b="1" i="1" dirty="0">
              <a:solidFill>
                <a:srgbClr val="262699"/>
              </a:solidFill>
              <a:latin typeface="+mj-lt"/>
            </a:endParaRPr>
          </a:p>
          <a:p>
            <a:pPr algn="ctr">
              <a:defRPr/>
            </a:pPr>
            <a:r>
              <a:rPr lang="en-US" sz="2000" b="1" i="1" dirty="0">
                <a:solidFill>
                  <a:srgbClr val="262699"/>
                </a:solidFill>
                <a:latin typeface="+mj-lt"/>
              </a:rPr>
              <a:t>Which parameter is the most influential?</a:t>
            </a:r>
          </a:p>
          <a:p>
            <a:pPr algn="ctr">
              <a:defRPr/>
            </a:pPr>
            <a:endParaRPr lang="en-US" sz="1200" b="1" i="1" dirty="0">
              <a:solidFill>
                <a:srgbClr val="262699"/>
              </a:solidFill>
              <a:latin typeface="+mj-lt"/>
            </a:endParaRPr>
          </a:p>
          <a:p>
            <a:pPr algn="ctr">
              <a:defRPr/>
            </a:pPr>
            <a:r>
              <a:rPr lang="en-US" sz="2000" b="1" i="1" dirty="0">
                <a:solidFill>
                  <a:srgbClr val="262699"/>
                </a:solidFill>
                <a:latin typeface="+mj-lt"/>
              </a:rPr>
              <a:t>Which </a:t>
            </a:r>
            <a:r>
              <a:rPr lang="en-US" sz="2000" b="1" i="1" dirty="0" smtClean="0">
                <a:solidFill>
                  <a:srgbClr val="262699"/>
                </a:solidFill>
                <a:latin typeface="+mj-lt"/>
              </a:rPr>
              <a:t>uncertainties affect </a:t>
            </a:r>
            <a:r>
              <a:rPr lang="en-US" sz="2000" b="1" i="1" dirty="0">
                <a:solidFill>
                  <a:srgbClr val="262699"/>
                </a:solidFill>
                <a:latin typeface="+mj-lt"/>
              </a:rPr>
              <a:t>my </a:t>
            </a:r>
            <a:r>
              <a:rPr lang="en-US" sz="2000" b="1" i="1" dirty="0" smtClean="0">
                <a:solidFill>
                  <a:srgbClr val="262699"/>
                </a:solidFill>
                <a:latin typeface="+mj-lt"/>
              </a:rPr>
              <a:t>margins the most?</a:t>
            </a:r>
            <a:endParaRPr lang="en-US" sz="2000" b="1" i="1" dirty="0">
              <a:solidFill>
                <a:srgbClr val="262699"/>
              </a:solidFill>
              <a:latin typeface="+mj-lt"/>
            </a:endParaRPr>
          </a:p>
          <a:p>
            <a:pPr algn="ctr">
              <a:defRPr/>
            </a:pPr>
            <a:endParaRPr lang="en-US" sz="2000" b="1" i="1" dirty="0">
              <a:solidFill>
                <a:srgbClr val="262699"/>
              </a:solidFill>
              <a:latin typeface="+mj-lt"/>
            </a:endParaRPr>
          </a:p>
        </p:txBody>
      </p:sp>
      <p:sp>
        <p:nvSpPr>
          <p:cNvPr id="11" name="TextBox 18"/>
          <p:cNvSpPr txBox="1">
            <a:spLocks noChangeArrowheads="1"/>
          </p:cNvSpPr>
          <p:nvPr/>
        </p:nvSpPr>
        <p:spPr bwMode="auto">
          <a:xfrm>
            <a:off x="3527425" y="4824413"/>
            <a:ext cx="2644775" cy="585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600" b="1" i="1">
                <a:solidFill>
                  <a:srgbClr val="800000"/>
                </a:solidFill>
              </a:rPr>
              <a:t>Excessive Temperature Region</a:t>
            </a:r>
          </a:p>
        </p:txBody>
      </p:sp>
    </p:spTree>
    <p:extLst>
      <p:ext uri="{BB962C8B-B14F-4D97-AF65-F5344CB8AC3E}">
        <p14:creationId xmlns:p14="http://schemas.microsoft.com/office/powerpoint/2010/main" val="1252401912"/>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613" y="1004888"/>
            <a:ext cx="8258175" cy="377026"/>
          </a:xfrm>
        </p:spPr>
        <p:txBody>
          <a:bodyPr/>
          <a:lstStyle/>
          <a:p>
            <a:r>
              <a:rPr lang="en-US" dirty="0" smtClean="0"/>
              <a:t>Limit Surface Example</a:t>
            </a:r>
            <a:endParaRPr lang="en-US" dirty="0"/>
          </a:p>
        </p:txBody>
      </p:sp>
      <p:pic>
        <p:nvPicPr>
          <p:cNvPr id="5" name="Picture 4" descr="limitsurf0.png"/>
          <p:cNvPicPr>
            <a:picLocks noChangeAspect="1"/>
          </p:cNvPicPr>
          <p:nvPr/>
        </p:nvPicPr>
        <p:blipFill rotWithShape="1">
          <a:blip r:embed="rId2">
            <a:extLst>
              <a:ext uri="{28A0092B-C50C-407E-A947-70E740481C1C}">
                <a14:useLocalDpi xmlns:a14="http://schemas.microsoft.com/office/drawing/2010/main" val="0"/>
              </a:ext>
            </a:extLst>
          </a:blip>
          <a:srcRect l="19546" t="11829" r="19074" b="8897"/>
          <a:stretch/>
        </p:blipFill>
        <p:spPr>
          <a:xfrm>
            <a:off x="588130" y="1677750"/>
            <a:ext cx="7890488" cy="5180250"/>
          </a:xfrm>
          <a:prstGeom prst="rect">
            <a:avLst/>
          </a:prstGeom>
        </p:spPr>
      </p:pic>
      <p:sp>
        <p:nvSpPr>
          <p:cNvPr id="4" name="Content Placeholder 2"/>
          <p:cNvSpPr txBox="1">
            <a:spLocks/>
          </p:cNvSpPr>
          <p:nvPr/>
        </p:nvSpPr>
        <p:spPr bwMode="auto">
          <a:xfrm>
            <a:off x="6960099" y="2763305"/>
            <a:ext cx="1753689"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lnSpc>
                <a:spcPct val="85000"/>
              </a:lnSpc>
              <a:spcBef>
                <a:spcPct val="40000"/>
              </a:spcBef>
              <a:buClr>
                <a:srgbClr val="FF6600"/>
              </a:buClr>
            </a:pPr>
            <a:r>
              <a:rPr lang="en-US" sz="2000" dirty="0" smtClean="0">
                <a:solidFill>
                  <a:srgbClr val="000090"/>
                </a:solidFill>
              </a:rPr>
              <a:t>Safe Region</a:t>
            </a:r>
            <a:endParaRPr lang="en-US" sz="2000" dirty="0">
              <a:solidFill>
                <a:srgbClr val="000090"/>
              </a:solidFill>
            </a:endParaRPr>
          </a:p>
        </p:txBody>
      </p:sp>
      <p:cxnSp>
        <p:nvCxnSpPr>
          <p:cNvPr id="6" name="Straight Arrow Connector 37"/>
          <p:cNvCxnSpPr>
            <a:cxnSpLocks noChangeShapeType="1"/>
          </p:cNvCxnSpPr>
          <p:nvPr/>
        </p:nvCxnSpPr>
        <p:spPr bwMode="auto">
          <a:xfrm flipH="1">
            <a:off x="6264774" y="2984330"/>
            <a:ext cx="695325" cy="760413"/>
          </a:xfrm>
          <a:prstGeom prst="straightConnector1">
            <a:avLst/>
          </a:prstGeom>
          <a:noFill/>
          <a:ln w="28575">
            <a:solidFill>
              <a:srgbClr val="003663"/>
            </a:solidFill>
            <a:round/>
            <a:headEnd/>
            <a:tailEnd type="arrow" w="med" len="med"/>
          </a:ln>
          <a:extLst>
            <a:ext uri="{909E8E84-426E-40dd-AFC4-6F175D3DCCD1}">
              <a14:hiddenFill xmlns:a14="http://schemas.microsoft.com/office/drawing/2010/main">
                <a:noFill/>
              </a14:hiddenFill>
            </a:ext>
          </a:extLst>
        </p:spPr>
      </p:cxnSp>
      <p:sp>
        <p:nvSpPr>
          <p:cNvPr id="7" name="Content Placeholder 2"/>
          <p:cNvSpPr txBox="1">
            <a:spLocks/>
          </p:cNvSpPr>
          <p:nvPr/>
        </p:nvSpPr>
        <p:spPr bwMode="auto">
          <a:xfrm>
            <a:off x="2628686" y="4279857"/>
            <a:ext cx="1753689"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lnSpc>
                <a:spcPct val="85000"/>
              </a:lnSpc>
              <a:spcBef>
                <a:spcPct val="40000"/>
              </a:spcBef>
              <a:buClr>
                <a:srgbClr val="FF6600"/>
              </a:buClr>
            </a:pPr>
            <a:r>
              <a:rPr lang="en-US" sz="2000" dirty="0" smtClean="0">
                <a:solidFill>
                  <a:srgbClr val="000090"/>
                </a:solidFill>
              </a:rPr>
              <a:t>Failure Region</a:t>
            </a:r>
            <a:endParaRPr lang="en-US" sz="2000" dirty="0">
              <a:solidFill>
                <a:srgbClr val="000090"/>
              </a:solidFill>
            </a:endParaRPr>
          </a:p>
        </p:txBody>
      </p:sp>
    </p:spTree>
    <p:extLst>
      <p:ext uri="{BB962C8B-B14F-4D97-AF65-F5344CB8AC3E}">
        <p14:creationId xmlns:p14="http://schemas.microsoft.com/office/powerpoint/2010/main" val="2373394809"/>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Curved Up Arrow 113"/>
          <p:cNvSpPr/>
          <p:nvPr/>
        </p:nvSpPr>
        <p:spPr bwMode="auto">
          <a:xfrm rot="1192415">
            <a:off x="1315113" y="3823030"/>
            <a:ext cx="6058904" cy="1807075"/>
          </a:xfrm>
          <a:prstGeom prst="curvedUpArrow">
            <a:avLst/>
          </a:prstGeom>
          <a:solidFill>
            <a:schemeClr val="accent1">
              <a:lumMod val="40000"/>
              <a:lumOff val="60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imes New Roman" charset="0"/>
            </a:endParaRPr>
          </a:p>
        </p:txBody>
      </p:sp>
      <p:sp>
        <p:nvSpPr>
          <p:cNvPr id="2" name="Title 1"/>
          <p:cNvSpPr>
            <a:spLocks noGrp="1"/>
          </p:cNvSpPr>
          <p:nvPr>
            <p:ph type="title"/>
          </p:nvPr>
        </p:nvSpPr>
        <p:spPr>
          <a:xfrm>
            <a:off x="455613" y="1004888"/>
            <a:ext cx="8258175" cy="377026"/>
          </a:xfrm>
        </p:spPr>
        <p:txBody>
          <a:bodyPr/>
          <a:lstStyle/>
          <a:p>
            <a:r>
              <a:rPr lang="en-US" dirty="0" smtClean="0"/>
              <a:t>Adaptive Dynamic Event Tree (A-DET)</a:t>
            </a:r>
            <a:endParaRPr lang="en-US" dirty="0"/>
          </a:p>
        </p:txBody>
      </p:sp>
      <p:sp>
        <p:nvSpPr>
          <p:cNvPr id="3" name="Content Placeholder 2"/>
          <p:cNvSpPr>
            <a:spLocks noGrp="1"/>
          </p:cNvSpPr>
          <p:nvPr>
            <p:ph idx="1"/>
          </p:nvPr>
        </p:nvSpPr>
        <p:spPr>
          <a:xfrm>
            <a:off x="201344" y="5994055"/>
            <a:ext cx="8689391" cy="681411"/>
          </a:xfrm>
        </p:spPr>
        <p:txBody>
          <a:bodyPr/>
          <a:lstStyle/>
          <a:p>
            <a:pPr marL="0" indent="0" algn="ctr">
              <a:buNone/>
            </a:pPr>
            <a:r>
              <a:rPr lang="en-US" dirty="0" smtClean="0"/>
              <a:t>The DET’s intrinsic characteristic of following failure patterns provides a more effective training set than other random sampling approaches</a:t>
            </a:r>
          </a:p>
        </p:txBody>
      </p:sp>
      <p:pic>
        <p:nvPicPr>
          <p:cNvPr id="74" name="Picture 73"/>
          <p:cNvPicPr>
            <a:picLocks noChangeAspect="1"/>
          </p:cNvPicPr>
          <p:nvPr/>
        </p:nvPicPr>
        <p:blipFill>
          <a:blip r:embed="rId2"/>
          <a:stretch>
            <a:fillRect/>
          </a:stretch>
        </p:blipFill>
        <p:spPr>
          <a:xfrm>
            <a:off x="6725327" y="1430317"/>
            <a:ext cx="1988461" cy="2839522"/>
          </a:xfrm>
          <a:prstGeom prst="rect">
            <a:avLst/>
          </a:prstGeom>
        </p:spPr>
      </p:pic>
      <p:pic>
        <p:nvPicPr>
          <p:cNvPr id="75" name="Picture 74"/>
          <p:cNvPicPr>
            <a:picLocks noChangeAspect="1"/>
          </p:cNvPicPr>
          <p:nvPr/>
        </p:nvPicPr>
        <p:blipFill rotWithShape="1">
          <a:blip r:embed="rId3"/>
          <a:srcRect r="33652"/>
          <a:stretch/>
        </p:blipFill>
        <p:spPr>
          <a:xfrm>
            <a:off x="201344" y="1430317"/>
            <a:ext cx="3717237" cy="3413353"/>
          </a:xfrm>
          <a:prstGeom prst="rect">
            <a:avLst/>
          </a:prstGeom>
        </p:spPr>
      </p:pic>
      <p:sp>
        <p:nvSpPr>
          <p:cNvPr id="110" name="Content Placeholder 2"/>
          <p:cNvSpPr txBox="1">
            <a:spLocks/>
          </p:cNvSpPr>
          <p:nvPr/>
        </p:nvSpPr>
        <p:spPr bwMode="auto">
          <a:xfrm>
            <a:off x="4076412" y="1758963"/>
            <a:ext cx="2648916" cy="11840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lnSpc>
                <a:spcPct val="85000"/>
              </a:lnSpc>
              <a:spcBef>
                <a:spcPct val="40000"/>
              </a:spcBef>
              <a:buClr>
                <a:srgbClr val="FF6600"/>
              </a:buClr>
            </a:pPr>
            <a:r>
              <a:rPr lang="en-US" sz="2000" dirty="0" smtClean="0">
                <a:solidFill>
                  <a:srgbClr val="000090"/>
                </a:solidFill>
              </a:rPr>
              <a:t>The next point is mapped into the database of already-executed branches</a:t>
            </a:r>
            <a:endParaRPr lang="en-US" sz="2000" dirty="0">
              <a:solidFill>
                <a:srgbClr val="000090"/>
              </a:solidFill>
            </a:endParaRPr>
          </a:p>
        </p:txBody>
      </p:sp>
      <p:cxnSp>
        <p:nvCxnSpPr>
          <p:cNvPr id="111" name="Straight Arrow Connector 42"/>
          <p:cNvCxnSpPr>
            <a:cxnSpLocks noChangeShapeType="1"/>
          </p:cNvCxnSpPr>
          <p:nvPr/>
        </p:nvCxnSpPr>
        <p:spPr bwMode="auto">
          <a:xfrm flipH="1" flipV="1">
            <a:off x="1889592" y="2819099"/>
            <a:ext cx="5250588" cy="542135"/>
          </a:xfrm>
          <a:prstGeom prst="straightConnector1">
            <a:avLst/>
          </a:prstGeom>
          <a:noFill/>
          <a:ln w="28575">
            <a:solidFill>
              <a:srgbClr val="003663"/>
            </a:solidFill>
            <a:round/>
            <a:headEnd/>
            <a:tailEnd type="arrow" w="med" len="med"/>
          </a:ln>
          <a:extLst>
            <a:ext uri="{909E8E84-426E-40dd-AFC4-6F175D3DCCD1}">
              <a14:hiddenFill xmlns:a14="http://schemas.microsoft.com/office/drawing/2010/main">
                <a:noFill/>
              </a14:hiddenFill>
            </a:ext>
          </a:extLst>
        </p:spPr>
      </p:cxnSp>
      <p:sp>
        <p:nvSpPr>
          <p:cNvPr id="115" name="Content Placeholder 2"/>
          <p:cNvSpPr txBox="1">
            <a:spLocks/>
          </p:cNvSpPr>
          <p:nvPr/>
        </p:nvSpPr>
        <p:spPr bwMode="auto">
          <a:xfrm>
            <a:off x="3775203" y="4502303"/>
            <a:ext cx="2648916" cy="5920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lnSpc>
                <a:spcPct val="85000"/>
              </a:lnSpc>
              <a:spcBef>
                <a:spcPct val="40000"/>
              </a:spcBef>
              <a:buClr>
                <a:srgbClr val="FF6600"/>
              </a:buClr>
            </a:pPr>
            <a:r>
              <a:rPr lang="en-US" sz="2000" dirty="0" smtClean="0">
                <a:solidFill>
                  <a:srgbClr val="000090"/>
                </a:solidFill>
              </a:rPr>
              <a:t>Only the last part of the simulation is run</a:t>
            </a:r>
            <a:endParaRPr lang="en-US" sz="2000" dirty="0">
              <a:solidFill>
                <a:srgbClr val="000090"/>
              </a:solidFill>
            </a:endParaRPr>
          </a:p>
        </p:txBody>
      </p:sp>
    </p:spTree>
    <p:extLst>
      <p:ext uri="{BB962C8B-B14F-4D97-AF65-F5344CB8AC3E}">
        <p14:creationId xmlns:p14="http://schemas.microsoft.com/office/powerpoint/2010/main" val="2532534460"/>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p:cNvSpPr>
            <a:spLocks noGrp="1" noChangeArrowheads="1"/>
          </p:cNvSpPr>
          <p:nvPr>
            <p:ph type="title"/>
          </p:nvPr>
        </p:nvSpPr>
        <p:spPr>
          <a:xfrm>
            <a:off x="455613" y="1004888"/>
            <a:ext cx="8231187" cy="377026"/>
          </a:xfrm>
        </p:spPr>
        <p:txBody>
          <a:bodyPr/>
          <a:lstStyle/>
          <a:p>
            <a:r>
              <a:rPr lang="en-US" b="0" dirty="0" smtClean="0"/>
              <a:t>Project Background</a:t>
            </a:r>
            <a:endParaRPr lang="en-US" b="0" dirty="0"/>
          </a:p>
        </p:txBody>
      </p:sp>
      <p:sp>
        <p:nvSpPr>
          <p:cNvPr id="70659" name="Rectangle 3"/>
          <p:cNvSpPr>
            <a:spLocks noGrp="1" noChangeArrowheads="1"/>
          </p:cNvSpPr>
          <p:nvPr>
            <p:ph type="body" idx="1"/>
          </p:nvPr>
        </p:nvSpPr>
        <p:spPr/>
        <p:txBody>
          <a:bodyPr/>
          <a:lstStyle/>
          <a:p>
            <a:r>
              <a:rPr lang="en-US" dirty="0" smtClean="0"/>
              <a:t>RAVEN started in early 2012</a:t>
            </a:r>
          </a:p>
          <a:p>
            <a:pPr lvl="1"/>
            <a:r>
              <a:rPr lang="en-US" dirty="0" smtClean="0"/>
              <a:t>Supported by the Nuclear Energy Advanced Simulation (NEAMS) program</a:t>
            </a:r>
          </a:p>
          <a:p>
            <a:pPr lvl="1"/>
            <a:r>
              <a:rPr lang="en-US" dirty="0" smtClean="0"/>
              <a:t>The Light Water Reactor Sustainability (LWRS) program is the major customer and supporter</a:t>
            </a:r>
          </a:p>
          <a:p>
            <a:pPr lvl="1"/>
            <a:endParaRPr lang="en-US" dirty="0"/>
          </a:p>
          <a:p>
            <a:r>
              <a:rPr lang="en-US" dirty="0" smtClean="0"/>
              <a:t>The overall goal was to have a tool to enable Risk Informed Safety Margin Characterization (RISMC)</a:t>
            </a:r>
          </a:p>
          <a:p>
            <a:pPr lvl="1"/>
            <a:r>
              <a:rPr lang="en-US" dirty="0"/>
              <a:t>Evaluating risk (uncertainty propagation)</a:t>
            </a:r>
          </a:p>
          <a:p>
            <a:pPr lvl="1"/>
            <a:r>
              <a:rPr lang="en-US" dirty="0"/>
              <a:t>Understanding risk (limit surface, ranking, sensitivity, data mining)</a:t>
            </a:r>
          </a:p>
          <a:p>
            <a:pPr lvl="1"/>
            <a:r>
              <a:rPr lang="en-US" dirty="0"/>
              <a:t>Mitigating risk (optimization)</a:t>
            </a:r>
          </a:p>
          <a:p>
            <a:endParaRPr lang="en-US" dirty="0" smtClean="0"/>
          </a:p>
          <a:p>
            <a:endParaRPr lang="en-US" dirty="0" smtClean="0"/>
          </a:p>
          <a:p>
            <a:endParaRPr lang="en-US" dirty="0"/>
          </a:p>
        </p:txBody>
      </p:sp>
    </p:spTree>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613" y="1004888"/>
            <a:ext cx="8258175" cy="377026"/>
          </a:xfrm>
        </p:spPr>
        <p:txBody>
          <a:bodyPr/>
          <a:lstStyle/>
          <a:p>
            <a:r>
              <a:rPr lang="en-US" dirty="0" smtClean="0"/>
              <a:t>Dynamic Event Tree Demo</a:t>
            </a:r>
            <a:endParaRPr lang="en-US" dirty="0"/>
          </a:p>
        </p:txBody>
      </p:sp>
      <p:pic>
        <p:nvPicPr>
          <p:cNvPr id="4" name="Picture 3"/>
          <p:cNvPicPr/>
          <p:nvPr/>
        </p:nvPicPr>
        <p:blipFill>
          <a:blip r:embed="rId2">
            <a:extLst>
              <a:ext uri="{28A0092B-C50C-407E-A947-70E740481C1C}">
                <a14:useLocalDpi xmlns:a14="http://schemas.microsoft.com/office/drawing/2010/main" val="0"/>
              </a:ext>
            </a:extLst>
          </a:blip>
          <a:srcRect/>
          <a:stretch>
            <a:fillRect/>
          </a:stretch>
        </p:blipFill>
        <p:spPr bwMode="auto">
          <a:xfrm>
            <a:off x="384878" y="2374771"/>
            <a:ext cx="3793191" cy="2991866"/>
          </a:xfrm>
          <a:prstGeom prst="rect">
            <a:avLst/>
          </a:prstGeom>
          <a:noFill/>
          <a:ln>
            <a:noFill/>
          </a:ln>
        </p:spPr>
      </p:pic>
      <p:pic>
        <p:nvPicPr>
          <p:cNvPr id="5" name="Picture 4"/>
          <p:cNvPicPr/>
          <p:nvPr/>
        </p:nvPicPr>
        <p:blipFill>
          <a:blip r:embed="rId3">
            <a:extLst>
              <a:ext uri="{28A0092B-C50C-407E-A947-70E740481C1C}">
                <a14:useLocalDpi xmlns:a14="http://schemas.microsoft.com/office/drawing/2010/main" val="0"/>
              </a:ext>
            </a:extLst>
          </a:blip>
          <a:srcRect/>
          <a:stretch>
            <a:fillRect/>
          </a:stretch>
        </p:blipFill>
        <p:spPr bwMode="auto">
          <a:xfrm>
            <a:off x="4929685" y="2373561"/>
            <a:ext cx="3991289" cy="2993076"/>
          </a:xfrm>
          <a:prstGeom prst="rect">
            <a:avLst/>
          </a:prstGeom>
          <a:noFill/>
        </p:spPr>
      </p:pic>
      <p:sp>
        <p:nvSpPr>
          <p:cNvPr id="6" name="Content Placeholder 2"/>
          <p:cNvSpPr txBox="1">
            <a:spLocks/>
          </p:cNvSpPr>
          <p:nvPr/>
        </p:nvSpPr>
        <p:spPr bwMode="auto">
          <a:xfrm>
            <a:off x="1725718" y="2279576"/>
            <a:ext cx="1177379" cy="3996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lnSpc>
                <a:spcPct val="85000"/>
              </a:lnSpc>
              <a:spcBef>
                <a:spcPct val="40000"/>
              </a:spcBef>
              <a:buClr>
                <a:srgbClr val="FF6600"/>
              </a:buClr>
            </a:pPr>
            <a:r>
              <a:rPr lang="en-US" sz="2000" dirty="0" smtClean="0">
                <a:solidFill>
                  <a:srgbClr val="000090"/>
                </a:solidFill>
              </a:rPr>
              <a:t>Training</a:t>
            </a:r>
            <a:endParaRPr lang="en-US" sz="2000" dirty="0">
              <a:solidFill>
                <a:srgbClr val="000090"/>
              </a:solidFill>
            </a:endParaRPr>
          </a:p>
        </p:txBody>
      </p:sp>
      <p:sp>
        <p:nvSpPr>
          <p:cNvPr id="7" name="Content Placeholder 2"/>
          <p:cNvSpPr txBox="1">
            <a:spLocks/>
          </p:cNvSpPr>
          <p:nvPr/>
        </p:nvSpPr>
        <p:spPr bwMode="auto">
          <a:xfrm>
            <a:off x="6002758" y="2193361"/>
            <a:ext cx="1860993" cy="3996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lnSpc>
                <a:spcPct val="85000"/>
              </a:lnSpc>
              <a:spcBef>
                <a:spcPct val="40000"/>
              </a:spcBef>
              <a:buClr>
                <a:srgbClr val="FF6600"/>
              </a:buClr>
            </a:pPr>
            <a:r>
              <a:rPr lang="en-US" sz="2000" dirty="0" smtClean="0">
                <a:solidFill>
                  <a:srgbClr val="000090"/>
                </a:solidFill>
              </a:rPr>
              <a:t>Convergence</a:t>
            </a:r>
            <a:endParaRPr lang="en-US" sz="2000" dirty="0">
              <a:solidFill>
                <a:srgbClr val="000090"/>
              </a:solidFill>
            </a:endParaRPr>
          </a:p>
        </p:txBody>
      </p:sp>
      <p:sp>
        <p:nvSpPr>
          <p:cNvPr id="8" name="Content Placeholder 2"/>
          <p:cNvSpPr txBox="1">
            <a:spLocks/>
          </p:cNvSpPr>
          <p:nvPr/>
        </p:nvSpPr>
        <p:spPr bwMode="auto">
          <a:xfrm>
            <a:off x="3353842" y="5741996"/>
            <a:ext cx="2648916" cy="5920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lnSpc>
                <a:spcPct val="85000"/>
              </a:lnSpc>
              <a:spcBef>
                <a:spcPct val="40000"/>
              </a:spcBef>
              <a:buClr>
                <a:srgbClr val="FF6600"/>
              </a:buClr>
            </a:pPr>
            <a:r>
              <a:rPr lang="en-US" sz="2000" dirty="0" smtClean="0">
                <a:solidFill>
                  <a:srgbClr val="000090"/>
                </a:solidFill>
              </a:rPr>
              <a:t>No density increase</a:t>
            </a:r>
            <a:endParaRPr lang="en-US" sz="2000" dirty="0">
              <a:solidFill>
                <a:srgbClr val="000090"/>
              </a:solidFill>
            </a:endParaRPr>
          </a:p>
        </p:txBody>
      </p:sp>
      <p:cxnSp>
        <p:nvCxnSpPr>
          <p:cNvPr id="9" name="Straight Arrow Connector 42"/>
          <p:cNvCxnSpPr>
            <a:cxnSpLocks noChangeShapeType="1"/>
            <a:stCxn id="8" idx="0"/>
          </p:cNvCxnSpPr>
          <p:nvPr/>
        </p:nvCxnSpPr>
        <p:spPr bwMode="auto">
          <a:xfrm flipV="1">
            <a:off x="4678300" y="4898301"/>
            <a:ext cx="1702466" cy="843695"/>
          </a:xfrm>
          <a:prstGeom prst="straightConnector1">
            <a:avLst/>
          </a:prstGeom>
          <a:noFill/>
          <a:ln w="28575">
            <a:solidFill>
              <a:srgbClr val="003663"/>
            </a:solidFill>
            <a:round/>
            <a:headEnd/>
            <a:tailEnd type="arrow" w="med" len="med"/>
          </a:ln>
          <a:extLst>
            <a:ext uri="{909E8E84-426E-40dd-AFC4-6F175D3DCCD1}">
              <a14:hiddenFill xmlns:a14="http://schemas.microsoft.com/office/drawing/2010/main">
                <a:noFill/>
              </a14:hiddenFill>
            </a:ext>
          </a:extLst>
        </p:spPr>
      </p:cxnSp>
    </p:spTree>
    <p:extLst>
      <p:ext uri="{BB962C8B-B14F-4D97-AF65-F5344CB8AC3E}">
        <p14:creationId xmlns:p14="http://schemas.microsoft.com/office/powerpoint/2010/main" val="3108329622"/>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613" y="1004888"/>
            <a:ext cx="8231187" cy="377026"/>
          </a:xfrm>
        </p:spPr>
        <p:txBody>
          <a:bodyPr/>
          <a:lstStyle/>
          <a:p>
            <a:r>
              <a:rPr lang="en-US" dirty="0" smtClean="0"/>
              <a:t>Databases and IO</a:t>
            </a:r>
            <a:endParaRPr lang="en-US" dirty="0"/>
          </a:p>
        </p:txBody>
      </p:sp>
      <p:sp>
        <p:nvSpPr>
          <p:cNvPr id="3" name="Content Placeholder 2"/>
          <p:cNvSpPr>
            <a:spLocks noGrp="1"/>
          </p:cNvSpPr>
          <p:nvPr>
            <p:ph idx="1"/>
          </p:nvPr>
        </p:nvSpPr>
        <p:spPr/>
        <p:txBody>
          <a:bodyPr/>
          <a:lstStyle/>
          <a:p>
            <a:r>
              <a:rPr lang="en-US" dirty="0" smtClean="0"/>
              <a:t>RAVEN posses the capability to dump the internal data in:</a:t>
            </a:r>
          </a:p>
          <a:p>
            <a:pPr lvl="1"/>
            <a:r>
              <a:rPr lang="en-US" dirty="0" smtClean="0"/>
              <a:t>HDF5 databases</a:t>
            </a:r>
          </a:p>
          <a:p>
            <a:pPr lvl="1"/>
            <a:r>
              <a:rPr lang="en-US" dirty="0" smtClean="0"/>
              <a:t>CSV files (raw output plus metadata)</a:t>
            </a:r>
          </a:p>
          <a:p>
            <a:pPr lvl="1"/>
            <a:endParaRPr lang="en-US" dirty="0" smtClean="0"/>
          </a:p>
          <a:p>
            <a:r>
              <a:rPr lang="en-US" dirty="0" smtClean="0"/>
              <a:t>Both HDF5 and CSV could be used to recreate the data set during sub sequential simulations</a:t>
            </a:r>
            <a:endParaRPr lang="en-US" dirty="0"/>
          </a:p>
        </p:txBody>
      </p:sp>
    </p:spTree>
    <p:extLst>
      <p:ext uri="{BB962C8B-B14F-4D97-AF65-F5344CB8AC3E}">
        <p14:creationId xmlns:p14="http://schemas.microsoft.com/office/powerpoint/2010/main" val="344068567"/>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613" y="1004888"/>
            <a:ext cx="8231187" cy="377026"/>
          </a:xfrm>
        </p:spPr>
        <p:txBody>
          <a:bodyPr/>
          <a:lstStyle/>
          <a:p>
            <a:r>
              <a:rPr lang="en-US" dirty="0" smtClean="0"/>
              <a:t>Stochastic Polynomials</a:t>
            </a:r>
            <a:endParaRPr lang="en-US" dirty="0"/>
          </a:p>
        </p:txBody>
      </p:sp>
      <p:sp>
        <p:nvSpPr>
          <p:cNvPr id="3" name="Content Placeholder 2"/>
          <p:cNvSpPr>
            <a:spLocks noGrp="1"/>
          </p:cNvSpPr>
          <p:nvPr>
            <p:ph idx="1"/>
          </p:nvPr>
        </p:nvSpPr>
        <p:spPr>
          <a:xfrm>
            <a:off x="455613" y="1816651"/>
            <a:ext cx="8231187" cy="4306337"/>
          </a:xfrm>
        </p:spPr>
        <p:txBody>
          <a:bodyPr/>
          <a:lstStyle/>
          <a:p>
            <a:r>
              <a:rPr lang="en-US" dirty="0" smtClean="0"/>
              <a:t>It is a special type of surrogate model</a:t>
            </a:r>
          </a:p>
          <a:p>
            <a:r>
              <a:rPr lang="en-US" dirty="0" smtClean="0"/>
              <a:t>It requires a specific sampling strategy</a:t>
            </a:r>
          </a:p>
          <a:p>
            <a:r>
              <a:rPr lang="en-US" dirty="0" smtClean="0"/>
              <a:t>Some of the information of statistical relevance are analytical from the coefficients of the surrogate model</a:t>
            </a:r>
          </a:p>
          <a:p>
            <a:r>
              <a:rPr lang="en-US" dirty="0"/>
              <a:t>Polynomial Representation</a:t>
            </a:r>
          </a:p>
          <a:p>
            <a:pPr lvl="1"/>
            <a:r>
              <a:rPr lang="en-US" dirty="0"/>
              <a:t>Given a quantity of interest: </a:t>
            </a:r>
          </a:p>
          <a:p>
            <a:pPr lvl="1"/>
            <a:r>
              <a:rPr lang="en-US" dirty="0"/>
              <a:t>Represent as combination of polynomials:</a:t>
            </a:r>
          </a:p>
          <a:p>
            <a:pPr lvl="2"/>
            <a:r>
              <a:rPr lang="en-US" dirty="0"/>
              <a:t>Simpler to evaluate</a:t>
            </a:r>
          </a:p>
          <a:p>
            <a:pPr lvl="2"/>
            <a:r>
              <a:rPr lang="en-US" dirty="0"/>
              <a:t>Easy to get statistical moments</a:t>
            </a:r>
          </a:p>
          <a:p>
            <a:pPr lvl="2"/>
            <a:r>
              <a:rPr lang="en-US" dirty="0"/>
              <a:t>Less effort and more accurate than Monte Carlo</a:t>
            </a:r>
          </a:p>
          <a:p>
            <a:endParaRPr lang="en-US" dirty="0"/>
          </a:p>
        </p:txBody>
      </p:sp>
      <p:pic>
        <p:nvPicPr>
          <p:cNvPr id="4" name="Picture 3"/>
          <p:cNvPicPr>
            <a:picLocks noChangeAspect="1"/>
          </p:cNvPicPr>
          <p:nvPr/>
        </p:nvPicPr>
        <p:blipFill>
          <a:blip r:embed="rId2"/>
          <a:stretch>
            <a:fillRect/>
          </a:stretch>
        </p:blipFill>
        <p:spPr>
          <a:xfrm>
            <a:off x="1461189" y="5317509"/>
            <a:ext cx="5486400" cy="1193800"/>
          </a:xfrm>
          <a:prstGeom prst="rect">
            <a:avLst/>
          </a:prstGeom>
        </p:spPr>
      </p:pic>
      <p:pic>
        <p:nvPicPr>
          <p:cNvPr id="5" name="Picture 4"/>
          <p:cNvPicPr>
            <a:picLocks noChangeAspect="1"/>
          </p:cNvPicPr>
          <p:nvPr/>
        </p:nvPicPr>
        <p:blipFill rotWithShape="1">
          <a:blip r:embed="rId3"/>
          <a:srcRect l="39627" r="40047"/>
          <a:stretch/>
        </p:blipFill>
        <p:spPr>
          <a:xfrm>
            <a:off x="5846075" y="3731810"/>
            <a:ext cx="1115169" cy="419100"/>
          </a:xfrm>
          <a:prstGeom prst="rect">
            <a:avLst/>
          </a:prstGeom>
        </p:spPr>
      </p:pic>
      <p:pic>
        <p:nvPicPr>
          <p:cNvPr id="6" name="Picture 5"/>
          <p:cNvPicPr>
            <a:picLocks noChangeAspect="1"/>
          </p:cNvPicPr>
          <p:nvPr/>
        </p:nvPicPr>
        <p:blipFill rotWithShape="1">
          <a:blip r:embed="rId4"/>
          <a:srcRect l="41478" r="42713"/>
          <a:stretch/>
        </p:blipFill>
        <p:spPr>
          <a:xfrm>
            <a:off x="4235422" y="3413020"/>
            <a:ext cx="867354" cy="419100"/>
          </a:xfrm>
          <a:prstGeom prst="rect">
            <a:avLst/>
          </a:prstGeom>
        </p:spPr>
      </p:pic>
    </p:spTree>
    <p:extLst>
      <p:ext uri="{BB962C8B-B14F-4D97-AF65-F5344CB8AC3E}">
        <p14:creationId xmlns:p14="http://schemas.microsoft.com/office/powerpoint/2010/main" val="234278000"/>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Stochastic Collocation</a:t>
            </a:r>
            <a:endParaRPr lang="en-US" dirty="0"/>
          </a:p>
        </p:txBody>
      </p:sp>
      <p:sp>
        <p:nvSpPr>
          <p:cNvPr id="3" name="Content Placeholder 2"/>
          <p:cNvSpPr>
            <a:spLocks noGrp="1"/>
          </p:cNvSpPr>
          <p:nvPr>
            <p:ph idx="1"/>
          </p:nvPr>
        </p:nvSpPr>
        <p:spPr>
          <a:xfrm>
            <a:off x="455613" y="1598613"/>
            <a:ext cx="8231187" cy="3180481"/>
          </a:xfrm>
        </p:spPr>
        <p:txBody>
          <a:bodyPr/>
          <a:lstStyle/>
          <a:p>
            <a:r>
              <a:rPr lang="en-US" dirty="0" smtClean="0"/>
              <a:t>Effectiveness depends on:</a:t>
            </a:r>
          </a:p>
          <a:p>
            <a:pPr lvl="1"/>
            <a:r>
              <a:rPr lang="en-US" dirty="0" smtClean="0"/>
              <a:t>Regularity of quantity of interest</a:t>
            </a:r>
          </a:p>
          <a:p>
            <a:pPr lvl="1"/>
            <a:r>
              <a:rPr lang="en-US" dirty="0" smtClean="0"/>
              <a:t>Polynomial expansion order</a:t>
            </a:r>
          </a:p>
          <a:p>
            <a:pPr lvl="1"/>
            <a:r>
              <a:rPr lang="en-US" dirty="0" smtClean="0"/>
              <a:t>Polynomial combination indices</a:t>
            </a:r>
          </a:p>
          <a:p>
            <a:pPr lvl="1"/>
            <a:r>
              <a:rPr lang="en-US" dirty="0" smtClean="0"/>
              <a:t>Sparse Grid quadrature types (Gauss, </a:t>
            </a:r>
            <a:r>
              <a:rPr lang="en-US" dirty="0" err="1" smtClean="0"/>
              <a:t>Clenshaw</a:t>
            </a:r>
            <a:r>
              <a:rPr lang="en-US" dirty="0" smtClean="0"/>
              <a:t>)</a:t>
            </a:r>
          </a:p>
          <a:p>
            <a:pPr lvl="1"/>
            <a:r>
              <a:rPr lang="en-US" dirty="0" smtClean="0"/>
              <a:t>Number of uncertain inputs</a:t>
            </a:r>
          </a:p>
          <a:p>
            <a:r>
              <a:rPr lang="en-US" dirty="0"/>
              <a:t>Tensor </a:t>
            </a:r>
            <a:r>
              <a:rPr lang="en-US" dirty="0" smtClean="0"/>
              <a:t>Product: Overkill</a:t>
            </a:r>
            <a:endParaRPr lang="en-US" dirty="0"/>
          </a:p>
          <a:p>
            <a:r>
              <a:rPr lang="en-US" dirty="0"/>
              <a:t>Total </a:t>
            </a:r>
            <a:r>
              <a:rPr lang="en-US" dirty="0" smtClean="0"/>
              <a:t>Degree: For </a:t>
            </a:r>
            <a:r>
              <a:rPr lang="en-US" dirty="0"/>
              <a:t>Analytic Uncertainty</a:t>
            </a:r>
          </a:p>
          <a:p>
            <a:r>
              <a:rPr lang="en-US" dirty="0"/>
              <a:t>Hyperbolic </a:t>
            </a:r>
            <a:r>
              <a:rPr lang="en-US" dirty="0" smtClean="0"/>
              <a:t>Cross: For </a:t>
            </a:r>
            <a:r>
              <a:rPr lang="en-US" dirty="0"/>
              <a:t>Irregular Uncertainty</a:t>
            </a:r>
          </a:p>
          <a:p>
            <a:pPr lvl="1"/>
            <a:endParaRPr lang="en-US" dirty="0"/>
          </a:p>
        </p:txBody>
      </p:sp>
      <p:pic>
        <p:nvPicPr>
          <p:cNvPr id="4" name="Picture 3"/>
          <p:cNvPicPr>
            <a:picLocks noChangeAspect="1"/>
          </p:cNvPicPr>
          <p:nvPr/>
        </p:nvPicPr>
        <p:blipFill rotWithShape="1">
          <a:blip r:embed="rId2"/>
          <a:srcRect l="41478" r="42713"/>
          <a:stretch/>
        </p:blipFill>
        <p:spPr>
          <a:xfrm>
            <a:off x="4864302" y="1802707"/>
            <a:ext cx="867354" cy="419100"/>
          </a:xfrm>
          <a:prstGeom prst="rect">
            <a:avLst/>
          </a:prstGeom>
        </p:spPr>
      </p:pic>
      <p:pic>
        <p:nvPicPr>
          <p:cNvPr id="5" name="Picture 4"/>
          <p:cNvPicPr>
            <a:picLocks noChangeAspect="1"/>
          </p:cNvPicPr>
          <p:nvPr/>
        </p:nvPicPr>
        <p:blipFill>
          <a:blip r:embed="rId3"/>
          <a:stretch>
            <a:fillRect/>
          </a:stretch>
        </p:blipFill>
        <p:spPr>
          <a:xfrm>
            <a:off x="1814121" y="2159501"/>
            <a:ext cx="5486400" cy="419100"/>
          </a:xfrm>
          <a:prstGeom prst="rect">
            <a:avLst/>
          </a:prstGeom>
        </p:spPr>
      </p:pic>
      <p:pic>
        <p:nvPicPr>
          <p:cNvPr id="6" name="Picture 5"/>
          <p:cNvPicPr>
            <a:picLocks noChangeAspect="1"/>
          </p:cNvPicPr>
          <p:nvPr/>
        </p:nvPicPr>
        <p:blipFill>
          <a:blip r:embed="rId4"/>
          <a:stretch>
            <a:fillRect/>
          </a:stretch>
        </p:blipFill>
        <p:spPr>
          <a:xfrm>
            <a:off x="2416488" y="2455749"/>
            <a:ext cx="5486400" cy="419100"/>
          </a:xfrm>
          <a:prstGeom prst="rect">
            <a:avLst/>
          </a:prstGeom>
        </p:spPr>
      </p:pic>
      <p:pic>
        <p:nvPicPr>
          <p:cNvPr id="8" name="Picture 7"/>
          <p:cNvPicPr>
            <a:picLocks noChangeAspect="1"/>
          </p:cNvPicPr>
          <p:nvPr/>
        </p:nvPicPr>
        <p:blipFill>
          <a:blip r:embed="rId5"/>
          <a:stretch>
            <a:fillRect/>
          </a:stretch>
        </p:blipFill>
        <p:spPr>
          <a:xfrm>
            <a:off x="2408407" y="3103356"/>
            <a:ext cx="5486400" cy="419100"/>
          </a:xfrm>
          <a:prstGeom prst="rect">
            <a:avLst/>
          </a:prstGeom>
        </p:spPr>
      </p:pic>
      <p:pic>
        <p:nvPicPr>
          <p:cNvPr id="9" name="Picture 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47705" y="4591648"/>
            <a:ext cx="6789776" cy="224737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074584997"/>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613" y="1004888"/>
            <a:ext cx="8231187" cy="377026"/>
          </a:xfrm>
        </p:spPr>
        <p:txBody>
          <a:bodyPr/>
          <a:lstStyle/>
          <a:p>
            <a:r>
              <a:rPr lang="en-US" dirty="0" smtClean="0"/>
              <a:t>Application of Stochastic Polynomials</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566105708"/>
              </p:ext>
            </p:extLst>
          </p:nvPr>
        </p:nvGraphicFramePr>
        <p:xfrm>
          <a:off x="455609" y="1638507"/>
          <a:ext cx="8231190" cy="4607508"/>
        </p:xfrm>
        <a:graphic>
          <a:graphicData uri="http://schemas.openxmlformats.org/drawingml/2006/table">
            <a:tbl>
              <a:tblPr/>
              <a:tblGrid>
                <a:gridCol w="1790286"/>
                <a:gridCol w="1163052"/>
                <a:gridCol w="1162257"/>
                <a:gridCol w="1371865"/>
                <a:gridCol w="1371865"/>
                <a:gridCol w="1371865"/>
              </a:tblGrid>
              <a:tr h="222376">
                <a:tc>
                  <a:txBody>
                    <a:bodyPr/>
                    <a:lstStyle/>
                    <a:p>
                      <a:pPr algn="l" fontAlgn="b"/>
                      <a:r>
                        <a:rPr lang="en-US" sz="1600" b="0" i="0" u="none" strike="noStrike" dirty="0">
                          <a:solidFill>
                            <a:srgbClr val="000000"/>
                          </a:solidFill>
                          <a:effectLst/>
                          <a:latin typeface="Times New Roman"/>
                        </a:rPr>
                        <a:t>Statistic</a:t>
                      </a:r>
                      <a:endParaRPr lang="en-US" sz="1600" b="0" i="0" u="none" strike="noStrike" dirty="0">
                        <a:solidFill>
                          <a:srgbClr val="000000"/>
                        </a:solidFill>
                        <a:effectLst/>
                        <a:latin typeface="Calibri"/>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effectLst/>
                          <a:latin typeface="Times New Roman"/>
                        </a:rPr>
                        <a:t>Mean  </a:t>
                      </a:r>
                      <a:r>
                        <a:rPr lang="en-US" sz="1600" b="0" i="0" u="none" strike="noStrike" dirty="0" smtClean="0">
                          <a:solidFill>
                            <a:srgbClr val="000000"/>
                          </a:solidFill>
                          <a:effectLst/>
                          <a:latin typeface="Times New Roman"/>
                        </a:rPr>
                        <a:t>(x10^8)</a:t>
                      </a:r>
                      <a:endParaRPr lang="en-US" sz="1600" b="0" i="0" u="none" strike="noStrike" dirty="0">
                        <a:solidFill>
                          <a:srgbClr val="000000"/>
                        </a:solidFill>
                        <a:effectLst/>
                        <a:latin typeface="Calibri"/>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r>
                        <a:rPr lang="en-US" sz="1600" b="0" i="0" u="none" strike="noStrike">
                          <a:solidFill>
                            <a:srgbClr val="000000"/>
                          </a:solidFill>
                          <a:effectLst/>
                          <a:latin typeface="Times New Roman"/>
                        </a:rPr>
                        <a:t>Std. Dev.</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r>
                        <a:rPr lang="en-US" sz="1600" b="0" i="0" u="none" strike="noStrike">
                          <a:solidFill>
                            <a:srgbClr val="000000"/>
                          </a:solidFill>
                          <a:effectLst/>
                          <a:latin typeface="Times New Roman"/>
                        </a:rPr>
                        <a:t>Failure Pb</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r>
                        <a:rPr lang="en-US" sz="1600" b="0" i="0" u="none" strike="noStrike">
                          <a:solidFill>
                            <a:srgbClr val="000000"/>
                          </a:solidFill>
                          <a:effectLst/>
                          <a:latin typeface="Times New Roman"/>
                        </a:rPr>
                        <a:t>Solves</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r>
                        <a:rPr lang="en-US" sz="1600" b="0" i="0" u="none" strike="noStrike">
                          <a:solidFill>
                            <a:srgbClr val="000000"/>
                          </a:solidFill>
                          <a:effectLst/>
                          <a:latin typeface="Times New Roman"/>
                        </a:rPr>
                        <a:t>Err Stdev *Runs</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96502">
                <a:tc>
                  <a:txBody>
                    <a:bodyPr/>
                    <a:lstStyle/>
                    <a:p>
                      <a:pPr algn="l" fontAlgn="ctr"/>
                      <a:r>
                        <a:rPr lang="en-US" sz="1600" b="0" i="0" u="none" strike="noStrike" dirty="0">
                          <a:solidFill>
                            <a:srgbClr val="000000"/>
                          </a:solidFill>
                          <a:effectLst/>
                          <a:latin typeface="Times New Roman"/>
                        </a:rPr>
                        <a:t>BISON </a:t>
                      </a:r>
                      <a:r>
                        <a:rPr lang="en-US" sz="1600" b="0" i="0" u="none" strike="noStrike" dirty="0" smtClean="0">
                          <a:solidFill>
                            <a:srgbClr val="000000"/>
                          </a:solidFill>
                          <a:effectLst/>
                          <a:latin typeface="Times New Roman"/>
                        </a:rPr>
                        <a:t>MC (reference)</a:t>
                      </a:r>
                      <a:endParaRPr lang="en-US" sz="1600" b="0" i="0" u="none" strike="noStrike" dirty="0">
                        <a:solidFill>
                          <a:srgbClr val="000000"/>
                        </a:solidFill>
                        <a:effectLst/>
                        <a:latin typeface="Times New Roman"/>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5.84360195</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4.75237678</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0.0986</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r" fontAlgn="ctr"/>
                      <a:r>
                        <a:rPr lang="en-US" sz="1600" b="0" i="0" u="none" strike="noStrike" dirty="0">
                          <a:solidFill>
                            <a:srgbClr val="000000"/>
                          </a:solidFill>
                          <a:effectLst/>
                          <a:latin typeface="Times New Roman"/>
                        </a:rPr>
                        <a:t>10000</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 </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r>
              <a:tr h="315033">
                <a:tc>
                  <a:txBody>
                    <a:bodyPr/>
                    <a:lstStyle/>
                    <a:p>
                      <a:pPr algn="l" fontAlgn="ctr"/>
                      <a:r>
                        <a:rPr lang="en-US" sz="1600" b="0" i="0" u="none" strike="noStrike" dirty="0" smtClean="0">
                          <a:solidFill>
                            <a:srgbClr val="000000"/>
                          </a:solidFill>
                          <a:effectLst/>
                          <a:latin typeface="Times New Roman"/>
                        </a:rPr>
                        <a:t>J_HC2 (error)</a:t>
                      </a:r>
                      <a:endParaRPr lang="en-US" sz="1600" b="0" i="0" u="none" strike="noStrike" dirty="0">
                        <a:solidFill>
                          <a:srgbClr val="000000"/>
                        </a:solidFill>
                        <a:effectLst/>
                        <a:latin typeface="Times New Roman"/>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dirty="0">
                          <a:solidFill>
                            <a:srgbClr val="000000"/>
                          </a:solidFill>
                          <a:effectLst/>
                          <a:latin typeface="Times New Roman"/>
                        </a:rPr>
                        <a:t>5.13E-06</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dirty="0">
                          <a:solidFill>
                            <a:srgbClr val="000000"/>
                          </a:solidFill>
                          <a:effectLst/>
                          <a:latin typeface="Times New Roman"/>
                        </a:rPr>
                        <a:t>8.91E-03</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7.61E-02</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7</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0.0624</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96502">
                <a:tc>
                  <a:txBody>
                    <a:bodyPr/>
                    <a:lstStyle/>
                    <a:p>
                      <a:pPr marL="0" marR="0" indent="0" algn="l" defTabSz="914400" rtl="0" eaLnBrk="1" fontAlgn="ctr" latinLnBrk="0" hangingPunct="1">
                        <a:lnSpc>
                          <a:spcPct val="100000"/>
                        </a:lnSpc>
                        <a:spcBef>
                          <a:spcPts val="0"/>
                        </a:spcBef>
                        <a:spcAft>
                          <a:spcPts val="0"/>
                        </a:spcAft>
                        <a:buClrTx/>
                        <a:buSzTx/>
                        <a:buFontTx/>
                        <a:buNone/>
                        <a:tabLst/>
                        <a:defRPr/>
                      </a:pPr>
                      <a:r>
                        <a:rPr lang="en-US" sz="1600" b="0" i="0" u="none" strike="noStrike" dirty="0" smtClean="0">
                          <a:solidFill>
                            <a:srgbClr val="000000"/>
                          </a:solidFill>
                          <a:effectLst/>
                          <a:latin typeface="Times New Roman"/>
                        </a:rPr>
                        <a:t>J_HC4 (error)</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-3.48E-05</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dirty="0">
                          <a:solidFill>
                            <a:srgbClr val="000000"/>
                          </a:solidFill>
                          <a:effectLst/>
                          <a:latin typeface="Times New Roman"/>
                        </a:rPr>
                        <a:t>9.95E-03</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dirty="0">
                          <a:solidFill>
                            <a:srgbClr val="000000"/>
                          </a:solidFill>
                          <a:effectLst/>
                          <a:latin typeface="Times New Roman"/>
                        </a:rPr>
                        <a:t>7.10E-02</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dirty="0">
                          <a:solidFill>
                            <a:srgbClr val="000000"/>
                          </a:solidFill>
                          <a:effectLst/>
                          <a:latin typeface="Times New Roman"/>
                        </a:rPr>
                        <a:t>31</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0.3084</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96502">
                <a:tc>
                  <a:txBody>
                    <a:bodyPr/>
                    <a:lstStyle/>
                    <a:p>
                      <a:pPr marL="0" marR="0" indent="0" algn="l" defTabSz="914400" rtl="0" eaLnBrk="1" fontAlgn="ctr" latinLnBrk="0" hangingPunct="1">
                        <a:lnSpc>
                          <a:spcPct val="100000"/>
                        </a:lnSpc>
                        <a:spcBef>
                          <a:spcPts val="0"/>
                        </a:spcBef>
                        <a:spcAft>
                          <a:spcPts val="0"/>
                        </a:spcAft>
                        <a:buClrTx/>
                        <a:buSzTx/>
                        <a:buFontTx/>
                        <a:buNone/>
                        <a:tabLst/>
                        <a:defRPr/>
                      </a:pPr>
                      <a:r>
                        <a:rPr lang="en-US" sz="1600" b="0" i="0" u="none" strike="noStrike" dirty="0" smtClean="0">
                          <a:solidFill>
                            <a:srgbClr val="000000"/>
                          </a:solidFill>
                          <a:effectLst/>
                          <a:latin typeface="Times New Roman"/>
                        </a:rPr>
                        <a:t>J_HC8  (error)</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-2.35E-05</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r" fontAlgn="ctr"/>
                      <a:r>
                        <a:rPr lang="en-US" sz="1600" b="0" i="0" u="none" strike="noStrike" dirty="0">
                          <a:solidFill>
                            <a:srgbClr val="000000"/>
                          </a:solidFill>
                          <a:effectLst/>
                          <a:latin typeface="Times New Roman"/>
                        </a:rPr>
                        <a:t>9.63E-03</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7.91E-02</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153</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1.4736</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r>
              <a:tr h="315033">
                <a:tc>
                  <a:txBody>
                    <a:bodyPr/>
                    <a:lstStyle/>
                    <a:p>
                      <a:pPr marL="0" marR="0" indent="0" algn="l" defTabSz="914400" rtl="0" eaLnBrk="1" fontAlgn="ctr" latinLnBrk="0" hangingPunct="1">
                        <a:lnSpc>
                          <a:spcPct val="100000"/>
                        </a:lnSpc>
                        <a:spcBef>
                          <a:spcPts val="0"/>
                        </a:spcBef>
                        <a:spcAft>
                          <a:spcPts val="0"/>
                        </a:spcAft>
                        <a:buClrTx/>
                        <a:buSzTx/>
                        <a:buFontTx/>
                        <a:buNone/>
                        <a:tabLst/>
                        <a:defRPr/>
                      </a:pPr>
                      <a:r>
                        <a:rPr lang="en-US" sz="1600" b="0" i="0" u="none" strike="noStrike" dirty="0" smtClean="0">
                          <a:solidFill>
                            <a:srgbClr val="000000"/>
                          </a:solidFill>
                          <a:effectLst/>
                          <a:latin typeface="Times New Roman"/>
                        </a:rPr>
                        <a:t>J_TD2  (error)</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-2.60E-05</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dirty="0">
                          <a:solidFill>
                            <a:srgbClr val="000000"/>
                          </a:solidFill>
                          <a:effectLst/>
                          <a:latin typeface="Times New Roman"/>
                        </a:rPr>
                        <a:t>6.41E-01</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8.01E-02</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25</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dirty="0">
                          <a:solidFill>
                            <a:srgbClr val="000000"/>
                          </a:solidFill>
                          <a:effectLst/>
                          <a:latin typeface="Times New Roman"/>
                        </a:rPr>
                        <a:t>16.0187</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96502">
                <a:tc>
                  <a:txBody>
                    <a:bodyPr/>
                    <a:lstStyle/>
                    <a:p>
                      <a:pPr marL="0" marR="0" indent="0" algn="l" defTabSz="914400" rtl="0" eaLnBrk="1" fontAlgn="ctr" latinLnBrk="0" hangingPunct="1">
                        <a:lnSpc>
                          <a:spcPct val="100000"/>
                        </a:lnSpc>
                        <a:spcBef>
                          <a:spcPts val="0"/>
                        </a:spcBef>
                        <a:spcAft>
                          <a:spcPts val="0"/>
                        </a:spcAft>
                        <a:buClrTx/>
                        <a:buSzTx/>
                        <a:buFontTx/>
                        <a:buNone/>
                        <a:tabLst/>
                        <a:defRPr/>
                      </a:pPr>
                      <a:r>
                        <a:rPr lang="en-US" sz="1600" b="0" i="0" u="none" strike="noStrike" dirty="0" smtClean="0">
                          <a:solidFill>
                            <a:srgbClr val="000000"/>
                          </a:solidFill>
                          <a:effectLst/>
                          <a:latin typeface="Times New Roman"/>
                        </a:rPr>
                        <a:t>J_TD4  (error)</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-2.93E-05</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dirty="0">
                          <a:solidFill>
                            <a:srgbClr val="000000"/>
                          </a:solidFill>
                          <a:effectLst/>
                          <a:latin typeface="Times New Roman"/>
                        </a:rPr>
                        <a:t>9.64E-03</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7.61E-02</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dirty="0">
                          <a:solidFill>
                            <a:srgbClr val="000000"/>
                          </a:solidFill>
                          <a:effectLst/>
                          <a:latin typeface="Times New Roman"/>
                        </a:rPr>
                        <a:t>165</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1.5899</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96502">
                <a:tc>
                  <a:txBody>
                    <a:bodyPr/>
                    <a:lstStyle/>
                    <a:p>
                      <a:pPr marL="0" marR="0" indent="0" algn="l" defTabSz="914400" rtl="0" eaLnBrk="1" fontAlgn="ctr" latinLnBrk="0" hangingPunct="1">
                        <a:lnSpc>
                          <a:spcPct val="100000"/>
                        </a:lnSpc>
                        <a:spcBef>
                          <a:spcPts val="0"/>
                        </a:spcBef>
                        <a:spcAft>
                          <a:spcPts val="0"/>
                        </a:spcAft>
                        <a:buClrTx/>
                        <a:buSzTx/>
                        <a:buFontTx/>
                        <a:buNone/>
                        <a:tabLst/>
                        <a:defRPr/>
                      </a:pPr>
                      <a:r>
                        <a:rPr lang="en-US" sz="1600" b="0" i="0" u="none" strike="noStrike" dirty="0" smtClean="0">
                          <a:solidFill>
                            <a:srgbClr val="000000"/>
                          </a:solidFill>
                          <a:effectLst/>
                          <a:latin typeface="Times New Roman"/>
                        </a:rPr>
                        <a:t>J_TD8  (error)</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r" fontAlgn="ctr"/>
                      <a:r>
                        <a:rPr lang="en-US" sz="1600" b="0" i="0" u="none" strike="noStrike" dirty="0">
                          <a:solidFill>
                            <a:srgbClr val="000000"/>
                          </a:solidFill>
                          <a:effectLst/>
                          <a:latin typeface="Times New Roman"/>
                        </a:rPr>
                        <a:t>-1.92E-05</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r" fontAlgn="ctr"/>
                      <a:r>
                        <a:rPr lang="en-US" sz="1600" b="0" i="0" u="none" strike="noStrike" dirty="0">
                          <a:solidFill>
                            <a:srgbClr val="000000"/>
                          </a:solidFill>
                          <a:effectLst/>
                          <a:latin typeface="Times New Roman"/>
                        </a:rPr>
                        <a:t>9.19E-03</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r" fontAlgn="ctr"/>
                      <a:r>
                        <a:rPr lang="en-US" sz="1600" b="0" i="0" u="none" strike="noStrike" dirty="0">
                          <a:solidFill>
                            <a:srgbClr val="000000"/>
                          </a:solidFill>
                          <a:effectLst/>
                          <a:latin typeface="Times New Roman"/>
                        </a:rPr>
                        <a:t>7.71E-02</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2097</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19.2691</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r>
              <a:tr h="315033">
                <a:tc>
                  <a:txBody>
                    <a:bodyPr/>
                    <a:lstStyle/>
                    <a:p>
                      <a:pPr marL="0" marR="0" indent="0" algn="l" defTabSz="914400" rtl="0" eaLnBrk="1" fontAlgn="ctr" latinLnBrk="0" hangingPunct="1">
                        <a:lnSpc>
                          <a:spcPct val="100000"/>
                        </a:lnSpc>
                        <a:spcBef>
                          <a:spcPts val="0"/>
                        </a:spcBef>
                        <a:spcAft>
                          <a:spcPts val="0"/>
                        </a:spcAft>
                        <a:buClrTx/>
                        <a:buSzTx/>
                        <a:buFontTx/>
                        <a:buNone/>
                        <a:tabLst/>
                        <a:defRPr/>
                      </a:pPr>
                      <a:r>
                        <a:rPr lang="en-US" sz="1600" b="0" i="0" u="none" strike="noStrike" dirty="0" smtClean="0">
                          <a:solidFill>
                            <a:srgbClr val="000000"/>
                          </a:solidFill>
                          <a:effectLst/>
                          <a:latin typeface="Times New Roman"/>
                        </a:rPr>
                        <a:t>L_HC2 (error)</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dirty="0">
                          <a:solidFill>
                            <a:srgbClr val="000000"/>
                          </a:solidFill>
                          <a:effectLst/>
                          <a:latin typeface="Times New Roman"/>
                        </a:rPr>
                        <a:t>1.70E-04</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-6.88E-02</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-1.38E-01</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7</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0.4818</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96502">
                <a:tc>
                  <a:txBody>
                    <a:bodyPr/>
                    <a:lstStyle/>
                    <a:p>
                      <a:pPr marL="0" marR="0" indent="0" algn="l" defTabSz="914400" rtl="0" eaLnBrk="1" fontAlgn="ctr" latinLnBrk="0" hangingPunct="1">
                        <a:lnSpc>
                          <a:spcPct val="100000"/>
                        </a:lnSpc>
                        <a:spcBef>
                          <a:spcPts val="0"/>
                        </a:spcBef>
                        <a:spcAft>
                          <a:spcPts val="0"/>
                        </a:spcAft>
                        <a:buClrTx/>
                        <a:buSzTx/>
                        <a:buFontTx/>
                        <a:buNone/>
                        <a:tabLst/>
                        <a:defRPr/>
                      </a:pPr>
                      <a:r>
                        <a:rPr lang="en-US" sz="1600" b="0" i="0" u="none" strike="noStrike" dirty="0" smtClean="0">
                          <a:solidFill>
                            <a:srgbClr val="000000"/>
                          </a:solidFill>
                          <a:effectLst/>
                          <a:latin typeface="Times New Roman"/>
                        </a:rPr>
                        <a:t>L_HC4  (error)</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3.38E-05</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dirty="0">
                          <a:solidFill>
                            <a:srgbClr val="000000"/>
                          </a:solidFill>
                          <a:effectLst/>
                          <a:latin typeface="Times New Roman"/>
                        </a:rPr>
                        <a:t>-1.91E-02</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1.38E-01</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31</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0.593</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96502">
                <a:tc>
                  <a:txBody>
                    <a:bodyPr/>
                    <a:lstStyle/>
                    <a:p>
                      <a:pPr marL="0" marR="0" indent="0" algn="l" defTabSz="914400" rtl="0" eaLnBrk="1" fontAlgn="ctr" latinLnBrk="0" hangingPunct="1">
                        <a:lnSpc>
                          <a:spcPct val="100000"/>
                        </a:lnSpc>
                        <a:spcBef>
                          <a:spcPts val="0"/>
                        </a:spcBef>
                        <a:spcAft>
                          <a:spcPts val="0"/>
                        </a:spcAft>
                        <a:buClrTx/>
                        <a:buSzTx/>
                        <a:buFontTx/>
                        <a:buNone/>
                        <a:tabLst/>
                        <a:defRPr/>
                      </a:pPr>
                      <a:r>
                        <a:rPr lang="en-US" sz="1600" b="0" i="0" u="none" strike="noStrike" dirty="0" smtClean="0">
                          <a:solidFill>
                            <a:srgbClr val="000000"/>
                          </a:solidFill>
                          <a:effectLst/>
                          <a:latin typeface="Times New Roman"/>
                        </a:rPr>
                        <a:t>L_HC8  (error)</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1.71E-05</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3.32E-03</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r" fontAlgn="ctr"/>
                      <a:r>
                        <a:rPr lang="en-US" sz="1600" b="0" i="0" u="none" strike="noStrike" dirty="0">
                          <a:solidFill>
                            <a:srgbClr val="000000"/>
                          </a:solidFill>
                          <a:effectLst/>
                          <a:latin typeface="Times New Roman"/>
                        </a:rPr>
                        <a:t>8.72E-02</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153</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r" fontAlgn="ctr"/>
                      <a:r>
                        <a:rPr lang="en-US" sz="1600" b="0" i="0" u="none" strike="noStrike" dirty="0">
                          <a:solidFill>
                            <a:srgbClr val="000000"/>
                          </a:solidFill>
                          <a:effectLst/>
                          <a:latin typeface="Times New Roman"/>
                        </a:rPr>
                        <a:t>0.5087</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r>
              <a:tr h="315033">
                <a:tc>
                  <a:txBody>
                    <a:bodyPr/>
                    <a:lstStyle/>
                    <a:p>
                      <a:pPr marL="0" marR="0" indent="0" algn="l" defTabSz="914400" rtl="0" eaLnBrk="1" fontAlgn="ctr" latinLnBrk="0" hangingPunct="1">
                        <a:lnSpc>
                          <a:spcPct val="100000"/>
                        </a:lnSpc>
                        <a:spcBef>
                          <a:spcPts val="0"/>
                        </a:spcBef>
                        <a:spcAft>
                          <a:spcPts val="0"/>
                        </a:spcAft>
                        <a:buClrTx/>
                        <a:buSzTx/>
                        <a:buFontTx/>
                        <a:buNone/>
                        <a:tabLst/>
                        <a:defRPr/>
                      </a:pPr>
                      <a:r>
                        <a:rPr lang="en-US" sz="1600" b="0" i="0" u="none" strike="noStrike" dirty="0" smtClean="0">
                          <a:solidFill>
                            <a:srgbClr val="000000"/>
                          </a:solidFill>
                          <a:effectLst/>
                          <a:latin typeface="Times New Roman"/>
                        </a:rPr>
                        <a:t>L_TD2  (error)</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1.52E-04</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-6.90E-02</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8.82E-02</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25</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1.7261</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96502">
                <a:tc>
                  <a:txBody>
                    <a:bodyPr/>
                    <a:lstStyle/>
                    <a:p>
                      <a:pPr marL="0" marR="0" indent="0" algn="l" defTabSz="914400" rtl="0" eaLnBrk="1" fontAlgn="ctr" latinLnBrk="0" hangingPunct="1">
                        <a:lnSpc>
                          <a:spcPct val="100000"/>
                        </a:lnSpc>
                        <a:spcBef>
                          <a:spcPts val="0"/>
                        </a:spcBef>
                        <a:spcAft>
                          <a:spcPts val="0"/>
                        </a:spcAft>
                        <a:buClrTx/>
                        <a:buSzTx/>
                        <a:buFontTx/>
                        <a:buNone/>
                        <a:tabLst/>
                        <a:defRPr/>
                      </a:pPr>
                      <a:r>
                        <a:rPr lang="en-US" sz="1600" b="0" i="0" u="none" strike="noStrike" dirty="0" smtClean="0">
                          <a:solidFill>
                            <a:srgbClr val="000000"/>
                          </a:solidFill>
                          <a:effectLst/>
                          <a:latin typeface="Times New Roman"/>
                        </a:rPr>
                        <a:t>L_TD4 (error)</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1.53E-05</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-1.87E-02</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1.20E-01</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dirty="0">
                          <a:solidFill>
                            <a:srgbClr val="000000"/>
                          </a:solidFill>
                          <a:effectLst/>
                          <a:latin typeface="Times New Roman"/>
                        </a:rPr>
                        <a:t>165</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3.0929</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96502">
                <a:tc>
                  <a:txBody>
                    <a:bodyPr/>
                    <a:lstStyle/>
                    <a:p>
                      <a:pPr marL="0" marR="0" indent="0" algn="l" defTabSz="914400" rtl="0" eaLnBrk="1" fontAlgn="ctr" latinLnBrk="0" hangingPunct="1">
                        <a:lnSpc>
                          <a:spcPct val="100000"/>
                        </a:lnSpc>
                        <a:spcBef>
                          <a:spcPts val="0"/>
                        </a:spcBef>
                        <a:spcAft>
                          <a:spcPts val="0"/>
                        </a:spcAft>
                        <a:buClrTx/>
                        <a:buSzTx/>
                        <a:buFontTx/>
                        <a:buNone/>
                        <a:tabLst/>
                        <a:defRPr/>
                      </a:pPr>
                      <a:r>
                        <a:rPr lang="en-US" sz="1600" b="0" i="0" u="none" strike="noStrike" dirty="0" smtClean="0">
                          <a:solidFill>
                            <a:srgbClr val="000000"/>
                          </a:solidFill>
                          <a:effectLst/>
                          <a:latin typeface="Times New Roman"/>
                        </a:rPr>
                        <a:t>L_TD8 (error)</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-1.28E-05</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1.35E-03</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7.10E-02</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dirty="0">
                          <a:solidFill>
                            <a:srgbClr val="000000"/>
                          </a:solidFill>
                          <a:effectLst/>
                          <a:latin typeface="Times New Roman"/>
                        </a:rPr>
                        <a:t>2097</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dirty="0">
                          <a:solidFill>
                            <a:srgbClr val="000000"/>
                          </a:solidFill>
                          <a:effectLst/>
                          <a:latin typeface="Times New Roman"/>
                        </a:rPr>
                        <a:t>2.8219</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3091387757"/>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p:cNvSpPr>
            <a:spLocks noGrp="1" noChangeArrowheads="1"/>
          </p:cNvSpPr>
          <p:nvPr>
            <p:ph type="title"/>
          </p:nvPr>
        </p:nvSpPr>
        <p:spPr>
          <a:xfrm>
            <a:off x="455613" y="1004888"/>
            <a:ext cx="8231187" cy="743280"/>
          </a:xfrm>
        </p:spPr>
        <p:txBody>
          <a:bodyPr/>
          <a:lstStyle/>
          <a:p>
            <a:r>
              <a:rPr lang="en-US" dirty="0" smtClean="0"/>
              <a:t>Structured Sensitivity Analysis via Topological Decomposition</a:t>
            </a:r>
            <a:endParaRPr lang="en-US" dirty="0"/>
          </a:p>
        </p:txBody>
      </p:sp>
      <p:sp>
        <p:nvSpPr>
          <p:cNvPr id="70659" name="Rectangle 3"/>
          <p:cNvSpPr>
            <a:spLocks noGrp="1" noChangeArrowheads="1"/>
          </p:cNvSpPr>
          <p:nvPr>
            <p:ph type="body" idx="1"/>
          </p:nvPr>
        </p:nvSpPr>
        <p:spPr>
          <a:xfrm>
            <a:off x="455613" y="1748168"/>
            <a:ext cx="8231187" cy="4374820"/>
          </a:xfrm>
        </p:spPr>
        <p:txBody>
          <a:bodyPr/>
          <a:lstStyle/>
          <a:p>
            <a:r>
              <a:rPr lang="en-US" dirty="0" smtClean="0"/>
              <a:t>(a) Decompose the domain based on gradient flow from/to local minima/maxima</a:t>
            </a:r>
          </a:p>
          <a:p>
            <a:endParaRPr lang="en-US" dirty="0" smtClean="0"/>
          </a:p>
          <a:p>
            <a:r>
              <a:rPr lang="en-US" dirty="0" smtClean="0"/>
              <a:t>(b) Fit a linear </a:t>
            </a:r>
            <a:r>
              <a:rPr lang="en-US" dirty="0" err="1" smtClean="0"/>
              <a:t>regressor</a:t>
            </a:r>
            <a:r>
              <a:rPr lang="en-US" dirty="0" smtClean="0"/>
              <a:t> to each local segment of the data</a:t>
            </a:r>
            <a:endParaRPr lang="en-US" dirty="0"/>
          </a:p>
        </p:txBody>
      </p:sp>
      <p:pic>
        <p:nvPicPr>
          <p:cNvPr id="2" name="Picture 1" descr="example-linearfit.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66894" y="3639033"/>
            <a:ext cx="7210213" cy="3218967"/>
          </a:xfrm>
          <a:prstGeom prst="rect">
            <a:avLst/>
          </a:prstGeom>
        </p:spPr>
      </p:pic>
    </p:spTree>
    <p:extLst>
      <p:ext uri="{BB962C8B-B14F-4D97-AF65-F5344CB8AC3E}">
        <p14:creationId xmlns:p14="http://schemas.microsoft.com/office/powerpoint/2010/main" val="1800240537"/>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Screen Shot 2015-04-13 at 5.46.39 PM.png"/>
          <p:cNvPicPr>
            <a:picLocks noChangeAspect="1"/>
          </p:cNvPicPr>
          <p:nvPr/>
        </p:nvPicPr>
        <p:blipFill rotWithShape="1">
          <a:blip r:embed="rId2">
            <a:extLst>
              <a:ext uri="{28A0092B-C50C-407E-A947-70E740481C1C}">
                <a14:useLocalDpi xmlns:a14="http://schemas.microsoft.com/office/drawing/2010/main" val="0"/>
              </a:ext>
            </a:extLst>
          </a:blip>
          <a:srcRect l="9333" t="6549"/>
          <a:stretch/>
        </p:blipFill>
        <p:spPr>
          <a:xfrm>
            <a:off x="0" y="4336258"/>
            <a:ext cx="2808376" cy="2521741"/>
          </a:xfrm>
          <a:prstGeom prst="rect">
            <a:avLst/>
          </a:prstGeom>
        </p:spPr>
      </p:pic>
      <p:sp>
        <p:nvSpPr>
          <p:cNvPr id="70658" name="Rectangle 2"/>
          <p:cNvSpPr>
            <a:spLocks noGrp="1" noChangeArrowheads="1"/>
          </p:cNvSpPr>
          <p:nvPr>
            <p:ph type="title"/>
          </p:nvPr>
        </p:nvSpPr>
        <p:spPr>
          <a:xfrm>
            <a:off x="455613" y="1004888"/>
            <a:ext cx="8231187" cy="377026"/>
          </a:xfrm>
        </p:spPr>
        <p:txBody>
          <a:bodyPr/>
          <a:lstStyle/>
          <a:p>
            <a:r>
              <a:rPr lang="en-US" dirty="0" smtClean="0"/>
              <a:t>Application to BISON Fuel Analysis</a:t>
            </a:r>
            <a:endParaRPr lang="en-US" dirty="0"/>
          </a:p>
        </p:txBody>
      </p:sp>
      <p:sp>
        <p:nvSpPr>
          <p:cNvPr id="70659" name="Rectangle 3"/>
          <p:cNvSpPr>
            <a:spLocks noGrp="1" noChangeArrowheads="1"/>
          </p:cNvSpPr>
          <p:nvPr>
            <p:ph type="body" idx="1"/>
          </p:nvPr>
        </p:nvSpPr>
        <p:spPr>
          <a:xfrm>
            <a:off x="455613" y="1486321"/>
            <a:ext cx="8231187" cy="4636667"/>
          </a:xfrm>
        </p:spPr>
        <p:txBody>
          <a:bodyPr/>
          <a:lstStyle/>
          <a:p>
            <a:r>
              <a:rPr lang="en-US" dirty="0" smtClean="0"/>
              <a:t>~17,000 simulations</a:t>
            </a:r>
          </a:p>
          <a:p>
            <a:r>
              <a:rPr lang="en-US" dirty="0" smtClean="0"/>
              <a:t>3 input parameters:</a:t>
            </a:r>
          </a:p>
          <a:p>
            <a:pPr lvl="1"/>
            <a:r>
              <a:rPr lang="en-US" dirty="0" err="1" smtClean="0"/>
              <a:t>power_scalef</a:t>
            </a:r>
            <a:r>
              <a:rPr lang="en-US" dirty="0" smtClean="0"/>
              <a:t> = Power scaling factor of the core</a:t>
            </a:r>
          </a:p>
          <a:p>
            <a:pPr lvl="1"/>
            <a:r>
              <a:rPr lang="en-US" dirty="0" err="1" smtClean="0"/>
              <a:t>grainradius_rscalef</a:t>
            </a:r>
            <a:r>
              <a:rPr lang="en-US" dirty="0" smtClean="0"/>
              <a:t> = Scaling factor of the grain size in the fuel 				microstructure</a:t>
            </a:r>
          </a:p>
          <a:p>
            <a:pPr lvl="1"/>
            <a:r>
              <a:rPr lang="en-US" dirty="0" err="1" smtClean="0"/>
              <a:t>thermal_expansion</a:t>
            </a:r>
            <a:r>
              <a:rPr lang="en-US" dirty="0"/>
              <a:t> </a:t>
            </a:r>
            <a:r>
              <a:rPr lang="en-US" dirty="0" smtClean="0"/>
              <a:t>= Thermal expansion coefficient of the fuel</a:t>
            </a:r>
          </a:p>
          <a:p>
            <a:r>
              <a:rPr lang="en-US" dirty="0" smtClean="0"/>
              <a:t>Response value: </a:t>
            </a:r>
            <a:r>
              <a:rPr lang="en-US" dirty="0" err="1" smtClean="0"/>
              <a:t>Midplane</a:t>
            </a:r>
            <a:r>
              <a:rPr lang="en-US" dirty="0" smtClean="0"/>
              <a:t> Von </a:t>
            </a:r>
            <a:r>
              <a:rPr lang="en-US" dirty="0" err="1" smtClean="0"/>
              <a:t>Mises</a:t>
            </a:r>
            <a:r>
              <a:rPr lang="en-US" dirty="0" smtClean="0"/>
              <a:t> Stress</a:t>
            </a:r>
          </a:p>
          <a:p>
            <a:pPr marL="0" indent="0">
              <a:buNone/>
            </a:pPr>
            <a:r>
              <a:rPr lang="en-US" b="1" dirty="0" smtClean="0"/>
              <a:t>Goal: </a:t>
            </a:r>
            <a:r>
              <a:rPr lang="en-US" dirty="0" smtClean="0"/>
              <a:t>Determine most sensitive parameters within each subset of the domain</a:t>
            </a:r>
            <a:endParaRPr lang="en-US" b="1" dirty="0" smtClean="0"/>
          </a:p>
        </p:txBody>
      </p:sp>
      <p:pic>
        <p:nvPicPr>
          <p:cNvPr id="4" name="Picture 3" descr="Screen Shot 2015-04-13 at 5.46.13 PM.png"/>
          <p:cNvPicPr>
            <a:picLocks noChangeAspect="1"/>
          </p:cNvPicPr>
          <p:nvPr/>
        </p:nvPicPr>
        <p:blipFill rotWithShape="1">
          <a:blip r:embed="rId3">
            <a:extLst>
              <a:ext uri="{28A0092B-C50C-407E-A947-70E740481C1C}">
                <a14:useLocalDpi xmlns:a14="http://schemas.microsoft.com/office/drawing/2010/main" val="0"/>
              </a:ext>
            </a:extLst>
          </a:blip>
          <a:srcRect l="5421" t="3611" r="5651" b="3535"/>
          <a:stretch/>
        </p:blipFill>
        <p:spPr>
          <a:xfrm>
            <a:off x="3229762" y="4139154"/>
            <a:ext cx="2684477" cy="2706628"/>
          </a:xfrm>
          <a:prstGeom prst="rect">
            <a:avLst/>
          </a:prstGeom>
        </p:spPr>
      </p:pic>
      <p:pic>
        <p:nvPicPr>
          <p:cNvPr id="5" name="Picture 4" descr="Screen Shot 2015-04-20 at 9.37.39 A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79631" y="4179801"/>
            <a:ext cx="2664369" cy="2678198"/>
          </a:xfrm>
          <a:prstGeom prst="rect">
            <a:avLst/>
          </a:prstGeom>
        </p:spPr>
      </p:pic>
    </p:spTree>
    <p:extLst>
      <p:ext uri="{BB962C8B-B14F-4D97-AF65-F5344CB8AC3E}">
        <p14:creationId xmlns:p14="http://schemas.microsoft.com/office/powerpoint/2010/main" val="2150985199"/>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613" y="1004888"/>
            <a:ext cx="8231187" cy="377026"/>
          </a:xfrm>
        </p:spPr>
        <p:txBody>
          <a:bodyPr/>
          <a:lstStyle/>
          <a:p>
            <a:r>
              <a:rPr lang="en-US" dirty="0" smtClean="0"/>
              <a:t>How to get the Code</a:t>
            </a:r>
            <a:endParaRPr lang="en-US" dirty="0"/>
          </a:p>
        </p:txBody>
      </p:sp>
      <p:sp>
        <p:nvSpPr>
          <p:cNvPr id="3" name="Content Placeholder 2"/>
          <p:cNvSpPr>
            <a:spLocks noGrp="1"/>
          </p:cNvSpPr>
          <p:nvPr>
            <p:ph idx="1"/>
          </p:nvPr>
        </p:nvSpPr>
        <p:spPr/>
        <p:txBody>
          <a:bodyPr/>
          <a:lstStyle/>
          <a:p>
            <a:r>
              <a:rPr lang="en-US" dirty="0" smtClean="0"/>
              <a:t>RAVEN is available for free to:</a:t>
            </a:r>
          </a:p>
          <a:p>
            <a:pPr lvl="1"/>
            <a:r>
              <a:rPr lang="en-US" dirty="0" smtClean="0"/>
              <a:t>University (no commercial use allowed)</a:t>
            </a:r>
          </a:p>
          <a:p>
            <a:pPr lvl="1"/>
            <a:r>
              <a:rPr lang="en-US" dirty="0" smtClean="0"/>
              <a:t>DOE</a:t>
            </a:r>
          </a:p>
          <a:p>
            <a:pPr lvl="1"/>
            <a:endParaRPr lang="en-US" dirty="0" smtClean="0"/>
          </a:p>
          <a:p>
            <a:r>
              <a:rPr lang="en-US" dirty="0" smtClean="0"/>
              <a:t>RAVEN license is worded such that INL retains the intellectual property of any new developments from third parties</a:t>
            </a:r>
          </a:p>
          <a:p>
            <a:endParaRPr lang="en-US" dirty="0" smtClean="0"/>
          </a:p>
          <a:p>
            <a:r>
              <a:rPr lang="en-US" dirty="0" smtClean="0"/>
              <a:t>We are currently talking with commercial entities and we would be interested in supporting commercial applications</a:t>
            </a:r>
          </a:p>
          <a:p>
            <a:endParaRPr lang="en-US" dirty="0"/>
          </a:p>
          <a:p>
            <a:r>
              <a:rPr lang="en-US" dirty="0" smtClean="0"/>
              <a:t>Contact: </a:t>
            </a:r>
            <a:r>
              <a:rPr lang="en-US" dirty="0" smtClean="0">
                <a:hlinkClick r:id="rId2"/>
              </a:rPr>
              <a:t>cristian.rabiti@inl.gov</a:t>
            </a:r>
            <a:r>
              <a:rPr lang="en-US" dirty="0" smtClean="0"/>
              <a:t>, </a:t>
            </a:r>
            <a:r>
              <a:rPr lang="en-US" dirty="0" smtClean="0">
                <a:hlinkClick r:id="rId3"/>
              </a:rPr>
              <a:t>beth.jagger@inl.gov</a:t>
            </a:r>
            <a:r>
              <a:rPr lang="en-US" dirty="0" smtClean="0"/>
              <a:t>  </a:t>
            </a:r>
          </a:p>
          <a:p>
            <a:endParaRPr lang="en-US" dirty="0"/>
          </a:p>
          <a:p>
            <a:endParaRPr lang="en-US" dirty="0" smtClean="0"/>
          </a:p>
          <a:p>
            <a:endParaRPr lang="en-US" dirty="0"/>
          </a:p>
        </p:txBody>
      </p:sp>
    </p:spTree>
    <p:extLst>
      <p:ext uri="{BB962C8B-B14F-4D97-AF65-F5344CB8AC3E}">
        <p14:creationId xmlns:p14="http://schemas.microsoft.com/office/powerpoint/2010/main" val="2934528798"/>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Picture 3" descr="example-linearfit.pdf"/>
          <p:cNvPicPr>
            <a:picLocks noChangeAspect="1"/>
          </p:cNvPicPr>
          <p:nvPr/>
        </p:nvPicPr>
        <p:blipFill rotWithShape="1">
          <a:blip r:embed="rId2">
            <a:extLst>
              <a:ext uri="{28A0092B-C50C-407E-A947-70E740481C1C}">
                <a14:useLocalDpi xmlns:a14="http://schemas.microsoft.com/office/drawing/2010/main" val="0"/>
              </a:ext>
            </a:extLst>
          </a:blip>
          <a:srcRect b="466"/>
          <a:stretch/>
        </p:blipFill>
        <p:spPr>
          <a:xfrm>
            <a:off x="24307800" y="35280600"/>
            <a:ext cx="5973854" cy="2654567"/>
          </a:xfrm>
          <a:prstGeom prst="rect">
            <a:avLst/>
          </a:prstGeom>
        </p:spPr>
      </p:pic>
      <p:pic>
        <p:nvPicPr>
          <p:cNvPr id="5" name="Picture 4" descr="example-linearfit.pdf"/>
          <p:cNvPicPr>
            <a:picLocks noChangeAspect="1"/>
          </p:cNvPicPr>
          <p:nvPr/>
        </p:nvPicPr>
        <p:blipFill rotWithShape="1">
          <a:blip r:embed="rId2">
            <a:extLst>
              <a:ext uri="{28A0092B-C50C-407E-A947-70E740481C1C}">
                <a14:useLocalDpi xmlns:a14="http://schemas.microsoft.com/office/drawing/2010/main" val="0"/>
              </a:ext>
            </a:extLst>
          </a:blip>
          <a:srcRect b="466"/>
          <a:stretch/>
        </p:blipFill>
        <p:spPr>
          <a:xfrm>
            <a:off x="455612" y="2092592"/>
            <a:ext cx="7610343" cy="3381764"/>
          </a:xfrm>
          <a:prstGeom prst="rect">
            <a:avLst/>
          </a:prstGeom>
        </p:spPr>
      </p:pic>
      <p:sp>
        <p:nvSpPr>
          <p:cNvPr id="6" name="Rectangle 5"/>
          <p:cNvSpPr/>
          <p:nvPr/>
        </p:nvSpPr>
        <p:spPr bwMode="auto">
          <a:xfrm>
            <a:off x="4411890" y="2299230"/>
            <a:ext cx="481696" cy="306564"/>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solidFill>
                  <a:schemeClr val="bg1"/>
                </a:solidFill>
              </a:ln>
              <a:solidFill>
                <a:schemeClr val="tx1"/>
              </a:solidFill>
              <a:effectLst/>
              <a:latin typeface="Times New Roman" pitchFamily="18" charset="0"/>
            </a:endParaRPr>
          </a:p>
        </p:txBody>
      </p:sp>
      <p:sp>
        <p:nvSpPr>
          <p:cNvPr id="7" name="Rectangle 6"/>
          <p:cNvSpPr/>
          <p:nvPr/>
        </p:nvSpPr>
        <p:spPr bwMode="auto">
          <a:xfrm>
            <a:off x="710727" y="2298348"/>
            <a:ext cx="481696" cy="306564"/>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solidFill>
                  <a:schemeClr val="bg1"/>
                </a:solidFill>
              </a:ln>
              <a:solidFill>
                <a:schemeClr val="tx1"/>
              </a:solidFill>
              <a:effectLst/>
              <a:latin typeface="Times New Roman" pitchFamily="18" charset="0"/>
            </a:endParaRPr>
          </a:p>
        </p:txBody>
      </p:sp>
      <p:sp>
        <p:nvSpPr>
          <p:cNvPr id="8" name="Rectangle 7"/>
          <p:cNvSpPr/>
          <p:nvPr/>
        </p:nvSpPr>
        <p:spPr bwMode="auto">
          <a:xfrm>
            <a:off x="381431" y="5452458"/>
            <a:ext cx="4139936" cy="306564"/>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solidFill>
                  <a:schemeClr val="bg1"/>
                </a:solidFill>
              </a:ln>
              <a:solidFill>
                <a:schemeClr val="tx1"/>
              </a:solidFill>
              <a:effectLst/>
              <a:latin typeface="Times New Roman" pitchFamily="18" charset="0"/>
            </a:endParaRPr>
          </a:p>
        </p:txBody>
      </p:sp>
      <p:sp>
        <p:nvSpPr>
          <p:cNvPr id="9" name="Rectangle 8"/>
          <p:cNvSpPr/>
          <p:nvPr/>
        </p:nvSpPr>
        <p:spPr bwMode="auto">
          <a:xfrm>
            <a:off x="455613" y="2120815"/>
            <a:ext cx="7823970" cy="3381764"/>
          </a:xfrm>
          <a:prstGeom prst="rect">
            <a:avLst/>
          </a:prstGeom>
          <a:solidFill>
            <a:schemeClr val="lt1">
              <a:alpha val="0"/>
            </a:schemeClr>
          </a:solidFill>
          <a:ln>
            <a:headEnd type="none" w="med" len="med"/>
            <a:tailEnd type="none" w="med" len="med"/>
          </a:ln>
        </p:spPr>
        <p:style>
          <a:lnRef idx="2">
            <a:schemeClr val="accent4"/>
          </a:lnRef>
          <a:fillRef idx="1">
            <a:schemeClr val="lt1"/>
          </a:fillRef>
          <a:effectRef idx="0">
            <a:schemeClr val="accent4"/>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Tree>
    <p:extLst>
      <p:ext uri="{BB962C8B-B14F-4D97-AF65-F5344CB8AC3E}">
        <p14:creationId xmlns:p14="http://schemas.microsoft.com/office/powerpoint/2010/main" val="32254737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613" y="1004888"/>
            <a:ext cx="8231187" cy="377026"/>
          </a:xfrm>
        </p:spPr>
        <p:txBody>
          <a:bodyPr/>
          <a:lstStyle/>
          <a:p>
            <a:r>
              <a:rPr lang="en-US" dirty="0" smtClean="0"/>
              <a:t>For Which Type of Systems</a:t>
            </a:r>
            <a:endParaRPr lang="en-US" dirty="0"/>
          </a:p>
        </p:txBody>
      </p:sp>
      <p:sp>
        <p:nvSpPr>
          <p:cNvPr id="4" name="Cloud 3"/>
          <p:cNvSpPr/>
          <p:nvPr/>
        </p:nvSpPr>
        <p:spPr>
          <a:xfrm rot="20151557">
            <a:off x="789729" y="2612947"/>
            <a:ext cx="5172298" cy="2651963"/>
          </a:xfrm>
          <a:prstGeom prst="cloud">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Oval 4"/>
          <p:cNvSpPr/>
          <p:nvPr/>
        </p:nvSpPr>
        <p:spPr bwMode="auto">
          <a:xfrm rot="520818">
            <a:off x="1355815" y="4359472"/>
            <a:ext cx="2167629" cy="583919"/>
          </a:xfrm>
          <a:prstGeom prst="ellipse">
            <a:avLst/>
          </a:prstGeom>
          <a:solidFill>
            <a:schemeClr val="accent1">
              <a:alpha val="50000"/>
            </a:schemeClr>
          </a:solidFill>
          <a:ln w="9525" cap="flat" cmpd="sng" algn="ctr">
            <a:noFill/>
            <a:prstDash val="solid"/>
            <a:round/>
            <a:headEnd type="none" w="med" len="med"/>
            <a:tailEnd type="none" w="med" len="med"/>
          </a:ln>
          <a:effectLst/>
          <a:scene3d>
            <a:camera prst="perspectiveRelaxed"/>
            <a:lightRig rig="threePt" dir="t"/>
          </a:scene3d>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6" name="Oval 5"/>
          <p:cNvSpPr/>
          <p:nvPr/>
        </p:nvSpPr>
        <p:spPr bwMode="auto">
          <a:xfrm rot="520818">
            <a:off x="1696394" y="4457031"/>
            <a:ext cx="1478556" cy="398296"/>
          </a:xfrm>
          <a:prstGeom prst="ellipse">
            <a:avLst/>
          </a:prstGeom>
          <a:solidFill>
            <a:srgbClr val="009973">
              <a:alpha val="96000"/>
            </a:srgbClr>
          </a:solidFill>
          <a:ln w="9525" cap="flat" cmpd="sng" algn="ctr">
            <a:noFill/>
            <a:prstDash val="solid"/>
            <a:round/>
            <a:headEnd type="none" w="med" len="med"/>
            <a:tailEnd type="none" w="med" len="med"/>
          </a:ln>
          <a:effectLst/>
          <a:scene3d>
            <a:camera prst="perspectiveRelaxed"/>
            <a:lightRig rig="threePt" dir="t"/>
          </a:scene3d>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7" name="Oval 6"/>
          <p:cNvSpPr/>
          <p:nvPr/>
        </p:nvSpPr>
        <p:spPr bwMode="auto">
          <a:xfrm rot="520818">
            <a:off x="1878157" y="4491879"/>
            <a:ext cx="1101695" cy="296777"/>
          </a:xfrm>
          <a:prstGeom prst="ellipse">
            <a:avLst/>
          </a:prstGeom>
          <a:solidFill>
            <a:schemeClr val="accent1">
              <a:lumMod val="50000"/>
            </a:schemeClr>
          </a:solidFill>
          <a:ln w="9525" cap="flat" cmpd="sng" algn="ctr">
            <a:noFill/>
            <a:prstDash val="solid"/>
            <a:round/>
            <a:headEnd type="none" w="med" len="med"/>
            <a:tailEnd type="none" w="med" len="med"/>
          </a:ln>
          <a:effectLst/>
          <a:scene3d>
            <a:camera prst="perspectiveRelaxed"/>
            <a:lightRig rig="threePt" dir="t"/>
          </a:scene3d>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8" name="Oval 7"/>
          <p:cNvSpPr/>
          <p:nvPr/>
        </p:nvSpPr>
        <p:spPr bwMode="auto">
          <a:xfrm>
            <a:off x="2740702" y="2672897"/>
            <a:ext cx="2980418" cy="802870"/>
          </a:xfrm>
          <a:prstGeom prst="ellipse">
            <a:avLst/>
          </a:prstGeom>
          <a:solidFill>
            <a:schemeClr val="accent1">
              <a:alpha val="50000"/>
            </a:schemeClr>
          </a:solidFill>
          <a:ln w="9525" cap="flat" cmpd="sng" algn="ctr">
            <a:noFill/>
            <a:prstDash val="solid"/>
            <a:round/>
            <a:headEnd type="none" w="med" len="med"/>
            <a:tailEnd type="none" w="med" len="med"/>
          </a:ln>
          <a:effectLst/>
          <a:scene3d>
            <a:camera prst="perspectiveRelaxed"/>
            <a:lightRig rig="threePt" dir="t"/>
          </a:scene3d>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9" name="Oval 8"/>
          <p:cNvSpPr/>
          <p:nvPr/>
        </p:nvSpPr>
        <p:spPr bwMode="auto">
          <a:xfrm>
            <a:off x="3123249" y="2756701"/>
            <a:ext cx="2032967" cy="547644"/>
          </a:xfrm>
          <a:prstGeom prst="ellipse">
            <a:avLst/>
          </a:prstGeom>
          <a:solidFill>
            <a:srgbClr val="009973">
              <a:alpha val="96000"/>
            </a:srgbClr>
          </a:solidFill>
          <a:ln w="9525" cap="flat" cmpd="sng" algn="ctr">
            <a:noFill/>
            <a:prstDash val="solid"/>
            <a:round/>
            <a:headEnd type="none" w="med" len="med"/>
            <a:tailEnd type="none" w="med" len="med"/>
          </a:ln>
          <a:effectLst/>
          <a:scene3d>
            <a:camera prst="perspectiveRelaxed"/>
            <a:lightRig rig="threePt" dir="t"/>
          </a:scene3d>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10" name="Oval 9"/>
          <p:cNvSpPr/>
          <p:nvPr/>
        </p:nvSpPr>
        <p:spPr bwMode="auto">
          <a:xfrm>
            <a:off x="3338914" y="2840650"/>
            <a:ext cx="1514794" cy="408058"/>
          </a:xfrm>
          <a:prstGeom prst="ellipse">
            <a:avLst/>
          </a:prstGeom>
          <a:solidFill>
            <a:schemeClr val="accent1">
              <a:lumMod val="50000"/>
            </a:schemeClr>
          </a:solidFill>
          <a:ln w="9525" cap="flat" cmpd="sng" algn="ctr">
            <a:noFill/>
            <a:prstDash val="solid"/>
            <a:round/>
            <a:headEnd type="none" w="med" len="med"/>
            <a:tailEnd type="none" w="med" len="med"/>
          </a:ln>
          <a:effectLst/>
          <a:scene3d>
            <a:camera prst="perspectiveRelaxed"/>
            <a:lightRig rig="threePt" dir="t"/>
          </a:scene3d>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cxnSp>
        <p:nvCxnSpPr>
          <p:cNvPr id="11" name="Curved Connector 10"/>
          <p:cNvCxnSpPr/>
          <p:nvPr/>
        </p:nvCxnSpPr>
        <p:spPr bwMode="auto">
          <a:xfrm rot="5400000" flipH="1" flipV="1">
            <a:off x="1793021" y="2975283"/>
            <a:ext cx="1587564" cy="1570149"/>
          </a:xfrm>
          <a:prstGeom prst="curvedConnector3">
            <a:avLst>
              <a:gd name="adj1" fmla="val 50000"/>
            </a:avLst>
          </a:prstGeom>
          <a:solidFill>
            <a:schemeClr val="accent1"/>
          </a:solidFill>
          <a:ln w="9525" cap="flat" cmpd="sng" algn="ctr">
            <a:solidFill>
              <a:schemeClr val="tx1"/>
            </a:solidFill>
            <a:prstDash val="solid"/>
            <a:round/>
            <a:headEnd type="none" w="med" len="med"/>
            <a:tailEnd type="arrow"/>
          </a:ln>
          <a:effectLst/>
        </p:spPr>
      </p:cxnSp>
      <p:cxnSp>
        <p:nvCxnSpPr>
          <p:cNvPr id="12" name="Curved Connector 11"/>
          <p:cNvCxnSpPr/>
          <p:nvPr/>
        </p:nvCxnSpPr>
        <p:spPr bwMode="auto">
          <a:xfrm rot="5400000" flipH="1" flipV="1">
            <a:off x="1704916" y="3050681"/>
            <a:ext cx="1587565" cy="1395684"/>
          </a:xfrm>
          <a:prstGeom prst="curvedConnector3">
            <a:avLst>
              <a:gd name="adj1" fmla="val 50000"/>
            </a:avLst>
          </a:prstGeom>
          <a:solidFill>
            <a:schemeClr val="accent1"/>
          </a:solidFill>
          <a:ln w="9525" cap="flat" cmpd="sng" algn="ctr">
            <a:solidFill>
              <a:schemeClr val="tx1"/>
            </a:solidFill>
            <a:prstDash val="solid"/>
            <a:round/>
            <a:headEnd type="none" w="med" len="med"/>
            <a:tailEnd type="arrow"/>
          </a:ln>
          <a:effectLst/>
        </p:spPr>
      </p:cxnSp>
      <p:cxnSp>
        <p:nvCxnSpPr>
          <p:cNvPr id="13" name="Curved Connector 12"/>
          <p:cNvCxnSpPr/>
          <p:nvPr/>
        </p:nvCxnSpPr>
        <p:spPr bwMode="auto">
          <a:xfrm rot="5400000" flipH="1" flipV="1">
            <a:off x="2660176" y="3307138"/>
            <a:ext cx="1545541" cy="1251493"/>
          </a:xfrm>
          <a:prstGeom prst="curvedConnector3">
            <a:avLst>
              <a:gd name="adj1" fmla="val 50000"/>
            </a:avLst>
          </a:prstGeom>
          <a:solidFill>
            <a:schemeClr val="accent1"/>
          </a:solidFill>
          <a:ln w="9525" cap="flat" cmpd="sng" algn="ctr">
            <a:solidFill>
              <a:schemeClr val="tx1"/>
            </a:solidFill>
            <a:prstDash val="solid"/>
            <a:round/>
            <a:headEnd type="none" w="med" len="med"/>
            <a:tailEnd type="arrow"/>
          </a:ln>
          <a:effectLst/>
        </p:spPr>
      </p:cxnSp>
      <p:cxnSp>
        <p:nvCxnSpPr>
          <p:cNvPr id="14" name="Curved Connector 13"/>
          <p:cNvCxnSpPr/>
          <p:nvPr/>
        </p:nvCxnSpPr>
        <p:spPr bwMode="auto">
          <a:xfrm rot="5400000" flipH="1" flipV="1">
            <a:off x="2725866" y="3229627"/>
            <a:ext cx="1577502" cy="1438475"/>
          </a:xfrm>
          <a:prstGeom prst="curvedConnector3">
            <a:avLst>
              <a:gd name="adj1" fmla="val 50000"/>
            </a:avLst>
          </a:prstGeom>
          <a:solidFill>
            <a:schemeClr val="accent1"/>
          </a:solidFill>
          <a:ln w="9525" cap="flat" cmpd="sng" algn="ctr">
            <a:solidFill>
              <a:schemeClr val="tx1"/>
            </a:solidFill>
            <a:prstDash val="solid"/>
            <a:round/>
            <a:headEnd type="none" w="med" len="med"/>
            <a:tailEnd type="arrow"/>
          </a:ln>
          <a:effectLst/>
        </p:spPr>
      </p:cxnSp>
      <p:cxnSp>
        <p:nvCxnSpPr>
          <p:cNvPr id="15" name="Curved Connector 14"/>
          <p:cNvCxnSpPr/>
          <p:nvPr/>
        </p:nvCxnSpPr>
        <p:spPr bwMode="auto">
          <a:xfrm rot="5400000" flipH="1" flipV="1">
            <a:off x="2785801" y="3168821"/>
            <a:ext cx="1587564" cy="1570149"/>
          </a:xfrm>
          <a:prstGeom prst="curvedConnector3">
            <a:avLst>
              <a:gd name="adj1" fmla="val 50000"/>
            </a:avLst>
          </a:prstGeom>
          <a:solidFill>
            <a:schemeClr val="accent1"/>
          </a:solidFill>
          <a:ln w="9525" cap="flat" cmpd="sng" algn="ctr">
            <a:solidFill>
              <a:schemeClr val="tx1"/>
            </a:solidFill>
            <a:prstDash val="solid"/>
            <a:round/>
            <a:headEnd type="none" w="med" len="med"/>
            <a:tailEnd type="arrow"/>
          </a:ln>
          <a:effectLst/>
        </p:spPr>
      </p:cxnSp>
      <p:cxnSp>
        <p:nvCxnSpPr>
          <p:cNvPr id="16" name="Curved Connector 15"/>
          <p:cNvCxnSpPr/>
          <p:nvPr/>
        </p:nvCxnSpPr>
        <p:spPr bwMode="auto">
          <a:xfrm rot="5400000" flipH="1" flipV="1">
            <a:off x="2567130" y="3400185"/>
            <a:ext cx="1545541" cy="1065400"/>
          </a:xfrm>
          <a:prstGeom prst="curvedConnector3">
            <a:avLst>
              <a:gd name="adj1" fmla="val 50000"/>
            </a:avLst>
          </a:prstGeom>
          <a:solidFill>
            <a:schemeClr val="accent1"/>
          </a:solidFill>
          <a:ln w="9525" cap="flat" cmpd="sng" algn="ctr">
            <a:solidFill>
              <a:schemeClr val="tx1"/>
            </a:solidFill>
            <a:prstDash val="solid"/>
            <a:round/>
            <a:headEnd type="none" w="med" len="med"/>
            <a:tailEnd type="arrow"/>
          </a:ln>
          <a:effectLst/>
        </p:spPr>
      </p:cxnSp>
      <p:sp>
        <p:nvSpPr>
          <p:cNvPr id="17" name="TextBox 16"/>
          <p:cNvSpPr txBox="1"/>
          <p:nvPr/>
        </p:nvSpPr>
        <p:spPr>
          <a:xfrm>
            <a:off x="590483" y="5115669"/>
            <a:ext cx="2532766" cy="707886"/>
          </a:xfrm>
          <a:prstGeom prst="rect">
            <a:avLst/>
          </a:prstGeom>
          <a:noFill/>
        </p:spPr>
        <p:txBody>
          <a:bodyPr wrap="square" rtlCol="0">
            <a:spAutoFit/>
          </a:bodyPr>
          <a:lstStyle/>
          <a:p>
            <a:r>
              <a:rPr lang="en-US" sz="2000" i="1" dirty="0" smtClean="0">
                <a:solidFill>
                  <a:srgbClr val="1A4DB2"/>
                </a:solidFill>
                <a:latin typeface="+mn-lt"/>
              </a:rPr>
              <a:t>Uncertainty in initial condition</a:t>
            </a:r>
            <a:endParaRPr lang="en-US" sz="2000" dirty="0" smtClean="0">
              <a:solidFill>
                <a:srgbClr val="1A4DB2"/>
              </a:solidFill>
              <a:latin typeface="+mn-lt"/>
            </a:endParaRPr>
          </a:p>
        </p:txBody>
      </p:sp>
      <p:cxnSp>
        <p:nvCxnSpPr>
          <p:cNvPr id="18" name="Straight Arrow Connector 17"/>
          <p:cNvCxnSpPr>
            <a:stCxn id="17" idx="0"/>
          </p:cNvCxnSpPr>
          <p:nvPr/>
        </p:nvCxnSpPr>
        <p:spPr bwMode="auto">
          <a:xfrm flipV="1">
            <a:off x="1856866" y="4747679"/>
            <a:ext cx="292959" cy="367990"/>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19" name="TextBox 18"/>
          <p:cNvSpPr txBox="1"/>
          <p:nvPr/>
        </p:nvSpPr>
        <p:spPr>
          <a:xfrm>
            <a:off x="3587962" y="4077866"/>
            <a:ext cx="2133158" cy="1015663"/>
          </a:xfrm>
          <a:prstGeom prst="rect">
            <a:avLst/>
          </a:prstGeom>
          <a:noFill/>
        </p:spPr>
        <p:txBody>
          <a:bodyPr wrap="square" rtlCol="0">
            <a:spAutoFit/>
          </a:bodyPr>
          <a:lstStyle/>
          <a:p>
            <a:r>
              <a:rPr lang="en-US" sz="2000" i="1" dirty="0" smtClean="0">
                <a:solidFill>
                  <a:srgbClr val="1A4DB2"/>
                </a:solidFill>
                <a:latin typeface="+mn-lt"/>
              </a:rPr>
              <a:t>Probability distribution of </a:t>
            </a:r>
            <a:r>
              <a:rPr lang="en-US" sz="2000" i="1" dirty="0">
                <a:solidFill>
                  <a:srgbClr val="1A4DB2"/>
                </a:solidFill>
                <a:latin typeface="+mn-lt"/>
              </a:rPr>
              <a:t> </a:t>
            </a:r>
            <a:r>
              <a:rPr lang="en-US" sz="2000" i="1" dirty="0" smtClean="0">
                <a:solidFill>
                  <a:srgbClr val="1A4DB2"/>
                </a:solidFill>
                <a:latin typeface="+mn-lt"/>
              </a:rPr>
              <a:t>the final status</a:t>
            </a:r>
          </a:p>
        </p:txBody>
      </p:sp>
      <p:cxnSp>
        <p:nvCxnSpPr>
          <p:cNvPr id="20" name="Straight Arrow Connector 19"/>
          <p:cNvCxnSpPr>
            <a:stCxn id="19" idx="0"/>
          </p:cNvCxnSpPr>
          <p:nvPr/>
        </p:nvCxnSpPr>
        <p:spPr bwMode="auto">
          <a:xfrm flipH="1" flipV="1">
            <a:off x="4547353" y="3248708"/>
            <a:ext cx="107188" cy="829158"/>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21" name="TextBox 20"/>
          <p:cNvSpPr txBox="1"/>
          <p:nvPr/>
        </p:nvSpPr>
        <p:spPr>
          <a:xfrm>
            <a:off x="557119" y="2043259"/>
            <a:ext cx="2679242" cy="707886"/>
          </a:xfrm>
          <a:prstGeom prst="rect">
            <a:avLst/>
          </a:prstGeom>
          <a:noFill/>
        </p:spPr>
        <p:txBody>
          <a:bodyPr wrap="square" rtlCol="0">
            <a:spAutoFit/>
          </a:bodyPr>
          <a:lstStyle/>
          <a:p>
            <a:r>
              <a:rPr lang="en-US" sz="2000" i="1" dirty="0" smtClean="0">
                <a:solidFill>
                  <a:srgbClr val="1A4DB2"/>
                </a:solidFill>
                <a:latin typeface="+mn-lt"/>
              </a:rPr>
              <a:t>Uncertainty in system response</a:t>
            </a:r>
            <a:endParaRPr lang="en-US" sz="2000" dirty="0" smtClean="0">
              <a:solidFill>
                <a:srgbClr val="1A4DB2"/>
              </a:solidFill>
              <a:latin typeface="+mn-lt"/>
            </a:endParaRPr>
          </a:p>
        </p:txBody>
      </p:sp>
      <p:cxnSp>
        <p:nvCxnSpPr>
          <p:cNvPr id="22" name="Straight Arrow Connector 21"/>
          <p:cNvCxnSpPr/>
          <p:nvPr/>
        </p:nvCxnSpPr>
        <p:spPr bwMode="auto">
          <a:xfrm>
            <a:off x="1801728" y="2471799"/>
            <a:ext cx="1394813" cy="1423333"/>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23" name="Straight Arrow Connector 22"/>
          <p:cNvCxnSpPr/>
          <p:nvPr/>
        </p:nvCxnSpPr>
        <p:spPr bwMode="auto">
          <a:xfrm>
            <a:off x="1800856" y="2471799"/>
            <a:ext cx="480332" cy="1281000"/>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24" name="Straight Arrow Connector 23"/>
          <p:cNvCxnSpPr/>
          <p:nvPr/>
        </p:nvCxnSpPr>
        <p:spPr bwMode="auto">
          <a:xfrm flipH="1">
            <a:off x="1651273" y="5268955"/>
            <a:ext cx="1536401" cy="212325"/>
          </a:xfrm>
          <a:prstGeom prst="straightConnector1">
            <a:avLst/>
          </a:prstGeom>
          <a:solidFill>
            <a:schemeClr val="accent1"/>
          </a:solidFill>
          <a:ln w="9525" cap="flat" cmpd="sng" algn="ctr">
            <a:noFill/>
            <a:prstDash val="solid"/>
            <a:round/>
            <a:headEnd type="none" w="med" len="med"/>
            <a:tailEnd type="arrow"/>
          </a:ln>
          <a:effectLst/>
          <a:scene3d>
            <a:camera prst="orthographicFront"/>
            <a:lightRig rig="threePt" dir="t"/>
          </a:scene3d>
          <a:sp3d>
            <a:bevelT/>
          </a:sp3d>
        </p:spPr>
      </p:cxnSp>
      <p:cxnSp>
        <p:nvCxnSpPr>
          <p:cNvPr id="25" name="Straight Arrow Connector 24"/>
          <p:cNvCxnSpPr/>
          <p:nvPr/>
        </p:nvCxnSpPr>
        <p:spPr bwMode="auto">
          <a:xfrm>
            <a:off x="3187674" y="4741986"/>
            <a:ext cx="1542603" cy="737877"/>
          </a:xfrm>
          <a:prstGeom prst="straightConnector1">
            <a:avLst/>
          </a:prstGeom>
          <a:solidFill>
            <a:schemeClr val="accent1"/>
          </a:solidFill>
          <a:ln w="9525" cap="flat" cmpd="sng" algn="ctr">
            <a:noFill/>
            <a:prstDash val="solid"/>
            <a:round/>
            <a:headEnd type="none" w="med" len="med"/>
            <a:tailEnd type="arrow"/>
          </a:ln>
          <a:effectLst/>
          <a:scene3d>
            <a:camera prst="orthographicFront"/>
            <a:lightRig rig="threePt" dir="t"/>
          </a:scene3d>
          <a:sp3d>
            <a:bevelT/>
          </a:sp3d>
        </p:spPr>
      </p:cxnSp>
      <p:sp>
        <p:nvSpPr>
          <p:cNvPr id="26" name="Content Placeholder 2"/>
          <p:cNvSpPr>
            <a:spLocks noGrp="1"/>
          </p:cNvSpPr>
          <p:nvPr>
            <p:ph idx="1"/>
          </p:nvPr>
        </p:nvSpPr>
        <p:spPr>
          <a:xfrm>
            <a:off x="5979414" y="3035879"/>
            <a:ext cx="2760032" cy="2600632"/>
          </a:xfrm>
        </p:spPr>
        <p:txBody>
          <a:bodyPr/>
          <a:lstStyle/>
          <a:p>
            <a:r>
              <a:rPr lang="en-US" dirty="0" smtClean="0"/>
              <a:t>Uncertainty in initial and boundary condition</a:t>
            </a:r>
          </a:p>
          <a:p>
            <a:r>
              <a:rPr lang="en-US" dirty="0" smtClean="0"/>
              <a:t>Uncertainty in model parameters</a:t>
            </a:r>
          </a:p>
          <a:p>
            <a:r>
              <a:rPr lang="en-US" dirty="0" smtClean="0"/>
              <a:t>Stochastic events</a:t>
            </a:r>
          </a:p>
          <a:p>
            <a:r>
              <a:rPr lang="en-US" dirty="0" smtClean="0"/>
              <a:t>Possibly dealing with discrete variable</a:t>
            </a:r>
          </a:p>
          <a:p>
            <a:r>
              <a:rPr lang="en-US" dirty="0" smtClean="0"/>
              <a:t>Highly non linear systems</a:t>
            </a:r>
            <a:endParaRPr lang="en-US" dirty="0"/>
          </a:p>
          <a:p>
            <a:endParaRPr lang="en-US" dirty="0"/>
          </a:p>
        </p:txBody>
      </p:sp>
    </p:spTree>
    <p:extLst>
      <p:ext uri="{BB962C8B-B14F-4D97-AF65-F5344CB8AC3E}">
        <p14:creationId xmlns:p14="http://schemas.microsoft.com/office/powerpoint/2010/main" val="38174528"/>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613" y="1004888"/>
            <a:ext cx="8231187" cy="377026"/>
          </a:xfrm>
        </p:spPr>
        <p:txBody>
          <a:bodyPr/>
          <a:lstStyle/>
          <a:p>
            <a:r>
              <a:rPr lang="en-US" dirty="0" smtClean="0"/>
              <a:t>Which Tools</a:t>
            </a:r>
            <a:endParaRPr lang="en-US" dirty="0"/>
          </a:p>
        </p:txBody>
      </p:sp>
      <p:graphicFrame>
        <p:nvGraphicFramePr>
          <p:cNvPr id="4" name="Diagram 3"/>
          <p:cNvGraphicFramePr/>
          <p:nvPr>
            <p:extLst>
              <p:ext uri="{D42A27DB-BD31-4B8C-83A1-F6EECF244321}">
                <p14:modId xmlns:p14="http://schemas.microsoft.com/office/powerpoint/2010/main" val="2808715512"/>
              </p:ext>
            </p:extLst>
          </p:nvPr>
        </p:nvGraphicFramePr>
        <p:xfrm>
          <a:off x="481271" y="1397000"/>
          <a:ext cx="8258175" cy="264474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cxnSp>
        <p:nvCxnSpPr>
          <p:cNvPr id="5" name="Straight Arrow Connector 4"/>
          <p:cNvCxnSpPr/>
          <p:nvPr/>
        </p:nvCxnSpPr>
        <p:spPr bwMode="auto">
          <a:xfrm flipH="1">
            <a:off x="1060553" y="4041748"/>
            <a:ext cx="405891" cy="645916"/>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6" name="Straight Arrow Connector 5"/>
          <p:cNvCxnSpPr/>
          <p:nvPr/>
        </p:nvCxnSpPr>
        <p:spPr bwMode="auto">
          <a:xfrm flipH="1">
            <a:off x="1243859" y="4058487"/>
            <a:ext cx="222586" cy="1582206"/>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7" name="TextBox 6"/>
          <p:cNvSpPr txBox="1"/>
          <p:nvPr/>
        </p:nvSpPr>
        <p:spPr>
          <a:xfrm>
            <a:off x="0" y="4713853"/>
            <a:ext cx="1587462" cy="707886"/>
          </a:xfrm>
          <a:prstGeom prst="rect">
            <a:avLst/>
          </a:prstGeom>
          <a:noFill/>
        </p:spPr>
        <p:txBody>
          <a:bodyPr wrap="square" rtlCol="0">
            <a:spAutoFit/>
          </a:bodyPr>
          <a:lstStyle/>
          <a:p>
            <a:r>
              <a:rPr lang="en-US" sz="2000" dirty="0" smtClean="0">
                <a:solidFill>
                  <a:schemeClr val="accent1">
                    <a:lumMod val="50000"/>
                  </a:schemeClr>
                </a:solidFill>
                <a:latin typeface="Arial"/>
                <a:cs typeface="Arial"/>
              </a:rPr>
              <a:t>Probability functions</a:t>
            </a:r>
            <a:endParaRPr lang="en-US" sz="2000" dirty="0">
              <a:solidFill>
                <a:schemeClr val="accent1">
                  <a:lumMod val="50000"/>
                </a:schemeClr>
              </a:solidFill>
              <a:latin typeface="Arial"/>
              <a:cs typeface="Arial"/>
            </a:endParaRPr>
          </a:p>
        </p:txBody>
      </p:sp>
      <p:sp>
        <p:nvSpPr>
          <p:cNvPr id="8" name="TextBox 7"/>
          <p:cNvSpPr txBox="1"/>
          <p:nvPr/>
        </p:nvSpPr>
        <p:spPr>
          <a:xfrm>
            <a:off x="0" y="5640693"/>
            <a:ext cx="1587462" cy="400110"/>
          </a:xfrm>
          <a:prstGeom prst="rect">
            <a:avLst/>
          </a:prstGeom>
          <a:noFill/>
        </p:spPr>
        <p:txBody>
          <a:bodyPr wrap="square" rtlCol="0">
            <a:spAutoFit/>
          </a:bodyPr>
          <a:lstStyle/>
          <a:p>
            <a:r>
              <a:rPr lang="en-US" sz="2000" dirty="0" smtClean="0">
                <a:solidFill>
                  <a:schemeClr val="accent1">
                    <a:lumMod val="50000"/>
                  </a:schemeClr>
                </a:solidFill>
                <a:latin typeface="Arial"/>
                <a:cs typeface="Arial"/>
              </a:rPr>
              <a:t>Sampling</a:t>
            </a:r>
            <a:endParaRPr lang="en-US" sz="2000" dirty="0">
              <a:solidFill>
                <a:schemeClr val="accent1">
                  <a:lumMod val="50000"/>
                </a:schemeClr>
              </a:solidFill>
              <a:latin typeface="Arial"/>
              <a:cs typeface="Arial"/>
            </a:endParaRPr>
          </a:p>
        </p:txBody>
      </p:sp>
      <p:cxnSp>
        <p:nvCxnSpPr>
          <p:cNvPr id="9" name="Straight Arrow Connector 8"/>
          <p:cNvCxnSpPr/>
          <p:nvPr/>
        </p:nvCxnSpPr>
        <p:spPr bwMode="auto">
          <a:xfrm flipH="1">
            <a:off x="4150562" y="3155662"/>
            <a:ext cx="1479536" cy="137487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10" name="TextBox 9"/>
          <p:cNvSpPr txBox="1"/>
          <p:nvPr/>
        </p:nvSpPr>
        <p:spPr>
          <a:xfrm>
            <a:off x="3082729" y="4296407"/>
            <a:ext cx="1263688" cy="400110"/>
          </a:xfrm>
          <a:prstGeom prst="rect">
            <a:avLst/>
          </a:prstGeom>
          <a:noFill/>
        </p:spPr>
        <p:txBody>
          <a:bodyPr wrap="square" rtlCol="0">
            <a:spAutoFit/>
          </a:bodyPr>
          <a:lstStyle/>
          <a:p>
            <a:r>
              <a:rPr lang="en-US" sz="2000" dirty="0" smtClean="0">
                <a:solidFill>
                  <a:schemeClr val="accent1">
                    <a:lumMod val="50000"/>
                  </a:schemeClr>
                </a:solidFill>
                <a:latin typeface="Arial"/>
                <a:cs typeface="Arial"/>
              </a:rPr>
              <a:t>Ranking</a:t>
            </a:r>
            <a:endParaRPr lang="en-US" sz="2000" dirty="0">
              <a:solidFill>
                <a:schemeClr val="accent1">
                  <a:lumMod val="50000"/>
                </a:schemeClr>
              </a:solidFill>
              <a:latin typeface="Arial"/>
              <a:cs typeface="Arial"/>
            </a:endParaRPr>
          </a:p>
        </p:txBody>
      </p:sp>
      <p:sp>
        <p:nvSpPr>
          <p:cNvPr id="11" name="TextBox 10"/>
          <p:cNvSpPr txBox="1"/>
          <p:nvPr/>
        </p:nvSpPr>
        <p:spPr>
          <a:xfrm>
            <a:off x="3184767" y="4796756"/>
            <a:ext cx="1595737" cy="400110"/>
          </a:xfrm>
          <a:prstGeom prst="rect">
            <a:avLst/>
          </a:prstGeom>
          <a:noFill/>
        </p:spPr>
        <p:txBody>
          <a:bodyPr wrap="square" rtlCol="0">
            <a:spAutoFit/>
          </a:bodyPr>
          <a:lstStyle/>
          <a:p>
            <a:r>
              <a:rPr lang="en-US" sz="2000" dirty="0" smtClean="0">
                <a:solidFill>
                  <a:schemeClr val="accent1">
                    <a:lumMod val="50000"/>
                  </a:schemeClr>
                </a:solidFill>
                <a:latin typeface="Arial"/>
                <a:cs typeface="Arial"/>
              </a:rPr>
              <a:t>Sensitivity</a:t>
            </a:r>
            <a:endParaRPr lang="en-US" sz="2000" dirty="0">
              <a:solidFill>
                <a:schemeClr val="accent1">
                  <a:lumMod val="50000"/>
                </a:schemeClr>
              </a:solidFill>
              <a:latin typeface="Arial"/>
              <a:cs typeface="Arial"/>
            </a:endParaRPr>
          </a:p>
        </p:txBody>
      </p:sp>
      <p:cxnSp>
        <p:nvCxnSpPr>
          <p:cNvPr id="12" name="Straight Arrow Connector 11"/>
          <p:cNvCxnSpPr/>
          <p:nvPr/>
        </p:nvCxnSpPr>
        <p:spPr bwMode="auto">
          <a:xfrm flipH="1">
            <a:off x="4462949" y="3155662"/>
            <a:ext cx="1167149" cy="1882687"/>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13" name="TextBox 12"/>
          <p:cNvSpPr txBox="1"/>
          <p:nvPr/>
        </p:nvSpPr>
        <p:spPr>
          <a:xfrm>
            <a:off x="3117916" y="5480464"/>
            <a:ext cx="1950073" cy="400110"/>
          </a:xfrm>
          <a:prstGeom prst="rect">
            <a:avLst/>
          </a:prstGeom>
          <a:noFill/>
        </p:spPr>
        <p:txBody>
          <a:bodyPr wrap="square" rtlCol="0">
            <a:spAutoFit/>
          </a:bodyPr>
          <a:lstStyle/>
          <a:p>
            <a:r>
              <a:rPr lang="en-US" sz="2000" dirty="0" smtClean="0">
                <a:solidFill>
                  <a:schemeClr val="accent1">
                    <a:lumMod val="50000"/>
                  </a:schemeClr>
                </a:solidFill>
                <a:latin typeface="Arial"/>
                <a:cs typeface="Arial"/>
              </a:rPr>
              <a:t>Limit Surface</a:t>
            </a:r>
            <a:endParaRPr lang="en-US" sz="2000" dirty="0">
              <a:solidFill>
                <a:schemeClr val="accent1">
                  <a:lumMod val="50000"/>
                </a:schemeClr>
              </a:solidFill>
              <a:latin typeface="Arial"/>
              <a:cs typeface="Arial"/>
            </a:endParaRPr>
          </a:p>
        </p:txBody>
      </p:sp>
      <p:cxnSp>
        <p:nvCxnSpPr>
          <p:cNvPr id="14" name="Straight Arrow Connector 13"/>
          <p:cNvCxnSpPr/>
          <p:nvPr/>
        </p:nvCxnSpPr>
        <p:spPr bwMode="auto">
          <a:xfrm flipH="1">
            <a:off x="4688470" y="3155662"/>
            <a:ext cx="941629" cy="2485031"/>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15" name="Straight Arrow Connector 14"/>
          <p:cNvCxnSpPr/>
          <p:nvPr/>
        </p:nvCxnSpPr>
        <p:spPr bwMode="auto">
          <a:xfrm>
            <a:off x="5630098" y="3155662"/>
            <a:ext cx="1918932" cy="3010276"/>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16" name="TextBox 15"/>
          <p:cNvSpPr txBox="1"/>
          <p:nvPr/>
        </p:nvSpPr>
        <p:spPr>
          <a:xfrm>
            <a:off x="6914626" y="6161485"/>
            <a:ext cx="1950073" cy="400110"/>
          </a:xfrm>
          <a:prstGeom prst="rect">
            <a:avLst/>
          </a:prstGeom>
          <a:noFill/>
        </p:spPr>
        <p:txBody>
          <a:bodyPr wrap="square" rtlCol="0">
            <a:spAutoFit/>
          </a:bodyPr>
          <a:lstStyle/>
          <a:p>
            <a:r>
              <a:rPr lang="en-US" sz="2000" dirty="0" smtClean="0">
                <a:solidFill>
                  <a:srgbClr val="DE5900"/>
                </a:solidFill>
                <a:latin typeface="Arial"/>
                <a:cs typeface="Arial"/>
              </a:rPr>
              <a:t>Data Mining</a:t>
            </a:r>
            <a:endParaRPr lang="en-US" sz="2000" dirty="0">
              <a:solidFill>
                <a:srgbClr val="DE5900"/>
              </a:solidFill>
              <a:latin typeface="Arial"/>
              <a:cs typeface="Arial"/>
            </a:endParaRPr>
          </a:p>
        </p:txBody>
      </p:sp>
      <p:cxnSp>
        <p:nvCxnSpPr>
          <p:cNvPr id="17" name="Straight Arrow Connector 16"/>
          <p:cNvCxnSpPr>
            <a:endCxn id="18" idx="0"/>
          </p:cNvCxnSpPr>
          <p:nvPr/>
        </p:nvCxnSpPr>
        <p:spPr bwMode="auto">
          <a:xfrm flipH="1">
            <a:off x="7663030" y="3074811"/>
            <a:ext cx="127455" cy="1412798"/>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18" name="TextBox 17"/>
          <p:cNvSpPr txBox="1"/>
          <p:nvPr/>
        </p:nvSpPr>
        <p:spPr>
          <a:xfrm>
            <a:off x="6867818" y="4487609"/>
            <a:ext cx="1590423" cy="400110"/>
          </a:xfrm>
          <a:prstGeom prst="rect">
            <a:avLst/>
          </a:prstGeom>
          <a:noFill/>
        </p:spPr>
        <p:txBody>
          <a:bodyPr wrap="square" rtlCol="0">
            <a:spAutoFit/>
          </a:bodyPr>
          <a:lstStyle/>
          <a:p>
            <a:r>
              <a:rPr lang="en-US" sz="2000" dirty="0" smtClean="0">
                <a:latin typeface="Arial"/>
                <a:cs typeface="Arial"/>
              </a:rPr>
              <a:t>Optimization</a:t>
            </a:r>
            <a:endParaRPr lang="en-US" sz="2000" dirty="0">
              <a:latin typeface="Arial"/>
              <a:cs typeface="Arial"/>
            </a:endParaRPr>
          </a:p>
        </p:txBody>
      </p:sp>
      <p:sp>
        <p:nvSpPr>
          <p:cNvPr id="19" name="TextBox 18"/>
          <p:cNvSpPr txBox="1"/>
          <p:nvPr/>
        </p:nvSpPr>
        <p:spPr>
          <a:xfrm>
            <a:off x="1078604" y="6048092"/>
            <a:ext cx="1587462" cy="707886"/>
          </a:xfrm>
          <a:prstGeom prst="rect">
            <a:avLst/>
          </a:prstGeom>
          <a:noFill/>
        </p:spPr>
        <p:txBody>
          <a:bodyPr wrap="square" rtlCol="0">
            <a:spAutoFit/>
          </a:bodyPr>
          <a:lstStyle/>
          <a:p>
            <a:r>
              <a:rPr lang="en-US" sz="2000" dirty="0" smtClean="0">
                <a:solidFill>
                  <a:schemeClr val="accent1">
                    <a:lumMod val="50000"/>
                  </a:schemeClr>
                </a:solidFill>
                <a:latin typeface="Arial"/>
                <a:cs typeface="Arial"/>
              </a:rPr>
              <a:t>Surrogate Models</a:t>
            </a:r>
            <a:endParaRPr lang="en-US" sz="2000" dirty="0">
              <a:solidFill>
                <a:schemeClr val="accent1">
                  <a:lumMod val="50000"/>
                </a:schemeClr>
              </a:solidFill>
              <a:latin typeface="Arial"/>
              <a:cs typeface="Arial"/>
            </a:endParaRPr>
          </a:p>
        </p:txBody>
      </p:sp>
      <p:cxnSp>
        <p:nvCxnSpPr>
          <p:cNvPr id="20" name="Straight Arrow Connector 19"/>
          <p:cNvCxnSpPr/>
          <p:nvPr/>
        </p:nvCxnSpPr>
        <p:spPr bwMode="auto">
          <a:xfrm>
            <a:off x="1466444" y="4041748"/>
            <a:ext cx="405891" cy="1999055"/>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21" name="Straight Arrow Connector 20"/>
          <p:cNvCxnSpPr/>
          <p:nvPr/>
        </p:nvCxnSpPr>
        <p:spPr bwMode="auto">
          <a:xfrm>
            <a:off x="1466444" y="4058487"/>
            <a:ext cx="1178393" cy="1989605"/>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22" name="TextBox 21"/>
          <p:cNvSpPr txBox="1"/>
          <p:nvPr/>
        </p:nvSpPr>
        <p:spPr>
          <a:xfrm>
            <a:off x="2302634" y="6040803"/>
            <a:ext cx="1587462" cy="707886"/>
          </a:xfrm>
          <a:prstGeom prst="rect">
            <a:avLst/>
          </a:prstGeom>
          <a:noFill/>
        </p:spPr>
        <p:txBody>
          <a:bodyPr wrap="square" rtlCol="0">
            <a:spAutoFit/>
          </a:bodyPr>
          <a:lstStyle/>
          <a:p>
            <a:r>
              <a:rPr lang="en-US" sz="2000" dirty="0" smtClean="0">
                <a:solidFill>
                  <a:schemeClr val="accent1">
                    <a:lumMod val="50000"/>
                  </a:schemeClr>
                </a:solidFill>
                <a:latin typeface="Arial"/>
                <a:cs typeface="Arial"/>
              </a:rPr>
              <a:t>Dynamic Event Trees</a:t>
            </a:r>
            <a:endParaRPr lang="en-US" sz="2000" dirty="0">
              <a:solidFill>
                <a:schemeClr val="accent1">
                  <a:lumMod val="50000"/>
                </a:schemeClr>
              </a:solidFill>
              <a:latin typeface="Arial"/>
              <a:cs typeface="Arial"/>
            </a:endParaRPr>
          </a:p>
        </p:txBody>
      </p:sp>
      <p:cxnSp>
        <p:nvCxnSpPr>
          <p:cNvPr id="23" name="Straight Arrow Connector 22"/>
          <p:cNvCxnSpPr/>
          <p:nvPr/>
        </p:nvCxnSpPr>
        <p:spPr bwMode="auto">
          <a:xfrm>
            <a:off x="5630098" y="3155662"/>
            <a:ext cx="261865" cy="3137840"/>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24" name="TextBox 23"/>
          <p:cNvSpPr txBox="1"/>
          <p:nvPr/>
        </p:nvSpPr>
        <p:spPr>
          <a:xfrm>
            <a:off x="4364222" y="6165938"/>
            <a:ext cx="2273267" cy="707886"/>
          </a:xfrm>
          <a:prstGeom prst="rect">
            <a:avLst/>
          </a:prstGeom>
          <a:noFill/>
        </p:spPr>
        <p:txBody>
          <a:bodyPr wrap="square" rtlCol="0">
            <a:spAutoFit/>
          </a:bodyPr>
          <a:lstStyle/>
          <a:p>
            <a:r>
              <a:rPr lang="en-US" sz="2000" dirty="0" smtClean="0">
                <a:solidFill>
                  <a:schemeClr val="accent1">
                    <a:lumMod val="50000"/>
                  </a:schemeClr>
                </a:solidFill>
                <a:latin typeface="Arial"/>
                <a:cs typeface="Arial"/>
              </a:rPr>
              <a:t>Adaptive Dynamic Event Trees</a:t>
            </a:r>
            <a:endParaRPr lang="en-US" sz="2000" dirty="0">
              <a:solidFill>
                <a:schemeClr val="accent1">
                  <a:lumMod val="50000"/>
                </a:schemeClr>
              </a:solidFill>
              <a:latin typeface="Arial"/>
              <a:cs typeface="Arial"/>
            </a:endParaRPr>
          </a:p>
        </p:txBody>
      </p:sp>
    </p:spTree>
    <p:extLst>
      <p:ext uri="{BB962C8B-B14F-4D97-AF65-F5344CB8AC3E}">
        <p14:creationId xmlns:p14="http://schemas.microsoft.com/office/powerpoint/2010/main" val="2741520127"/>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ounded Rectangle 24"/>
          <p:cNvSpPr/>
          <p:nvPr/>
        </p:nvSpPr>
        <p:spPr bwMode="auto">
          <a:xfrm>
            <a:off x="3362455" y="3838306"/>
            <a:ext cx="2226722" cy="2940826"/>
          </a:xfrm>
          <a:prstGeom prst="round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b" anchorCtr="0" compatLnSpc="1">
            <a:prstTxWarp prst="textNoShape">
              <a:avLst/>
            </a:prstTxWarp>
          </a:bodyPr>
          <a:lstStyle/>
          <a:p>
            <a:pPr marR="0" defTabSz="914400" rtl="0" eaLnBrk="0" fontAlgn="base" latinLnBrk="0" hangingPunct="0">
              <a:lnSpc>
                <a:spcPct val="100000"/>
              </a:lnSpc>
              <a:spcBef>
                <a:spcPct val="0"/>
              </a:spcBef>
              <a:spcAft>
                <a:spcPct val="0"/>
              </a:spcAft>
              <a:buClrTx/>
              <a:buSzTx/>
              <a:tabLst/>
            </a:pPr>
            <a:endParaRPr kumimoji="0" lang="en-US" sz="2400" b="0" i="0" u="none" strike="noStrike" cap="none" normalizeH="0" baseline="0" dirty="0" smtClean="0">
              <a:ln>
                <a:noFill/>
              </a:ln>
              <a:solidFill>
                <a:schemeClr val="tx1"/>
              </a:solidFill>
              <a:effectLst/>
              <a:latin typeface="Times New Roman" pitchFamily="18" charset="0"/>
            </a:endParaRPr>
          </a:p>
          <a:p>
            <a:pPr marL="342900" marR="0" indent="-342900" defTabSz="914400" rtl="0" eaLnBrk="0" fontAlgn="base" latinLnBrk="0" hangingPunct="0">
              <a:lnSpc>
                <a:spcPct val="100000"/>
              </a:lnSpc>
              <a:spcBef>
                <a:spcPct val="0"/>
              </a:spcBef>
              <a:spcAft>
                <a:spcPct val="0"/>
              </a:spcAft>
              <a:buClrTx/>
              <a:buSzTx/>
              <a:buFont typeface="Arial"/>
              <a:buChar char="•"/>
              <a:tabLst/>
            </a:pPr>
            <a:r>
              <a:rPr lang="en-US" dirty="0" smtClean="0"/>
              <a:t>Storage</a:t>
            </a:r>
            <a:endParaRPr kumimoji="0" lang="en-US" sz="2400" b="0" i="0" u="none" strike="noStrike" cap="none" normalizeH="0" baseline="0" dirty="0" smtClean="0">
              <a:ln>
                <a:noFill/>
              </a:ln>
              <a:solidFill>
                <a:schemeClr val="tx1"/>
              </a:solidFill>
              <a:effectLst/>
              <a:latin typeface="Times New Roman" pitchFamily="18" charset="0"/>
            </a:endParaRPr>
          </a:p>
        </p:txBody>
      </p:sp>
      <p:sp>
        <p:nvSpPr>
          <p:cNvPr id="33" name="Rounded Rectangle 32"/>
          <p:cNvSpPr/>
          <p:nvPr/>
        </p:nvSpPr>
        <p:spPr bwMode="auto">
          <a:xfrm>
            <a:off x="6460078" y="3714626"/>
            <a:ext cx="2226722" cy="1997284"/>
          </a:xfrm>
          <a:prstGeom prst="round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b" anchorCtr="0" compatLnSpc="1">
            <a:prstTxWarp prst="textNoShape">
              <a:avLst/>
            </a:prstTxWarp>
          </a:bodyPr>
          <a:lstStyle/>
          <a:p>
            <a:pPr marL="342900" marR="0" indent="-342900" defTabSz="914400" rtl="0" eaLnBrk="0" fontAlgn="base" latinLnBrk="0" hangingPunct="0">
              <a:lnSpc>
                <a:spcPct val="100000"/>
              </a:lnSpc>
              <a:spcBef>
                <a:spcPct val="0"/>
              </a:spcBef>
              <a:spcAft>
                <a:spcPct val="0"/>
              </a:spcAft>
              <a:buClrTx/>
              <a:buSzTx/>
              <a:buFont typeface="Arial"/>
              <a:buChar char="•"/>
              <a:tabLst/>
            </a:pPr>
            <a:r>
              <a:rPr lang="en-US" dirty="0" smtClean="0"/>
              <a:t>Output Reader</a:t>
            </a:r>
            <a:endParaRPr kumimoji="0" lang="en-US" sz="2400" b="0" i="0" u="none" strike="noStrike" cap="none" normalizeH="0" dirty="0" smtClean="0">
              <a:ln>
                <a:noFill/>
              </a:ln>
              <a:solidFill>
                <a:schemeClr val="tx1"/>
              </a:solidFill>
              <a:effectLst/>
              <a:latin typeface="Times New Roman" pitchFamily="18" charset="0"/>
            </a:endParaRPr>
          </a:p>
        </p:txBody>
      </p:sp>
      <p:sp>
        <p:nvSpPr>
          <p:cNvPr id="26" name="Rounded Rectangle 25"/>
          <p:cNvSpPr/>
          <p:nvPr/>
        </p:nvSpPr>
        <p:spPr bwMode="auto">
          <a:xfrm>
            <a:off x="3358687" y="3838306"/>
            <a:ext cx="2226722" cy="2261536"/>
          </a:xfrm>
          <a:prstGeom prst="round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b" anchorCtr="0" compatLnSpc="1">
            <a:prstTxWarp prst="textNoShape">
              <a:avLst/>
            </a:prstTxWarp>
          </a:bodyPr>
          <a:lstStyle/>
          <a:p>
            <a:pPr marR="0" defTabSz="914400" rtl="0" eaLnBrk="0" fontAlgn="base" latinLnBrk="0" hangingPunct="0">
              <a:lnSpc>
                <a:spcPct val="100000"/>
              </a:lnSpc>
              <a:spcBef>
                <a:spcPct val="0"/>
              </a:spcBef>
              <a:spcAft>
                <a:spcPct val="0"/>
              </a:spcAft>
              <a:buClrTx/>
              <a:buSzTx/>
              <a:tabLst/>
            </a:pPr>
            <a:endParaRPr kumimoji="0" lang="en-US" sz="2400" b="0" i="0" u="none" strike="noStrike" cap="none" normalizeH="0" baseline="0" dirty="0" smtClean="0">
              <a:ln>
                <a:noFill/>
              </a:ln>
              <a:solidFill>
                <a:schemeClr val="tx1"/>
              </a:solidFill>
              <a:effectLst/>
              <a:latin typeface="Times New Roman" pitchFamily="18" charset="0"/>
            </a:endParaRPr>
          </a:p>
          <a:p>
            <a:pPr marL="342900" marR="0" indent="-342900" defTabSz="914400" rtl="0" eaLnBrk="0" fontAlgn="base" latinLnBrk="0" hangingPunct="0">
              <a:lnSpc>
                <a:spcPct val="100000"/>
              </a:lnSpc>
              <a:spcBef>
                <a:spcPct val="0"/>
              </a:spcBef>
              <a:spcAft>
                <a:spcPct val="0"/>
              </a:spcAft>
              <a:buClrTx/>
              <a:buSzTx/>
              <a:buFont typeface="Arial"/>
              <a:buChar char="•"/>
              <a:tabLst/>
            </a:pPr>
            <a:r>
              <a:rPr lang="en-US" dirty="0" smtClean="0"/>
              <a:t>Run manager</a:t>
            </a:r>
            <a:endParaRPr kumimoji="0" lang="en-US" sz="2400" b="0" i="0" u="none" strike="noStrike" cap="none" normalizeH="0" baseline="0" dirty="0" smtClean="0">
              <a:ln>
                <a:noFill/>
              </a:ln>
              <a:solidFill>
                <a:schemeClr val="tx1"/>
              </a:solidFill>
              <a:effectLst/>
              <a:latin typeface="Times New Roman" pitchFamily="18" charset="0"/>
            </a:endParaRPr>
          </a:p>
        </p:txBody>
      </p:sp>
      <p:sp>
        <p:nvSpPr>
          <p:cNvPr id="7" name="Rounded Rectangle 6"/>
          <p:cNvSpPr/>
          <p:nvPr/>
        </p:nvSpPr>
        <p:spPr bwMode="auto">
          <a:xfrm>
            <a:off x="3363018" y="3462447"/>
            <a:ext cx="2226722" cy="1800928"/>
          </a:xfrm>
          <a:prstGeom prst="round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b" anchorCtr="0" compatLnSpc="1">
            <a:prstTxWarp prst="textNoShape">
              <a:avLst/>
            </a:prstTxWarp>
          </a:bodyPr>
          <a:lstStyle/>
          <a:p>
            <a:pPr marL="342900" marR="0" indent="-342900" defTabSz="914400" rtl="0" eaLnBrk="0" fontAlgn="base" latinLnBrk="0" hangingPunct="0">
              <a:lnSpc>
                <a:spcPct val="100000"/>
              </a:lnSpc>
              <a:spcBef>
                <a:spcPct val="0"/>
              </a:spcBef>
              <a:spcAft>
                <a:spcPct val="0"/>
              </a:spcAft>
              <a:buClrTx/>
              <a:buSzTx/>
              <a:buFont typeface="Arial"/>
              <a:buChar char="•"/>
              <a:tabLst/>
            </a:pPr>
            <a:r>
              <a:rPr kumimoji="0" lang="en-US" sz="2400" b="0" i="0" u="none" strike="noStrike" cap="none" normalizeH="0" baseline="0" dirty="0" smtClean="0">
                <a:ln>
                  <a:noFill/>
                </a:ln>
                <a:solidFill>
                  <a:schemeClr val="tx1"/>
                </a:solidFill>
                <a:effectLst/>
                <a:latin typeface="Times New Roman" pitchFamily="18" charset="0"/>
              </a:rPr>
              <a:t>Sampling</a:t>
            </a:r>
          </a:p>
          <a:p>
            <a:pPr marL="342900" marR="0" indent="-342900" defTabSz="914400" rtl="0" eaLnBrk="0" fontAlgn="base" latinLnBrk="0" hangingPunct="0">
              <a:lnSpc>
                <a:spcPct val="100000"/>
              </a:lnSpc>
              <a:spcBef>
                <a:spcPct val="0"/>
              </a:spcBef>
              <a:spcAft>
                <a:spcPct val="0"/>
              </a:spcAft>
              <a:buClrTx/>
              <a:buSzTx/>
              <a:buFont typeface="Arial"/>
              <a:buChar char="•"/>
              <a:tabLst/>
            </a:pPr>
            <a:endParaRPr kumimoji="0" lang="en-US" sz="2400" b="0" i="0" u="none" strike="noStrike" cap="none" normalizeH="0" baseline="0" dirty="0" smtClean="0">
              <a:ln>
                <a:noFill/>
              </a:ln>
              <a:solidFill>
                <a:schemeClr val="tx1"/>
              </a:solidFill>
              <a:effectLst/>
              <a:latin typeface="Times New Roman" pitchFamily="18" charset="0"/>
            </a:endParaRPr>
          </a:p>
        </p:txBody>
      </p:sp>
      <p:sp>
        <p:nvSpPr>
          <p:cNvPr id="5" name="Rounded Rectangle 4"/>
          <p:cNvSpPr/>
          <p:nvPr/>
        </p:nvSpPr>
        <p:spPr bwMode="auto">
          <a:xfrm>
            <a:off x="455613" y="3466781"/>
            <a:ext cx="2226722" cy="2136924"/>
          </a:xfrm>
          <a:prstGeom prst="round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b" anchorCtr="0" compatLnSpc="1">
            <a:prstTxWarp prst="textNoShape">
              <a:avLst/>
            </a:prstTxWarp>
          </a:bodyPr>
          <a:lstStyle/>
          <a:p>
            <a:pPr marL="342900" marR="0" indent="-342900" defTabSz="914400" rtl="0" eaLnBrk="0" fontAlgn="base" latinLnBrk="0" hangingPunct="0">
              <a:lnSpc>
                <a:spcPct val="100000"/>
              </a:lnSpc>
              <a:spcBef>
                <a:spcPct val="0"/>
              </a:spcBef>
              <a:spcAft>
                <a:spcPct val="0"/>
              </a:spcAft>
              <a:buClrTx/>
              <a:buSzTx/>
              <a:buFont typeface="Arial"/>
              <a:buChar char="•"/>
              <a:tabLst/>
            </a:pPr>
            <a:r>
              <a:rPr lang="en-US" dirty="0" smtClean="0"/>
              <a:t>Distribution</a:t>
            </a:r>
          </a:p>
          <a:p>
            <a:pPr marL="342900" marR="0" indent="-342900" defTabSz="914400" rtl="0" eaLnBrk="0" fontAlgn="base" latinLnBrk="0" hangingPunct="0">
              <a:lnSpc>
                <a:spcPct val="100000"/>
              </a:lnSpc>
              <a:spcBef>
                <a:spcPct val="0"/>
              </a:spcBef>
              <a:spcAft>
                <a:spcPct val="0"/>
              </a:spcAft>
              <a:buClrTx/>
              <a:buSzTx/>
              <a:buFont typeface="Arial"/>
              <a:buChar char="•"/>
              <a:tabLst/>
            </a:pPr>
            <a:r>
              <a:rPr kumimoji="0" lang="en-US" sz="2400" b="0" i="0" u="none" strike="noStrike" cap="none" normalizeH="0" baseline="0" dirty="0" smtClean="0">
                <a:ln>
                  <a:noFill/>
                </a:ln>
                <a:solidFill>
                  <a:schemeClr val="tx1"/>
                </a:solidFill>
                <a:effectLst/>
                <a:latin typeface="Times New Roman" pitchFamily="18" charset="0"/>
              </a:rPr>
              <a:t>Variable</a:t>
            </a:r>
            <a:r>
              <a:rPr kumimoji="0" lang="en-US" sz="2400" b="0" i="0" u="none" strike="noStrike" cap="none" normalizeH="0" dirty="0" smtClean="0">
                <a:ln>
                  <a:noFill/>
                </a:ln>
                <a:solidFill>
                  <a:schemeClr val="tx1"/>
                </a:solidFill>
                <a:effectLst/>
                <a:latin typeface="Times New Roman" pitchFamily="18" charset="0"/>
              </a:rPr>
              <a:t> ID</a:t>
            </a:r>
          </a:p>
          <a:p>
            <a:pPr marL="342900" marR="0" indent="-342900" defTabSz="914400" rtl="0" eaLnBrk="0" fontAlgn="base" latinLnBrk="0" hangingPunct="0">
              <a:lnSpc>
                <a:spcPct val="100000"/>
              </a:lnSpc>
              <a:spcBef>
                <a:spcPct val="0"/>
              </a:spcBef>
              <a:spcAft>
                <a:spcPct val="0"/>
              </a:spcAft>
              <a:buClrTx/>
              <a:buSzTx/>
              <a:buFont typeface="Arial"/>
              <a:buChar char="•"/>
              <a:tabLst/>
            </a:pPr>
            <a:r>
              <a:rPr lang="en-US" dirty="0" smtClean="0"/>
              <a:t>Code Input</a:t>
            </a:r>
            <a:endParaRPr kumimoji="0" lang="en-US" sz="2400" b="0" i="0" u="none" strike="noStrike" cap="none" normalizeH="0" baseline="0" dirty="0" smtClean="0">
              <a:ln>
                <a:noFill/>
              </a:ln>
              <a:solidFill>
                <a:schemeClr val="tx1"/>
              </a:solidFill>
              <a:effectLst/>
              <a:latin typeface="Times New Roman" pitchFamily="18" charset="0"/>
            </a:endParaRPr>
          </a:p>
        </p:txBody>
      </p:sp>
      <p:sp>
        <p:nvSpPr>
          <p:cNvPr id="2" name="Title 1"/>
          <p:cNvSpPr>
            <a:spLocks noGrp="1"/>
          </p:cNvSpPr>
          <p:nvPr>
            <p:ph type="title"/>
          </p:nvPr>
        </p:nvSpPr>
        <p:spPr>
          <a:xfrm>
            <a:off x="455613" y="1004888"/>
            <a:ext cx="8231187" cy="377026"/>
          </a:xfrm>
        </p:spPr>
        <p:txBody>
          <a:bodyPr/>
          <a:lstStyle/>
          <a:p>
            <a:r>
              <a:rPr lang="en-US" dirty="0" smtClean="0"/>
              <a:t>How</a:t>
            </a:r>
            <a:endParaRPr lang="en-US" dirty="0"/>
          </a:p>
        </p:txBody>
      </p:sp>
      <p:sp>
        <p:nvSpPr>
          <p:cNvPr id="3" name="Content Placeholder 2"/>
          <p:cNvSpPr>
            <a:spLocks noGrp="1"/>
          </p:cNvSpPr>
          <p:nvPr>
            <p:ph idx="1"/>
          </p:nvPr>
        </p:nvSpPr>
        <p:spPr>
          <a:xfrm>
            <a:off x="455613" y="1598614"/>
            <a:ext cx="8231187" cy="1835370"/>
          </a:xfrm>
        </p:spPr>
        <p:txBody>
          <a:bodyPr/>
          <a:lstStyle/>
          <a:p>
            <a:r>
              <a:rPr lang="en-US" dirty="0" smtClean="0"/>
              <a:t>RAVEN could interact with a physical model by:</a:t>
            </a:r>
          </a:p>
          <a:p>
            <a:pPr lvl="1"/>
            <a:r>
              <a:rPr lang="en-US" dirty="0" smtClean="0"/>
              <a:t>Wrapping the code simulating the physical moment</a:t>
            </a:r>
          </a:p>
          <a:p>
            <a:pPr lvl="1"/>
            <a:r>
              <a:rPr lang="en-US" dirty="0" smtClean="0"/>
              <a:t>Exchanging information at each time step (only for RELAP-7 and MOOSE based application soon)</a:t>
            </a:r>
          </a:p>
          <a:p>
            <a:pPr lvl="1"/>
            <a:r>
              <a:rPr lang="en-US" dirty="0" smtClean="0"/>
              <a:t>Leveraging already existing control logic structure in the code (e.g. RELAP5-3D for Dynamic Event Trees)</a:t>
            </a:r>
          </a:p>
        </p:txBody>
      </p:sp>
      <p:sp>
        <p:nvSpPr>
          <p:cNvPr id="4" name="Rounded Rectangle 3"/>
          <p:cNvSpPr/>
          <p:nvPr/>
        </p:nvSpPr>
        <p:spPr bwMode="auto">
          <a:xfrm>
            <a:off x="455613" y="3462447"/>
            <a:ext cx="2226722" cy="877004"/>
          </a:xfrm>
          <a:prstGeom prst="round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smtClean="0">
                <a:ln>
                  <a:noFill/>
                </a:ln>
                <a:solidFill>
                  <a:schemeClr val="tx1"/>
                </a:solidFill>
                <a:effectLst/>
                <a:latin typeface="Times New Roman" pitchFamily="18" charset="0"/>
              </a:rPr>
              <a:t>RAVEN </a:t>
            </a:r>
            <a:r>
              <a:rPr lang="en-US" dirty="0"/>
              <a:t>I</a:t>
            </a:r>
            <a:r>
              <a:rPr kumimoji="0" lang="en-US" sz="2400" b="0" i="0" u="none" strike="noStrike" cap="none" normalizeH="0" baseline="0" dirty="0" smtClean="0">
                <a:ln>
                  <a:noFill/>
                </a:ln>
                <a:solidFill>
                  <a:schemeClr val="tx1"/>
                </a:solidFill>
                <a:effectLst/>
                <a:latin typeface="Times New Roman" pitchFamily="18" charset="0"/>
              </a:rPr>
              <a:t>nput File</a:t>
            </a:r>
          </a:p>
        </p:txBody>
      </p:sp>
      <p:sp>
        <p:nvSpPr>
          <p:cNvPr id="6" name="Rounded Rectangle 5"/>
          <p:cNvSpPr/>
          <p:nvPr/>
        </p:nvSpPr>
        <p:spPr bwMode="auto">
          <a:xfrm>
            <a:off x="3358687" y="3462447"/>
            <a:ext cx="2226722" cy="877004"/>
          </a:xfrm>
          <a:prstGeom prst="round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smtClean="0">
                <a:ln>
                  <a:noFill/>
                </a:ln>
                <a:solidFill>
                  <a:schemeClr val="tx1"/>
                </a:solidFill>
                <a:effectLst/>
                <a:latin typeface="Times New Roman" pitchFamily="18" charset="0"/>
              </a:rPr>
              <a:t>RAVEN</a:t>
            </a:r>
          </a:p>
        </p:txBody>
      </p:sp>
      <p:sp>
        <p:nvSpPr>
          <p:cNvPr id="10" name="Rounded Rectangle 9"/>
          <p:cNvSpPr/>
          <p:nvPr/>
        </p:nvSpPr>
        <p:spPr bwMode="auto">
          <a:xfrm>
            <a:off x="6460078" y="3466781"/>
            <a:ext cx="2226722" cy="1425069"/>
          </a:xfrm>
          <a:prstGeom prst="round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b" anchorCtr="0" compatLnSpc="1">
            <a:prstTxWarp prst="textNoShape">
              <a:avLst/>
            </a:prstTxWarp>
          </a:bodyPr>
          <a:lstStyle/>
          <a:p>
            <a:pPr marL="342900" marR="0" indent="-342900" defTabSz="914400" rtl="0" eaLnBrk="0" fontAlgn="base" latinLnBrk="0" hangingPunct="0">
              <a:lnSpc>
                <a:spcPct val="100000"/>
              </a:lnSpc>
              <a:spcBef>
                <a:spcPct val="0"/>
              </a:spcBef>
              <a:spcAft>
                <a:spcPct val="0"/>
              </a:spcAft>
              <a:buClrTx/>
              <a:buSzTx/>
              <a:buFont typeface="Arial"/>
              <a:buChar char="•"/>
              <a:tabLst/>
            </a:pPr>
            <a:r>
              <a:rPr kumimoji="0" lang="en-US" sz="2400" b="0" i="0" u="none" strike="noStrike" cap="none" normalizeH="0" baseline="0" dirty="0" smtClean="0">
                <a:ln>
                  <a:noFill/>
                </a:ln>
                <a:solidFill>
                  <a:schemeClr val="tx1"/>
                </a:solidFill>
                <a:effectLst/>
                <a:latin typeface="Times New Roman" pitchFamily="18" charset="0"/>
              </a:rPr>
              <a:t>Input</a:t>
            </a:r>
            <a:r>
              <a:rPr kumimoji="0" lang="en-US" sz="2400" b="0" i="0" u="none" strike="noStrike" cap="none" normalizeH="0" dirty="0" smtClean="0">
                <a:ln>
                  <a:noFill/>
                </a:ln>
                <a:solidFill>
                  <a:schemeClr val="tx1"/>
                </a:solidFill>
                <a:effectLst/>
                <a:latin typeface="Times New Roman" pitchFamily="18" charset="0"/>
              </a:rPr>
              <a:t> syntax</a:t>
            </a:r>
          </a:p>
        </p:txBody>
      </p:sp>
      <p:sp>
        <p:nvSpPr>
          <p:cNvPr id="9" name="Rounded Rectangle 8"/>
          <p:cNvSpPr/>
          <p:nvPr/>
        </p:nvSpPr>
        <p:spPr bwMode="auto">
          <a:xfrm>
            <a:off x="6460078" y="3466781"/>
            <a:ext cx="2226722" cy="877004"/>
          </a:xfrm>
          <a:prstGeom prst="round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smtClean="0">
                <a:ln>
                  <a:noFill/>
                </a:ln>
                <a:solidFill>
                  <a:schemeClr val="tx1"/>
                </a:solidFill>
                <a:effectLst/>
                <a:latin typeface="Times New Roman" pitchFamily="18" charset="0"/>
              </a:rPr>
              <a:t>User Built</a:t>
            </a:r>
            <a:r>
              <a:rPr kumimoji="0" lang="en-US" sz="2400" b="0" i="0" u="none" strike="noStrike" cap="none" normalizeH="0" dirty="0" smtClean="0">
                <a:ln>
                  <a:noFill/>
                </a:ln>
                <a:solidFill>
                  <a:schemeClr val="tx1"/>
                </a:solidFill>
                <a:effectLst/>
                <a:latin typeface="Times New Roman" pitchFamily="18" charset="0"/>
              </a:rPr>
              <a:t> Interface</a:t>
            </a:r>
            <a:endParaRPr kumimoji="0" lang="en-US" sz="2400" b="0" i="0" u="none" strike="noStrike" cap="none" normalizeH="0" baseline="0" dirty="0" smtClean="0">
              <a:ln>
                <a:noFill/>
              </a:ln>
              <a:solidFill>
                <a:schemeClr val="tx1"/>
              </a:solidFill>
              <a:effectLst/>
              <a:latin typeface="Times New Roman" pitchFamily="18" charset="0"/>
            </a:endParaRPr>
          </a:p>
        </p:txBody>
      </p:sp>
      <p:cxnSp>
        <p:nvCxnSpPr>
          <p:cNvPr id="12" name="Straight Arrow Connector 11"/>
          <p:cNvCxnSpPr/>
          <p:nvPr/>
        </p:nvCxnSpPr>
        <p:spPr bwMode="auto">
          <a:xfrm flipV="1">
            <a:off x="2420366" y="4649945"/>
            <a:ext cx="4039712" cy="327328"/>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15" name="Straight Arrow Connector 14"/>
          <p:cNvCxnSpPr/>
          <p:nvPr/>
        </p:nvCxnSpPr>
        <p:spPr bwMode="auto">
          <a:xfrm>
            <a:off x="2504426" y="4600052"/>
            <a:ext cx="997986" cy="0"/>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17" name="Straight Arrow Connector 16"/>
          <p:cNvCxnSpPr/>
          <p:nvPr/>
        </p:nvCxnSpPr>
        <p:spPr bwMode="auto">
          <a:xfrm>
            <a:off x="5086416" y="4649945"/>
            <a:ext cx="1373662" cy="0"/>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20" name="TextBox 19"/>
          <p:cNvSpPr txBox="1"/>
          <p:nvPr/>
        </p:nvSpPr>
        <p:spPr>
          <a:xfrm>
            <a:off x="5522764" y="4189642"/>
            <a:ext cx="1005203" cy="461665"/>
          </a:xfrm>
          <a:prstGeom prst="rect">
            <a:avLst/>
          </a:prstGeom>
          <a:noFill/>
        </p:spPr>
        <p:txBody>
          <a:bodyPr wrap="none" rtlCol="0">
            <a:spAutoFit/>
          </a:bodyPr>
          <a:lstStyle/>
          <a:p>
            <a:r>
              <a:rPr lang="en-US" dirty="0" smtClean="0"/>
              <a:t>Values</a:t>
            </a:r>
            <a:endParaRPr lang="en-US" dirty="0"/>
          </a:p>
        </p:txBody>
      </p:sp>
      <p:cxnSp>
        <p:nvCxnSpPr>
          <p:cNvPr id="21" name="Straight Arrow Connector 20"/>
          <p:cNvCxnSpPr/>
          <p:nvPr/>
        </p:nvCxnSpPr>
        <p:spPr bwMode="auto">
          <a:xfrm flipV="1">
            <a:off x="2369111" y="4651307"/>
            <a:ext cx="4090967" cy="616402"/>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24" name="Straight Arrow Connector 23"/>
          <p:cNvCxnSpPr/>
          <p:nvPr/>
        </p:nvCxnSpPr>
        <p:spPr bwMode="auto">
          <a:xfrm flipH="1">
            <a:off x="5086416" y="4651307"/>
            <a:ext cx="1373662" cy="952398"/>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32" name="TextBox 31"/>
          <p:cNvSpPr txBox="1"/>
          <p:nvPr/>
        </p:nvSpPr>
        <p:spPr>
          <a:xfrm>
            <a:off x="5522764" y="4653113"/>
            <a:ext cx="851515" cy="830997"/>
          </a:xfrm>
          <a:prstGeom prst="rect">
            <a:avLst/>
          </a:prstGeom>
          <a:noFill/>
        </p:spPr>
        <p:txBody>
          <a:bodyPr wrap="none" rtlCol="0">
            <a:spAutoFit/>
          </a:bodyPr>
          <a:lstStyle/>
          <a:p>
            <a:r>
              <a:rPr lang="en-US" dirty="0" smtClean="0"/>
              <a:t>New </a:t>
            </a:r>
          </a:p>
          <a:p>
            <a:r>
              <a:rPr lang="en-US" dirty="0" smtClean="0"/>
              <a:t>Input</a:t>
            </a:r>
            <a:endParaRPr lang="en-US" dirty="0"/>
          </a:p>
        </p:txBody>
      </p:sp>
      <p:cxnSp>
        <p:nvCxnSpPr>
          <p:cNvPr id="34" name="Straight Arrow Connector 33"/>
          <p:cNvCxnSpPr/>
          <p:nvPr/>
        </p:nvCxnSpPr>
        <p:spPr bwMode="auto">
          <a:xfrm flipV="1">
            <a:off x="5086416" y="5347447"/>
            <a:ext cx="1542539" cy="301825"/>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38" name="TextBox 37"/>
          <p:cNvSpPr txBox="1"/>
          <p:nvPr/>
        </p:nvSpPr>
        <p:spPr>
          <a:xfrm>
            <a:off x="5589740" y="5546756"/>
            <a:ext cx="1056700" cy="830997"/>
          </a:xfrm>
          <a:prstGeom prst="rect">
            <a:avLst/>
          </a:prstGeom>
          <a:noFill/>
        </p:spPr>
        <p:txBody>
          <a:bodyPr wrap="none" rtlCol="0">
            <a:spAutoFit/>
          </a:bodyPr>
          <a:lstStyle/>
          <a:p>
            <a:r>
              <a:rPr lang="en-US" dirty="0" smtClean="0"/>
              <a:t>New </a:t>
            </a:r>
          </a:p>
          <a:p>
            <a:r>
              <a:rPr lang="en-US" dirty="0" smtClean="0"/>
              <a:t>Output</a:t>
            </a:r>
            <a:endParaRPr lang="en-US" dirty="0"/>
          </a:p>
        </p:txBody>
      </p:sp>
      <p:cxnSp>
        <p:nvCxnSpPr>
          <p:cNvPr id="11" name="Straight Arrow Connector 10"/>
          <p:cNvCxnSpPr/>
          <p:nvPr/>
        </p:nvCxnSpPr>
        <p:spPr bwMode="auto">
          <a:xfrm flipH="1">
            <a:off x="5364120" y="5484110"/>
            <a:ext cx="1282320" cy="893643"/>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23" name="TextBox 22"/>
          <p:cNvSpPr txBox="1"/>
          <p:nvPr/>
        </p:nvSpPr>
        <p:spPr>
          <a:xfrm>
            <a:off x="6270490" y="5649272"/>
            <a:ext cx="774571" cy="461665"/>
          </a:xfrm>
          <a:prstGeom prst="rect">
            <a:avLst/>
          </a:prstGeom>
          <a:noFill/>
        </p:spPr>
        <p:txBody>
          <a:bodyPr wrap="none" rtlCol="0">
            <a:spAutoFit/>
          </a:bodyPr>
          <a:lstStyle/>
          <a:p>
            <a:r>
              <a:rPr lang="en-US" dirty="0" smtClean="0"/>
              <a:t>Data</a:t>
            </a:r>
          </a:p>
        </p:txBody>
      </p:sp>
    </p:spTree>
    <p:extLst>
      <p:ext uri="{BB962C8B-B14F-4D97-AF65-F5344CB8AC3E}">
        <p14:creationId xmlns:p14="http://schemas.microsoft.com/office/powerpoint/2010/main" val="173823972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checkerboard(across)">
                                      <p:cBhvr>
                                        <p:cTn id="7" dur="500"/>
                                        <p:tgtEl>
                                          <p:spTgt spid="15"/>
                                        </p:tgtEl>
                                      </p:cBhvr>
                                    </p:animEffect>
                                  </p:childTnLst>
                                  <p:subTnLst>
                                    <p:set>
                                      <p:cBhvr override="childStyle">
                                        <p:cTn dur="1" fill="hold" display="0" masterRel="nextClick" afterEffect="1"/>
                                        <p:tgtEl>
                                          <p:spTgt spid="15"/>
                                        </p:tgtEl>
                                        <p:attrNameLst>
                                          <p:attrName>style.visibility</p:attrName>
                                        </p:attrNameLst>
                                      </p:cBhvr>
                                      <p:to>
                                        <p:strVal val="hidden"/>
                                      </p:to>
                                    </p:set>
                                  </p:subTnLst>
                                </p:cTn>
                              </p:par>
                              <p:par>
                                <p:cTn id="8" presetID="5" presetClass="entr" presetSubtype="10" fill="hold"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checkerboard(across)">
                                      <p:cBhvr>
                                        <p:cTn id="10" dur="500"/>
                                        <p:tgtEl>
                                          <p:spTgt spid="17"/>
                                        </p:tgtEl>
                                      </p:cBhvr>
                                    </p:animEffect>
                                  </p:childTnLst>
                                  <p:subTnLst>
                                    <p:set>
                                      <p:cBhvr override="childStyle">
                                        <p:cTn dur="1" fill="hold" display="0" masterRel="nextClick" afterEffect="1"/>
                                        <p:tgtEl>
                                          <p:spTgt spid="17"/>
                                        </p:tgtEl>
                                        <p:attrNameLst>
                                          <p:attrName>style.visibility</p:attrName>
                                        </p:attrNameLst>
                                      </p:cBhvr>
                                      <p:to>
                                        <p:strVal val="hidden"/>
                                      </p:to>
                                    </p:set>
                                  </p:subTnLst>
                                </p:cTn>
                              </p:par>
                              <p:par>
                                <p:cTn id="11" presetID="5" presetClass="entr" presetSubtype="10" fill="hold"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checkerboard(across)">
                                      <p:cBhvr>
                                        <p:cTn id="13" dur="500"/>
                                        <p:tgtEl>
                                          <p:spTgt spid="12"/>
                                        </p:tgtEl>
                                      </p:cBhvr>
                                    </p:animEffect>
                                  </p:childTnLst>
                                  <p:subTnLst>
                                    <p:set>
                                      <p:cBhvr override="childStyle">
                                        <p:cTn dur="1" fill="hold" display="0" masterRel="nextClick" afterEffect="1"/>
                                        <p:tgtEl>
                                          <p:spTgt spid="12"/>
                                        </p:tgtEl>
                                        <p:attrNameLst>
                                          <p:attrName>style.visibility</p:attrName>
                                        </p:attrNameLst>
                                      </p:cBhvr>
                                      <p:to>
                                        <p:strVal val="hidden"/>
                                      </p:to>
                                    </p:set>
                                  </p:subTnLst>
                                </p:cTn>
                              </p:par>
                              <p:par>
                                <p:cTn id="14" presetID="5" presetClass="entr" presetSubtype="10" fill="hold" nodeType="withEffect">
                                  <p:stCondLst>
                                    <p:cond delay="0"/>
                                  </p:stCondLst>
                                  <p:childTnLst>
                                    <p:set>
                                      <p:cBhvr>
                                        <p:cTn id="15" dur="1" fill="hold">
                                          <p:stCondLst>
                                            <p:cond delay="0"/>
                                          </p:stCondLst>
                                        </p:cTn>
                                        <p:tgtEl>
                                          <p:spTgt spid="21"/>
                                        </p:tgtEl>
                                        <p:attrNameLst>
                                          <p:attrName>style.visibility</p:attrName>
                                        </p:attrNameLst>
                                      </p:cBhvr>
                                      <p:to>
                                        <p:strVal val="visible"/>
                                      </p:to>
                                    </p:set>
                                    <p:animEffect transition="in" filter="checkerboard(across)">
                                      <p:cBhvr>
                                        <p:cTn id="16" dur="500"/>
                                        <p:tgtEl>
                                          <p:spTgt spid="21"/>
                                        </p:tgtEl>
                                      </p:cBhvr>
                                    </p:animEffect>
                                  </p:childTnLst>
                                  <p:subTnLst>
                                    <p:set>
                                      <p:cBhvr override="childStyle">
                                        <p:cTn dur="1" fill="hold" display="0" masterRel="nextClick" afterEffect="1"/>
                                        <p:tgtEl>
                                          <p:spTgt spid="21"/>
                                        </p:tgtEl>
                                        <p:attrNameLst>
                                          <p:attrName>style.visibility</p:attrName>
                                        </p:attrNameLst>
                                      </p:cBhvr>
                                      <p:to>
                                        <p:strVal val="hidden"/>
                                      </p:to>
                                    </p:set>
                                  </p:subTnLst>
                                </p:cTn>
                              </p:par>
                              <p:par>
                                <p:cTn id="17" presetID="5" presetClass="entr" presetSubtype="10" fill="hold" grpId="0" nodeType="withEffect">
                                  <p:stCondLst>
                                    <p:cond delay="0"/>
                                  </p:stCondLst>
                                  <p:childTnLst>
                                    <p:set>
                                      <p:cBhvr>
                                        <p:cTn id="18" dur="1" fill="hold">
                                          <p:stCondLst>
                                            <p:cond delay="0"/>
                                          </p:stCondLst>
                                        </p:cTn>
                                        <p:tgtEl>
                                          <p:spTgt spid="20"/>
                                        </p:tgtEl>
                                        <p:attrNameLst>
                                          <p:attrName>style.visibility</p:attrName>
                                        </p:attrNameLst>
                                      </p:cBhvr>
                                      <p:to>
                                        <p:strVal val="visible"/>
                                      </p:to>
                                    </p:set>
                                    <p:animEffect transition="in" filter="checkerboard(across)">
                                      <p:cBhvr>
                                        <p:cTn id="19" dur="500"/>
                                        <p:tgtEl>
                                          <p:spTgt spid="20"/>
                                        </p:tgtEl>
                                      </p:cBhvr>
                                    </p:animEffect>
                                  </p:childTnLst>
                                  <p:subTnLst>
                                    <p:set>
                                      <p:cBhvr override="childStyle">
                                        <p:cTn dur="1" fill="hold" display="0" masterRel="nextClick" afterEffect="1"/>
                                        <p:tgtEl>
                                          <p:spTgt spid="20"/>
                                        </p:tgtEl>
                                        <p:attrNameLst>
                                          <p:attrName>style.visibility</p:attrName>
                                        </p:attrNameLst>
                                      </p:cBhvr>
                                      <p:to>
                                        <p:strVal val="hidden"/>
                                      </p:to>
                                    </p:set>
                                  </p:subTnLst>
                                </p:cTn>
                              </p:par>
                            </p:childTnLst>
                          </p:cTn>
                        </p:par>
                      </p:childTnLst>
                    </p:cTn>
                  </p:par>
                  <p:par>
                    <p:cTn id="20" fill="hold">
                      <p:stCondLst>
                        <p:cond delay="indefinite"/>
                      </p:stCondLst>
                      <p:childTnLst>
                        <p:par>
                          <p:cTn id="21" fill="hold">
                            <p:stCondLst>
                              <p:cond delay="0"/>
                            </p:stCondLst>
                            <p:childTnLst>
                              <p:par>
                                <p:cTn id="22" presetID="5" presetClass="entr" presetSubtype="10" fill="hold" grpId="0" nodeType="clickEffect">
                                  <p:stCondLst>
                                    <p:cond delay="0"/>
                                  </p:stCondLst>
                                  <p:childTnLst>
                                    <p:set>
                                      <p:cBhvr>
                                        <p:cTn id="23" dur="1" fill="hold">
                                          <p:stCondLst>
                                            <p:cond delay="0"/>
                                          </p:stCondLst>
                                        </p:cTn>
                                        <p:tgtEl>
                                          <p:spTgt spid="32"/>
                                        </p:tgtEl>
                                        <p:attrNameLst>
                                          <p:attrName>style.visibility</p:attrName>
                                        </p:attrNameLst>
                                      </p:cBhvr>
                                      <p:to>
                                        <p:strVal val="visible"/>
                                      </p:to>
                                    </p:set>
                                    <p:animEffect transition="in" filter="checkerboard(across)">
                                      <p:cBhvr>
                                        <p:cTn id="24" dur="500"/>
                                        <p:tgtEl>
                                          <p:spTgt spid="32"/>
                                        </p:tgtEl>
                                      </p:cBhvr>
                                    </p:animEffect>
                                  </p:childTnLst>
                                  <p:subTnLst>
                                    <p:set>
                                      <p:cBhvr override="childStyle">
                                        <p:cTn dur="1" fill="hold" display="0" masterRel="nextClick" afterEffect="1"/>
                                        <p:tgtEl>
                                          <p:spTgt spid="32"/>
                                        </p:tgtEl>
                                        <p:attrNameLst>
                                          <p:attrName>style.visibility</p:attrName>
                                        </p:attrNameLst>
                                      </p:cBhvr>
                                      <p:to>
                                        <p:strVal val="hidden"/>
                                      </p:to>
                                    </p:set>
                                  </p:subTnLst>
                                </p:cTn>
                              </p:par>
                              <p:par>
                                <p:cTn id="25" presetID="5" presetClass="entr" presetSubtype="10" fill="hold" nodeType="withEffect">
                                  <p:stCondLst>
                                    <p:cond delay="0"/>
                                  </p:stCondLst>
                                  <p:childTnLst>
                                    <p:set>
                                      <p:cBhvr>
                                        <p:cTn id="26" dur="1" fill="hold">
                                          <p:stCondLst>
                                            <p:cond delay="0"/>
                                          </p:stCondLst>
                                        </p:cTn>
                                        <p:tgtEl>
                                          <p:spTgt spid="24"/>
                                        </p:tgtEl>
                                        <p:attrNameLst>
                                          <p:attrName>style.visibility</p:attrName>
                                        </p:attrNameLst>
                                      </p:cBhvr>
                                      <p:to>
                                        <p:strVal val="visible"/>
                                      </p:to>
                                    </p:set>
                                    <p:animEffect transition="in" filter="checkerboard(across)">
                                      <p:cBhvr>
                                        <p:cTn id="27" dur="500"/>
                                        <p:tgtEl>
                                          <p:spTgt spid="24"/>
                                        </p:tgtEl>
                                      </p:cBhvr>
                                    </p:animEffect>
                                  </p:childTnLst>
                                  <p:subTnLst>
                                    <p:set>
                                      <p:cBhvr override="childStyle">
                                        <p:cTn dur="1" fill="hold" display="0" masterRel="nextClick" afterEffect="1"/>
                                        <p:tgtEl>
                                          <p:spTgt spid="24"/>
                                        </p:tgtEl>
                                        <p:attrNameLst>
                                          <p:attrName>style.visibility</p:attrName>
                                        </p:attrNameLst>
                                      </p:cBhvr>
                                      <p:to>
                                        <p:strVal val="hidden"/>
                                      </p:to>
                                    </p:set>
                                  </p:subTnLst>
                                </p:cTn>
                              </p:par>
                            </p:childTnLst>
                          </p:cTn>
                        </p:par>
                      </p:childTnLst>
                    </p:cTn>
                  </p:par>
                  <p:par>
                    <p:cTn id="28" fill="hold">
                      <p:stCondLst>
                        <p:cond delay="indefinite"/>
                      </p:stCondLst>
                      <p:childTnLst>
                        <p:par>
                          <p:cTn id="29" fill="hold">
                            <p:stCondLst>
                              <p:cond delay="0"/>
                            </p:stCondLst>
                            <p:childTnLst>
                              <p:par>
                                <p:cTn id="30" presetID="5" presetClass="entr" presetSubtype="10" fill="hold" nodeType="clickEffect">
                                  <p:stCondLst>
                                    <p:cond delay="0"/>
                                  </p:stCondLst>
                                  <p:childTnLst>
                                    <p:set>
                                      <p:cBhvr>
                                        <p:cTn id="31" dur="1" fill="hold">
                                          <p:stCondLst>
                                            <p:cond delay="0"/>
                                          </p:stCondLst>
                                        </p:cTn>
                                        <p:tgtEl>
                                          <p:spTgt spid="34"/>
                                        </p:tgtEl>
                                        <p:attrNameLst>
                                          <p:attrName>style.visibility</p:attrName>
                                        </p:attrNameLst>
                                      </p:cBhvr>
                                      <p:to>
                                        <p:strVal val="visible"/>
                                      </p:to>
                                    </p:set>
                                    <p:animEffect transition="in" filter="checkerboard(across)">
                                      <p:cBhvr>
                                        <p:cTn id="32" dur="500"/>
                                        <p:tgtEl>
                                          <p:spTgt spid="34"/>
                                        </p:tgtEl>
                                      </p:cBhvr>
                                    </p:animEffect>
                                  </p:childTnLst>
                                  <p:subTnLst>
                                    <p:set>
                                      <p:cBhvr override="childStyle">
                                        <p:cTn dur="1" fill="hold" display="0" masterRel="nextClick" afterEffect="1"/>
                                        <p:tgtEl>
                                          <p:spTgt spid="34"/>
                                        </p:tgtEl>
                                        <p:attrNameLst>
                                          <p:attrName>style.visibility</p:attrName>
                                        </p:attrNameLst>
                                      </p:cBhvr>
                                      <p:to>
                                        <p:strVal val="hidden"/>
                                      </p:to>
                                    </p:set>
                                  </p:subTnLst>
                                </p:cTn>
                              </p:par>
                              <p:par>
                                <p:cTn id="33" presetID="5" presetClass="entr" presetSubtype="10" fill="hold" grpId="0" nodeType="withEffect">
                                  <p:stCondLst>
                                    <p:cond delay="0"/>
                                  </p:stCondLst>
                                  <p:childTnLst>
                                    <p:set>
                                      <p:cBhvr>
                                        <p:cTn id="34" dur="1" fill="hold">
                                          <p:stCondLst>
                                            <p:cond delay="0"/>
                                          </p:stCondLst>
                                        </p:cTn>
                                        <p:tgtEl>
                                          <p:spTgt spid="38"/>
                                        </p:tgtEl>
                                        <p:attrNameLst>
                                          <p:attrName>style.visibility</p:attrName>
                                        </p:attrNameLst>
                                      </p:cBhvr>
                                      <p:to>
                                        <p:strVal val="visible"/>
                                      </p:to>
                                    </p:set>
                                    <p:animEffect transition="in" filter="checkerboard(across)">
                                      <p:cBhvr>
                                        <p:cTn id="35" dur="500"/>
                                        <p:tgtEl>
                                          <p:spTgt spid="38"/>
                                        </p:tgtEl>
                                      </p:cBhvr>
                                    </p:animEffect>
                                  </p:childTnLst>
                                  <p:subTnLst>
                                    <p:set>
                                      <p:cBhvr override="childStyle">
                                        <p:cTn dur="1" fill="hold" display="0" masterRel="nextClick" afterEffect="1"/>
                                        <p:tgtEl>
                                          <p:spTgt spid="38"/>
                                        </p:tgtEl>
                                        <p:attrNameLst>
                                          <p:attrName>style.visibility</p:attrName>
                                        </p:attrNameLst>
                                      </p:cBhvr>
                                      <p:to>
                                        <p:strVal val="hidden"/>
                                      </p:to>
                                    </p:set>
                                  </p:subTnLst>
                                </p:cTn>
                              </p:par>
                            </p:childTnLst>
                          </p:cTn>
                        </p:par>
                      </p:childTnLst>
                    </p:cTn>
                  </p:par>
                  <p:par>
                    <p:cTn id="36" fill="hold">
                      <p:stCondLst>
                        <p:cond delay="indefinite"/>
                      </p:stCondLst>
                      <p:childTnLst>
                        <p:par>
                          <p:cTn id="37" fill="hold">
                            <p:stCondLst>
                              <p:cond delay="0"/>
                            </p:stCondLst>
                            <p:childTnLst>
                              <p:par>
                                <p:cTn id="38" presetID="5" presetClass="entr" presetSubtype="10" fill="hold" nodeType="clickEffect">
                                  <p:stCondLst>
                                    <p:cond delay="0"/>
                                  </p:stCondLst>
                                  <p:childTnLst>
                                    <p:set>
                                      <p:cBhvr>
                                        <p:cTn id="39" dur="1" fill="hold">
                                          <p:stCondLst>
                                            <p:cond delay="0"/>
                                          </p:stCondLst>
                                        </p:cTn>
                                        <p:tgtEl>
                                          <p:spTgt spid="11"/>
                                        </p:tgtEl>
                                        <p:attrNameLst>
                                          <p:attrName>style.visibility</p:attrName>
                                        </p:attrNameLst>
                                      </p:cBhvr>
                                      <p:to>
                                        <p:strVal val="visible"/>
                                      </p:to>
                                    </p:set>
                                    <p:animEffect transition="in" filter="checkerboard(across)">
                                      <p:cBhvr>
                                        <p:cTn id="40" dur="500"/>
                                        <p:tgtEl>
                                          <p:spTgt spid="11"/>
                                        </p:tgtEl>
                                      </p:cBhvr>
                                    </p:animEffect>
                                  </p:childTnLst>
                                  <p:subTnLst>
                                    <p:set>
                                      <p:cBhvr override="childStyle">
                                        <p:cTn dur="1" fill="hold" display="0" masterRel="nextClick" afterEffect="1"/>
                                        <p:tgtEl>
                                          <p:spTgt spid="11"/>
                                        </p:tgtEl>
                                        <p:attrNameLst>
                                          <p:attrName>style.visibility</p:attrName>
                                        </p:attrNameLst>
                                      </p:cBhvr>
                                      <p:to>
                                        <p:strVal val="hidden"/>
                                      </p:to>
                                    </p:set>
                                  </p:subTnLst>
                                </p:cTn>
                              </p:par>
                              <p:par>
                                <p:cTn id="41" presetID="5" presetClass="entr" presetSubtype="10" fill="hold" grpId="1" nodeType="withEffect">
                                  <p:stCondLst>
                                    <p:cond delay="0"/>
                                  </p:stCondLst>
                                  <p:childTnLst>
                                    <p:set>
                                      <p:cBhvr>
                                        <p:cTn id="42" dur="1" fill="hold">
                                          <p:stCondLst>
                                            <p:cond delay="0"/>
                                          </p:stCondLst>
                                        </p:cTn>
                                        <p:tgtEl>
                                          <p:spTgt spid="23"/>
                                        </p:tgtEl>
                                        <p:attrNameLst>
                                          <p:attrName>style.visibility</p:attrName>
                                        </p:attrNameLst>
                                      </p:cBhvr>
                                      <p:to>
                                        <p:strVal val="visible"/>
                                      </p:to>
                                    </p:set>
                                    <p:animEffect transition="in" filter="checkerboard(across)">
                                      <p:cBhvr>
                                        <p:cTn id="43" dur="500"/>
                                        <p:tgtEl>
                                          <p:spTgt spid="23"/>
                                        </p:tgtEl>
                                      </p:cBhvr>
                                    </p:animEffect>
                                  </p:childTnLst>
                                  <p:subTnLst>
                                    <p:set>
                                      <p:cBhvr override="childStyle">
                                        <p:cTn dur="1" fill="hold" display="0" masterRel="nextClick" afterEffect="1"/>
                                        <p:tgtEl>
                                          <p:spTgt spid="23"/>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32" grpId="0"/>
      <p:bldP spid="38" grpId="0"/>
      <p:bldP spid="23" grpId="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613" y="1004888"/>
            <a:ext cx="8231187" cy="377026"/>
          </a:xfrm>
        </p:spPr>
        <p:txBody>
          <a:bodyPr/>
          <a:lstStyle/>
          <a:p>
            <a:r>
              <a:rPr lang="en-US" dirty="0" smtClean="0"/>
              <a:t>Parallel Environment</a:t>
            </a:r>
            <a:endParaRPr lang="en-US" dirty="0"/>
          </a:p>
        </p:txBody>
      </p:sp>
      <p:sp>
        <p:nvSpPr>
          <p:cNvPr id="3" name="Content Placeholder 2"/>
          <p:cNvSpPr>
            <a:spLocks noGrp="1"/>
          </p:cNvSpPr>
          <p:nvPr>
            <p:ph idx="1"/>
          </p:nvPr>
        </p:nvSpPr>
        <p:spPr>
          <a:xfrm>
            <a:off x="455613" y="1598614"/>
            <a:ext cx="8231187" cy="1226022"/>
          </a:xfrm>
        </p:spPr>
        <p:txBody>
          <a:bodyPr/>
          <a:lstStyle/>
          <a:p>
            <a:r>
              <a:rPr lang="en-US" dirty="0" smtClean="0"/>
              <a:t>Sampling is a very expensive computational operation</a:t>
            </a:r>
          </a:p>
          <a:p>
            <a:r>
              <a:rPr lang="en-US" dirty="0" smtClean="0"/>
              <a:t>Modern codes are already parallel using MPI and multithreading</a:t>
            </a:r>
          </a:p>
          <a:p>
            <a:r>
              <a:rPr lang="en-US" dirty="0" smtClean="0"/>
              <a:t>RAVEN manages concurrent runs of already parallel codes</a:t>
            </a:r>
          </a:p>
        </p:txBody>
      </p:sp>
      <p:sp>
        <p:nvSpPr>
          <p:cNvPr id="4" name="Rounded Rectangle 3"/>
          <p:cNvSpPr/>
          <p:nvPr/>
        </p:nvSpPr>
        <p:spPr bwMode="auto">
          <a:xfrm>
            <a:off x="398649" y="4191395"/>
            <a:ext cx="1941987" cy="882699"/>
          </a:xfrm>
          <a:prstGeom prst="round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smtClean="0">
                <a:ln>
                  <a:noFill/>
                </a:ln>
                <a:solidFill>
                  <a:schemeClr val="tx1"/>
                </a:solidFill>
                <a:effectLst/>
                <a:latin typeface="Times New Roman" pitchFamily="18" charset="0"/>
              </a:rPr>
              <a:t>RAVEN</a:t>
            </a:r>
          </a:p>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err="1" smtClean="0">
                <a:ln>
                  <a:noFill/>
                </a:ln>
                <a:solidFill>
                  <a:schemeClr val="tx1"/>
                </a:solidFill>
                <a:effectLst/>
                <a:latin typeface="Times New Roman" pitchFamily="18" charset="0"/>
              </a:rPr>
              <a:t>JobHandler</a:t>
            </a:r>
            <a:endParaRPr kumimoji="0" lang="en-US" sz="2400" b="0" i="0" u="none" strike="noStrike" cap="none" normalizeH="0" baseline="0" dirty="0" smtClean="0">
              <a:ln>
                <a:noFill/>
              </a:ln>
              <a:solidFill>
                <a:schemeClr val="tx1"/>
              </a:solidFill>
              <a:effectLst/>
              <a:latin typeface="Times New Roman" pitchFamily="18" charset="0"/>
            </a:endParaRPr>
          </a:p>
        </p:txBody>
      </p:sp>
      <p:sp>
        <p:nvSpPr>
          <p:cNvPr id="5" name="Rounded Rectangle 4"/>
          <p:cNvSpPr/>
          <p:nvPr/>
        </p:nvSpPr>
        <p:spPr bwMode="auto">
          <a:xfrm>
            <a:off x="3251833" y="3035345"/>
            <a:ext cx="1019401" cy="438502"/>
          </a:xfrm>
          <a:prstGeom prst="roundRect">
            <a:avLst/>
          </a:prstGeom>
          <a:solidFill>
            <a:srgbClr val="7878DE"/>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smtClean="0">
                <a:ln>
                  <a:noFill/>
                </a:ln>
                <a:solidFill>
                  <a:schemeClr val="tx1"/>
                </a:solidFill>
                <a:effectLst/>
                <a:latin typeface="Times New Roman" pitchFamily="18" charset="0"/>
              </a:rPr>
              <a:t>Job 1</a:t>
            </a:r>
          </a:p>
        </p:txBody>
      </p:sp>
      <p:sp>
        <p:nvSpPr>
          <p:cNvPr id="6" name="Rounded Rectangle 5"/>
          <p:cNvSpPr/>
          <p:nvPr/>
        </p:nvSpPr>
        <p:spPr bwMode="auto">
          <a:xfrm>
            <a:off x="3251833" y="3899598"/>
            <a:ext cx="1019401" cy="438502"/>
          </a:xfrm>
          <a:prstGeom prst="roundRect">
            <a:avLst/>
          </a:prstGeom>
          <a:solidFill>
            <a:srgbClr val="7878DE"/>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smtClean="0">
                <a:ln>
                  <a:noFill/>
                </a:ln>
                <a:solidFill>
                  <a:schemeClr val="tx1"/>
                </a:solidFill>
                <a:effectLst/>
                <a:latin typeface="Times New Roman" pitchFamily="18" charset="0"/>
              </a:rPr>
              <a:t>Job 2</a:t>
            </a:r>
          </a:p>
        </p:txBody>
      </p:sp>
      <p:sp>
        <p:nvSpPr>
          <p:cNvPr id="7" name="Rounded Rectangle 6"/>
          <p:cNvSpPr/>
          <p:nvPr/>
        </p:nvSpPr>
        <p:spPr bwMode="auto">
          <a:xfrm>
            <a:off x="3251833" y="4809412"/>
            <a:ext cx="1019401" cy="438502"/>
          </a:xfrm>
          <a:prstGeom prst="roundRect">
            <a:avLst/>
          </a:prstGeom>
          <a:solidFill>
            <a:srgbClr val="7878DE"/>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smtClean="0">
                <a:ln>
                  <a:noFill/>
                </a:ln>
                <a:solidFill>
                  <a:schemeClr val="tx1"/>
                </a:solidFill>
                <a:effectLst/>
                <a:latin typeface="Times New Roman" pitchFamily="18" charset="0"/>
              </a:rPr>
              <a:t>Job ...</a:t>
            </a:r>
          </a:p>
        </p:txBody>
      </p:sp>
      <p:sp>
        <p:nvSpPr>
          <p:cNvPr id="8" name="Rounded Rectangle 7"/>
          <p:cNvSpPr/>
          <p:nvPr/>
        </p:nvSpPr>
        <p:spPr bwMode="auto">
          <a:xfrm>
            <a:off x="3251833" y="5764782"/>
            <a:ext cx="1019401" cy="438502"/>
          </a:xfrm>
          <a:prstGeom prst="roundRect">
            <a:avLst/>
          </a:prstGeom>
          <a:solidFill>
            <a:srgbClr val="7878DE"/>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smtClean="0">
                <a:ln>
                  <a:noFill/>
                </a:ln>
                <a:solidFill>
                  <a:schemeClr val="tx1"/>
                </a:solidFill>
                <a:effectLst/>
                <a:latin typeface="Times New Roman" pitchFamily="18" charset="0"/>
              </a:rPr>
              <a:t>Job N</a:t>
            </a:r>
          </a:p>
        </p:txBody>
      </p:sp>
      <p:cxnSp>
        <p:nvCxnSpPr>
          <p:cNvPr id="10" name="Straight Arrow Connector 9"/>
          <p:cNvCxnSpPr>
            <a:stCxn id="4" idx="3"/>
            <a:endCxn id="5" idx="1"/>
          </p:cNvCxnSpPr>
          <p:nvPr/>
        </p:nvCxnSpPr>
        <p:spPr bwMode="auto">
          <a:xfrm flipV="1">
            <a:off x="2340636" y="3254596"/>
            <a:ext cx="911197" cy="1378149"/>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11" name="Straight Arrow Connector 10"/>
          <p:cNvCxnSpPr>
            <a:stCxn id="4" idx="3"/>
            <a:endCxn id="7" idx="1"/>
          </p:cNvCxnSpPr>
          <p:nvPr/>
        </p:nvCxnSpPr>
        <p:spPr bwMode="auto">
          <a:xfrm>
            <a:off x="2340636" y="4632745"/>
            <a:ext cx="911197" cy="395918"/>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12" name="Straight Arrow Connector 11"/>
          <p:cNvCxnSpPr>
            <a:stCxn id="4" idx="3"/>
            <a:endCxn id="6" idx="1"/>
          </p:cNvCxnSpPr>
          <p:nvPr/>
        </p:nvCxnSpPr>
        <p:spPr bwMode="auto">
          <a:xfrm flipV="1">
            <a:off x="2340636" y="4118849"/>
            <a:ext cx="911197" cy="513896"/>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13" name="Straight Arrow Connector 12"/>
          <p:cNvCxnSpPr>
            <a:stCxn id="4" idx="3"/>
            <a:endCxn id="8" idx="1"/>
          </p:cNvCxnSpPr>
          <p:nvPr/>
        </p:nvCxnSpPr>
        <p:spPr bwMode="auto">
          <a:xfrm>
            <a:off x="2340636" y="4632745"/>
            <a:ext cx="911197" cy="1351288"/>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22" name="TextBox 21"/>
          <p:cNvSpPr txBox="1"/>
          <p:nvPr/>
        </p:nvSpPr>
        <p:spPr>
          <a:xfrm>
            <a:off x="3069431" y="6231908"/>
            <a:ext cx="1509398" cy="461665"/>
          </a:xfrm>
          <a:prstGeom prst="rect">
            <a:avLst/>
          </a:prstGeom>
          <a:noFill/>
        </p:spPr>
        <p:txBody>
          <a:bodyPr wrap="none" rtlCol="0">
            <a:spAutoFit/>
          </a:bodyPr>
          <a:lstStyle/>
          <a:p>
            <a:r>
              <a:rPr lang="en-US" dirty="0" smtClean="0"/>
              <a:t>Batch Size</a:t>
            </a:r>
          </a:p>
        </p:txBody>
      </p:sp>
      <p:cxnSp>
        <p:nvCxnSpPr>
          <p:cNvPr id="23" name="Straight Arrow Connector 22"/>
          <p:cNvCxnSpPr>
            <a:stCxn id="7" idx="3"/>
          </p:cNvCxnSpPr>
          <p:nvPr/>
        </p:nvCxnSpPr>
        <p:spPr bwMode="auto">
          <a:xfrm flipV="1">
            <a:off x="4271234" y="3695945"/>
            <a:ext cx="797297" cy="1332718"/>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26" name="Straight Arrow Connector 25"/>
          <p:cNvCxnSpPr>
            <a:stCxn id="7" idx="3"/>
          </p:cNvCxnSpPr>
          <p:nvPr/>
        </p:nvCxnSpPr>
        <p:spPr bwMode="auto">
          <a:xfrm flipV="1">
            <a:off x="4271234" y="4550170"/>
            <a:ext cx="848552" cy="478493"/>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27" name="Straight Arrow Connector 26"/>
          <p:cNvCxnSpPr>
            <a:stCxn id="7" idx="3"/>
            <a:endCxn id="39" idx="1"/>
          </p:cNvCxnSpPr>
          <p:nvPr/>
        </p:nvCxnSpPr>
        <p:spPr bwMode="auto">
          <a:xfrm>
            <a:off x="4271234" y="5028663"/>
            <a:ext cx="848552" cy="438502"/>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28" name="Straight Arrow Connector 27"/>
          <p:cNvCxnSpPr>
            <a:stCxn id="7" idx="3"/>
            <a:endCxn id="40" idx="1"/>
          </p:cNvCxnSpPr>
          <p:nvPr/>
        </p:nvCxnSpPr>
        <p:spPr bwMode="auto">
          <a:xfrm>
            <a:off x="4271234" y="5028663"/>
            <a:ext cx="848552" cy="1381248"/>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37" name="Rounded Rectangle 36"/>
          <p:cNvSpPr/>
          <p:nvPr/>
        </p:nvSpPr>
        <p:spPr bwMode="auto">
          <a:xfrm>
            <a:off x="5068531" y="3476694"/>
            <a:ext cx="1164238" cy="438502"/>
          </a:xfrm>
          <a:prstGeom prst="roundRect">
            <a:avLst/>
          </a:prstGeom>
          <a:solidFill>
            <a:schemeClr val="bg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smtClean="0">
                <a:ln>
                  <a:noFill/>
                </a:ln>
                <a:solidFill>
                  <a:schemeClr val="tx1"/>
                </a:solidFill>
                <a:effectLst/>
                <a:latin typeface="Times New Roman" pitchFamily="18" charset="0"/>
              </a:rPr>
              <a:t>MPI 1</a:t>
            </a:r>
          </a:p>
        </p:txBody>
      </p:sp>
      <p:sp>
        <p:nvSpPr>
          <p:cNvPr id="38" name="Rounded Rectangle 37"/>
          <p:cNvSpPr/>
          <p:nvPr/>
        </p:nvSpPr>
        <p:spPr bwMode="auto">
          <a:xfrm>
            <a:off x="5119786" y="4338100"/>
            <a:ext cx="1112983" cy="438502"/>
          </a:xfrm>
          <a:prstGeom prst="roundRect">
            <a:avLst/>
          </a:prstGeom>
          <a:solidFill>
            <a:schemeClr val="bg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smtClean="0">
                <a:ln>
                  <a:noFill/>
                </a:ln>
                <a:solidFill>
                  <a:schemeClr val="tx1"/>
                </a:solidFill>
                <a:effectLst/>
                <a:latin typeface="Times New Roman" pitchFamily="18" charset="0"/>
              </a:rPr>
              <a:t>MPI 2</a:t>
            </a:r>
          </a:p>
        </p:txBody>
      </p:sp>
      <p:sp>
        <p:nvSpPr>
          <p:cNvPr id="39" name="Rounded Rectangle 38"/>
          <p:cNvSpPr/>
          <p:nvPr/>
        </p:nvSpPr>
        <p:spPr bwMode="auto">
          <a:xfrm>
            <a:off x="5119786" y="5247914"/>
            <a:ext cx="1112983" cy="438502"/>
          </a:xfrm>
          <a:prstGeom prst="roundRect">
            <a:avLst/>
          </a:prstGeom>
          <a:solidFill>
            <a:schemeClr val="bg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smtClean="0">
                <a:ln>
                  <a:noFill/>
                </a:ln>
                <a:solidFill>
                  <a:schemeClr val="tx1"/>
                </a:solidFill>
                <a:effectLst/>
                <a:latin typeface="Times New Roman" pitchFamily="18" charset="0"/>
              </a:rPr>
              <a:t>MPI ..</a:t>
            </a:r>
          </a:p>
        </p:txBody>
      </p:sp>
      <p:sp>
        <p:nvSpPr>
          <p:cNvPr id="40" name="Rounded Rectangle 39"/>
          <p:cNvSpPr/>
          <p:nvPr/>
        </p:nvSpPr>
        <p:spPr bwMode="auto">
          <a:xfrm>
            <a:off x="5119786" y="6190660"/>
            <a:ext cx="1112983" cy="438502"/>
          </a:xfrm>
          <a:prstGeom prst="roundRect">
            <a:avLst/>
          </a:prstGeom>
          <a:solidFill>
            <a:schemeClr val="bg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smtClean="0">
                <a:ln>
                  <a:noFill/>
                </a:ln>
                <a:solidFill>
                  <a:schemeClr val="tx1"/>
                </a:solidFill>
                <a:effectLst/>
                <a:latin typeface="Times New Roman" pitchFamily="18" charset="0"/>
              </a:rPr>
              <a:t>MPI M</a:t>
            </a:r>
          </a:p>
        </p:txBody>
      </p:sp>
      <p:cxnSp>
        <p:nvCxnSpPr>
          <p:cNvPr id="44" name="Straight Arrow Connector 43"/>
          <p:cNvCxnSpPr>
            <a:stCxn id="38" idx="3"/>
          </p:cNvCxnSpPr>
          <p:nvPr/>
        </p:nvCxnSpPr>
        <p:spPr bwMode="auto">
          <a:xfrm flipV="1">
            <a:off x="6232769" y="3217452"/>
            <a:ext cx="703715" cy="1339899"/>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45" name="Straight Arrow Connector 44"/>
          <p:cNvCxnSpPr>
            <a:stCxn id="38" idx="3"/>
          </p:cNvCxnSpPr>
          <p:nvPr/>
        </p:nvCxnSpPr>
        <p:spPr bwMode="auto">
          <a:xfrm flipV="1">
            <a:off x="6232769" y="4071678"/>
            <a:ext cx="754970" cy="485673"/>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46" name="Straight Arrow Connector 45"/>
          <p:cNvCxnSpPr>
            <a:stCxn id="38" idx="3"/>
          </p:cNvCxnSpPr>
          <p:nvPr/>
        </p:nvCxnSpPr>
        <p:spPr bwMode="auto">
          <a:xfrm>
            <a:off x="6232769" y="4557351"/>
            <a:ext cx="754970" cy="431321"/>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47" name="Straight Arrow Connector 46"/>
          <p:cNvCxnSpPr>
            <a:stCxn id="38" idx="3"/>
          </p:cNvCxnSpPr>
          <p:nvPr/>
        </p:nvCxnSpPr>
        <p:spPr bwMode="auto">
          <a:xfrm>
            <a:off x="6232769" y="4557351"/>
            <a:ext cx="754970" cy="1374067"/>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48" name="Rounded Rectangle 47"/>
          <p:cNvSpPr/>
          <p:nvPr/>
        </p:nvSpPr>
        <p:spPr bwMode="auto">
          <a:xfrm>
            <a:off x="6936484" y="3038192"/>
            <a:ext cx="1435135" cy="438502"/>
          </a:xfrm>
          <a:prstGeom prst="round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smtClean="0">
                <a:ln>
                  <a:noFill/>
                </a:ln>
                <a:solidFill>
                  <a:schemeClr val="tx1"/>
                </a:solidFill>
                <a:effectLst/>
                <a:latin typeface="Times New Roman" pitchFamily="18" charset="0"/>
              </a:rPr>
              <a:t>Thread 1</a:t>
            </a:r>
          </a:p>
        </p:txBody>
      </p:sp>
      <p:sp>
        <p:nvSpPr>
          <p:cNvPr id="49" name="Rounded Rectangle 48"/>
          <p:cNvSpPr/>
          <p:nvPr/>
        </p:nvSpPr>
        <p:spPr bwMode="auto">
          <a:xfrm>
            <a:off x="6987739" y="3899598"/>
            <a:ext cx="1435135" cy="438502"/>
          </a:xfrm>
          <a:prstGeom prst="round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smtClean="0">
                <a:ln>
                  <a:noFill/>
                </a:ln>
                <a:solidFill>
                  <a:schemeClr val="tx1"/>
                </a:solidFill>
                <a:effectLst/>
                <a:latin typeface="Times New Roman" pitchFamily="18" charset="0"/>
              </a:rPr>
              <a:t>Thread 2</a:t>
            </a:r>
          </a:p>
        </p:txBody>
      </p:sp>
      <p:sp>
        <p:nvSpPr>
          <p:cNvPr id="50" name="Rounded Rectangle 49"/>
          <p:cNvSpPr/>
          <p:nvPr/>
        </p:nvSpPr>
        <p:spPr bwMode="auto">
          <a:xfrm>
            <a:off x="6987739" y="4756796"/>
            <a:ext cx="1435135" cy="438502"/>
          </a:xfrm>
          <a:prstGeom prst="round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smtClean="0">
                <a:ln>
                  <a:noFill/>
                </a:ln>
                <a:solidFill>
                  <a:schemeClr val="tx1"/>
                </a:solidFill>
                <a:effectLst/>
                <a:latin typeface="Times New Roman" pitchFamily="18" charset="0"/>
              </a:rPr>
              <a:t>Thread ..</a:t>
            </a:r>
          </a:p>
        </p:txBody>
      </p:sp>
      <p:sp>
        <p:nvSpPr>
          <p:cNvPr id="51" name="Rounded Rectangle 50"/>
          <p:cNvSpPr/>
          <p:nvPr/>
        </p:nvSpPr>
        <p:spPr bwMode="auto">
          <a:xfrm>
            <a:off x="6987739" y="5598271"/>
            <a:ext cx="1435135" cy="438502"/>
          </a:xfrm>
          <a:prstGeom prst="round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smtClean="0">
                <a:ln>
                  <a:noFill/>
                </a:ln>
                <a:solidFill>
                  <a:schemeClr val="tx1"/>
                </a:solidFill>
                <a:effectLst/>
                <a:latin typeface="Times New Roman" pitchFamily="18" charset="0"/>
              </a:rPr>
              <a:t>Thread J</a:t>
            </a:r>
          </a:p>
        </p:txBody>
      </p:sp>
    </p:spTree>
    <p:extLst>
      <p:ext uri="{BB962C8B-B14F-4D97-AF65-F5344CB8AC3E}">
        <p14:creationId xmlns:p14="http://schemas.microsoft.com/office/powerpoint/2010/main" val="3356016530"/>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613" y="1004888"/>
            <a:ext cx="8231187" cy="377026"/>
          </a:xfrm>
        </p:spPr>
        <p:txBody>
          <a:bodyPr/>
          <a:lstStyle/>
          <a:p>
            <a:r>
              <a:rPr lang="en-US" dirty="0" smtClean="0"/>
              <a:t>The Building Blocks</a:t>
            </a:r>
            <a:endParaRPr lang="en-US" dirty="0"/>
          </a:p>
        </p:txBody>
      </p:sp>
      <p:sp>
        <p:nvSpPr>
          <p:cNvPr id="3" name="Content Placeholder 2"/>
          <p:cNvSpPr>
            <a:spLocks noGrp="1"/>
          </p:cNvSpPr>
          <p:nvPr>
            <p:ph idx="1"/>
          </p:nvPr>
        </p:nvSpPr>
        <p:spPr/>
        <p:txBody>
          <a:bodyPr/>
          <a:lstStyle/>
          <a:p>
            <a:r>
              <a:rPr lang="en-US" dirty="0" smtClean="0"/>
              <a:t>RAVEN is organized in a modular fashion where “</a:t>
            </a:r>
            <a:r>
              <a:rPr lang="en-US" b="1" dirty="0" smtClean="0"/>
              <a:t>entities</a:t>
            </a:r>
            <a:r>
              <a:rPr lang="en-US" dirty="0" smtClean="0"/>
              <a:t>” can be used to construct the sought workflow</a:t>
            </a:r>
          </a:p>
          <a:p>
            <a:r>
              <a:rPr lang="en-US" dirty="0" smtClean="0"/>
              <a:t>The building blocks are:</a:t>
            </a:r>
          </a:p>
          <a:p>
            <a:pPr lvl="1"/>
            <a:r>
              <a:rPr lang="en-US" b="1" dirty="0" smtClean="0"/>
              <a:t>Distributions</a:t>
            </a:r>
            <a:r>
              <a:rPr lang="en-US" dirty="0" smtClean="0"/>
              <a:t>: describe the probabilistic behavior of variables</a:t>
            </a:r>
          </a:p>
          <a:p>
            <a:pPr lvl="1"/>
            <a:r>
              <a:rPr lang="en-US" b="1" dirty="0" smtClean="0"/>
              <a:t>Samplers</a:t>
            </a:r>
            <a:r>
              <a:rPr lang="en-US" dirty="0" smtClean="0"/>
              <a:t>: associate the distribution with a variable and a sampling strategy</a:t>
            </a:r>
          </a:p>
          <a:p>
            <a:pPr lvl="1"/>
            <a:r>
              <a:rPr lang="en-US" b="1" dirty="0" smtClean="0"/>
              <a:t>Models</a:t>
            </a:r>
            <a:r>
              <a:rPr lang="en-US" dirty="0" smtClean="0"/>
              <a:t>: represent the system to be explored or more generally an input output relationship</a:t>
            </a:r>
          </a:p>
          <a:p>
            <a:r>
              <a:rPr lang="en-US" dirty="0" smtClean="0"/>
              <a:t>The actions (</a:t>
            </a:r>
            <a:r>
              <a:rPr lang="en-US" b="1" dirty="0"/>
              <a:t>Steps</a:t>
            </a:r>
            <a:r>
              <a:rPr lang="en-US" dirty="0" smtClean="0"/>
              <a:t>):</a:t>
            </a:r>
            <a:endParaRPr lang="en-US" b="1" dirty="0" smtClean="0"/>
          </a:p>
          <a:p>
            <a:pPr lvl="1"/>
            <a:r>
              <a:rPr lang="en-US" b="1" dirty="0" err="1" smtClean="0"/>
              <a:t>MultiRun</a:t>
            </a:r>
            <a:r>
              <a:rPr lang="en-US" b="1" dirty="0" smtClean="0"/>
              <a:t>/Run</a:t>
            </a:r>
            <a:r>
              <a:rPr lang="en-US" dirty="0" smtClean="0"/>
              <a:t>: feeds an input to a model to retrieve an output, if a sampler is present the model is sampled according</a:t>
            </a:r>
          </a:p>
          <a:p>
            <a:pPr lvl="1"/>
            <a:r>
              <a:rPr lang="en-US" b="1" dirty="0" smtClean="0"/>
              <a:t>Postprocessor</a:t>
            </a:r>
            <a:r>
              <a:rPr lang="en-US" dirty="0" smtClean="0"/>
              <a:t>: investigate outputs to determine their statistical characterization and relate the output to the input</a:t>
            </a:r>
          </a:p>
          <a:p>
            <a:pPr lvl="1"/>
            <a:r>
              <a:rPr lang="en-US" b="1" dirty="0" smtClean="0"/>
              <a:t>IO</a:t>
            </a:r>
            <a:r>
              <a:rPr lang="en-US" dirty="0" smtClean="0"/>
              <a:t>: export import data where the output are stored</a:t>
            </a:r>
            <a:endParaRPr lang="en-US" dirty="0"/>
          </a:p>
        </p:txBody>
      </p:sp>
    </p:spTree>
    <p:extLst>
      <p:ext uri="{BB962C8B-B14F-4D97-AF65-F5344CB8AC3E}">
        <p14:creationId xmlns:p14="http://schemas.microsoft.com/office/powerpoint/2010/main" val="347683057"/>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613" y="1004888"/>
            <a:ext cx="8231187" cy="377026"/>
          </a:xfrm>
        </p:spPr>
        <p:txBody>
          <a:bodyPr/>
          <a:lstStyle/>
          <a:p>
            <a:r>
              <a:rPr lang="en-US" dirty="0" smtClean="0"/>
              <a:t>Probability Distribution Functions (1D)</a:t>
            </a:r>
            <a:endParaRPr lang="en-US" dirty="0"/>
          </a:p>
        </p:txBody>
      </p:sp>
      <p:sp>
        <p:nvSpPr>
          <p:cNvPr id="3" name="Content Placeholder 2"/>
          <p:cNvSpPr>
            <a:spLocks noGrp="1"/>
          </p:cNvSpPr>
          <p:nvPr>
            <p:ph idx="1"/>
          </p:nvPr>
        </p:nvSpPr>
        <p:spPr/>
        <p:txBody>
          <a:bodyPr/>
          <a:lstStyle/>
          <a:p>
            <a:r>
              <a:rPr lang="en-US" dirty="0"/>
              <a:t>Most common used 1D distributions (Boost</a:t>
            </a:r>
            <a:r>
              <a:rPr lang="en-US" dirty="0" smtClean="0"/>
              <a:t>)</a:t>
            </a:r>
            <a:endParaRPr lang="en-US" dirty="0"/>
          </a:p>
          <a:p>
            <a:endParaRPr lang="en-US" dirty="0"/>
          </a:p>
        </p:txBody>
      </p:sp>
      <p:pic>
        <p:nvPicPr>
          <p:cNvPr id="6" name="Picture 5" descr="Macintosh HD:Users:crisr:projects:trunk:raven:framework:AdaptiveTest:DistributionsMC_scatter-scatter-scatter.pdf"/>
          <p:cNvPicPr/>
          <p:nvPr/>
        </p:nvPicPr>
        <p:blipFill>
          <a:blip r:embed="rId3">
            <a:extLst>
              <a:ext uri="{28A0092B-C50C-407E-A947-70E740481C1C}">
                <a14:useLocalDpi xmlns:a14="http://schemas.microsoft.com/office/drawing/2010/main" val="0"/>
              </a:ext>
            </a:extLst>
          </a:blip>
          <a:srcRect/>
          <a:stretch>
            <a:fillRect/>
          </a:stretch>
        </p:blipFill>
        <p:spPr bwMode="auto">
          <a:xfrm>
            <a:off x="321807" y="2267545"/>
            <a:ext cx="3728546" cy="2756011"/>
          </a:xfrm>
          <a:prstGeom prst="rect">
            <a:avLst/>
          </a:prstGeom>
          <a:noFill/>
          <a:ln>
            <a:noFill/>
          </a:ln>
        </p:spPr>
      </p:pic>
      <p:graphicFrame>
        <p:nvGraphicFramePr>
          <p:cNvPr id="9" name="Object 8"/>
          <p:cNvGraphicFramePr>
            <a:graphicFrameLocks noChangeAspect="1"/>
          </p:cNvGraphicFramePr>
          <p:nvPr>
            <p:extLst>
              <p:ext uri="{D42A27DB-BD31-4B8C-83A1-F6EECF244321}">
                <p14:modId xmlns:p14="http://schemas.microsoft.com/office/powerpoint/2010/main" val="2032158256"/>
              </p:ext>
            </p:extLst>
          </p:nvPr>
        </p:nvGraphicFramePr>
        <p:xfrm>
          <a:off x="4271545" y="2010833"/>
          <a:ext cx="3969167" cy="4932892"/>
        </p:xfrm>
        <a:graphic>
          <a:graphicData uri="http://schemas.openxmlformats.org/presentationml/2006/ole">
            <mc:AlternateContent xmlns:mc="http://schemas.openxmlformats.org/markup-compatibility/2006">
              <mc:Choice xmlns:v="urn:schemas-microsoft-com:vml" Requires="v">
                <p:oleObj spid="_x0000_s1052" name="Document" r:id="rId5" imgW="5638800" imgH="7010400" progId="Word.Document.12">
                  <p:embed/>
                </p:oleObj>
              </mc:Choice>
              <mc:Fallback>
                <p:oleObj name="Document" r:id="rId5" imgW="5638800" imgH="7010400" progId="Word.Document.12">
                  <p:embed/>
                  <p:pic>
                    <p:nvPicPr>
                      <p:cNvPr id="0" name=""/>
                      <p:cNvPicPr/>
                      <p:nvPr/>
                    </p:nvPicPr>
                    <p:blipFill>
                      <a:blip r:embed="rId6"/>
                      <a:stretch>
                        <a:fillRect/>
                      </a:stretch>
                    </p:blipFill>
                    <p:spPr>
                      <a:xfrm>
                        <a:off x="4271545" y="2010833"/>
                        <a:ext cx="3969167" cy="4932892"/>
                      </a:xfrm>
                      <a:prstGeom prst="rect">
                        <a:avLst/>
                      </a:prstGeom>
                    </p:spPr>
                  </p:pic>
                </p:oleObj>
              </mc:Fallback>
            </mc:AlternateContent>
          </a:graphicData>
        </a:graphic>
      </p:graphicFrame>
    </p:spTree>
    <p:extLst>
      <p:ext uri="{BB962C8B-B14F-4D97-AF65-F5344CB8AC3E}">
        <p14:creationId xmlns:p14="http://schemas.microsoft.com/office/powerpoint/2010/main" val="3574163305"/>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New Roman" pitchFamily="18" charset="0"/>
          </a:defRPr>
        </a:defPPr>
      </a:lstStyle>
    </a:lnDef>
  </a:objectDefaults>
  <a:extraClrSchemeLst>
    <a:extraClrScheme>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8185</TotalTime>
  <Words>2254</Words>
  <Application>Microsoft Macintosh PowerPoint</Application>
  <PresentationFormat>On-screen Show (4:3)</PresentationFormat>
  <Paragraphs>461</Paragraphs>
  <Slides>38</Slides>
  <Notes>1</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38</vt:i4>
      </vt:variant>
    </vt:vector>
  </HeadingPairs>
  <TitlesOfParts>
    <vt:vector size="40" baseType="lpstr">
      <vt:lpstr>Default Design</vt:lpstr>
      <vt:lpstr>Document</vt:lpstr>
      <vt:lpstr>Overview</vt:lpstr>
      <vt:lpstr>PowerPoint Presentation</vt:lpstr>
      <vt:lpstr>Project Background</vt:lpstr>
      <vt:lpstr>For Which Type of Systems</vt:lpstr>
      <vt:lpstr>Which Tools</vt:lpstr>
      <vt:lpstr>How</vt:lpstr>
      <vt:lpstr>Parallel Environment</vt:lpstr>
      <vt:lpstr>The Building Blocks</vt:lpstr>
      <vt:lpstr>Probability Distribution Functions (1D)</vt:lpstr>
      <vt:lpstr>Probability Distribution Functions (ND)</vt:lpstr>
      <vt:lpstr>Samplers (non-Adaptive)</vt:lpstr>
      <vt:lpstr>Samplers (non-Adaptive) Cont.</vt:lpstr>
      <vt:lpstr>Spatial Distribution Examples</vt:lpstr>
      <vt:lpstr>Dynamic Event Tree</vt:lpstr>
      <vt:lpstr>Dynamic Event Tree (DET) Example</vt:lpstr>
      <vt:lpstr>DET Follows Failure Patterns</vt:lpstr>
      <vt:lpstr>Models</vt:lpstr>
      <vt:lpstr>Data</vt:lpstr>
      <vt:lpstr>Statistical Post Processing</vt:lpstr>
      <vt:lpstr>Input/Output Relationship </vt:lpstr>
      <vt:lpstr>Advanced Post Processing</vt:lpstr>
      <vt:lpstr>Application to BISON Fuel Analysis</vt:lpstr>
      <vt:lpstr>Simple Workflow</vt:lpstr>
      <vt:lpstr>Reduced Order Models (ROM)/Surrogate Models</vt:lpstr>
      <vt:lpstr>Using Surrogate Models</vt:lpstr>
      <vt:lpstr>Available Surrogate Models</vt:lpstr>
      <vt:lpstr>Reliability Analysis (Limit Surface)</vt:lpstr>
      <vt:lpstr>Limit Surface Example</vt:lpstr>
      <vt:lpstr>Adaptive Dynamic Event Tree (A-DET)</vt:lpstr>
      <vt:lpstr>Dynamic Event Tree Demo</vt:lpstr>
      <vt:lpstr>Databases and IO</vt:lpstr>
      <vt:lpstr>Stochastic Polynomials</vt:lpstr>
      <vt:lpstr>Stochastic Collocation</vt:lpstr>
      <vt:lpstr>Application of Stochastic Polynomials</vt:lpstr>
      <vt:lpstr>Structured Sensitivity Analysis via Topological Decomposition</vt:lpstr>
      <vt:lpstr>Application to BISON Fuel Analysis</vt:lpstr>
      <vt:lpstr>How to get the Code</vt:lpstr>
      <vt:lpstr>PowerPoint Presentation</vt:lpstr>
    </vt:vector>
  </TitlesOfParts>
  <Company>Idaho National Laboratory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 Slide Title</dc:title>
  <dc:creator/>
  <cp:lastModifiedBy>Andrea Alfonsi</cp:lastModifiedBy>
  <cp:revision>211</cp:revision>
  <cp:lastPrinted>2001-05-07T20:21:30Z</cp:lastPrinted>
  <dcterms:created xsi:type="dcterms:W3CDTF">1999-10-26T20:37:18Z</dcterms:created>
  <dcterms:modified xsi:type="dcterms:W3CDTF">2015-04-30T13:32:25Z</dcterms:modified>
</cp:coreProperties>
</file>

<file path=docProps/thumbnail.jpeg>
</file>